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23"/>
  </p:notesMasterIdLst>
  <p:handoutMasterIdLst>
    <p:handoutMasterId r:id="rId24"/>
  </p:handoutMasterIdLst>
  <p:sldIdLst>
    <p:sldId id="642" r:id="rId2"/>
    <p:sldId id="485" r:id="rId3"/>
    <p:sldId id="643" r:id="rId4"/>
    <p:sldId id="680" r:id="rId5"/>
    <p:sldId id="644" r:id="rId6"/>
    <p:sldId id="709" r:id="rId7"/>
    <p:sldId id="660" r:id="rId8"/>
    <p:sldId id="686" r:id="rId9"/>
    <p:sldId id="703" r:id="rId10"/>
    <p:sldId id="704" r:id="rId11"/>
    <p:sldId id="687" r:id="rId12"/>
    <p:sldId id="706" r:id="rId13"/>
    <p:sldId id="707" r:id="rId14"/>
    <p:sldId id="708" r:id="rId15"/>
    <p:sldId id="661" r:id="rId16"/>
    <p:sldId id="697" r:id="rId17"/>
    <p:sldId id="698" r:id="rId18"/>
    <p:sldId id="699" r:id="rId19"/>
    <p:sldId id="700" r:id="rId20"/>
    <p:sldId id="701" r:id="rId21"/>
    <p:sldId id="648" r:id="rId22"/>
  </p:sldIdLst>
  <p:sldSz cx="9144000" cy="6858000" type="screen4x3"/>
  <p:notesSz cx="6881813" cy="9296400"/>
  <p:custDataLst>
    <p:tags r:id="rId25"/>
  </p:custDataLst>
  <p:defaultTextStyle>
    <a:defPPr>
      <a:defRPr lang="zh-CN"/>
    </a:defPPr>
    <a:lvl1pPr algn="ctr" rtl="0" fontAlgn="base">
      <a:lnSpc>
        <a:spcPct val="105000"/>
      </a:lnSpc>
      <a:spcBef>
        <a:spcPct val="50000"/>
      </a:spcBef>
      <a:spcAft>
        <a:spcPct val="0"/>
      </a:spcAft>
      <a:buClr>
        <a:schemeClr val="tx1"/>
      </a:buClr>
      <a:buSzPct val="200000"/>
      <a:buFont typeface="Wingdings" pitchFamily="2" charset="2"/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1pPr>
    <a:lvl2pPr marL="457200" algn="ctr" rtl="0" fontAlgn="base">
      <a:lnSpc>
        <a:spcPct val="105000"/>
      </a:lnSpc>
      <a:spcBef>
        <a:spcPct val="50000"/>
      </a:spcBef>
      <a:spcAft>
        <a:spcPct val="0"/>
      </a:spcAft>
      <a:buClr>
        <a:schemeClr val="tx1"/>
      </a:buClr>
      <a:buSzPct val="200000"/>
      <a:buFont typeface="Wingdings" pitchFamily="2" charset="2"/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2pPr>
    <a:lvl3pPr marL="914400" algn="ctr" rtl="0" fontAlgn="base">
      <a:lnSpc>
        <a:spcPct val="105000"/>
      </a:lnSpc>
      <a:spcBef>
        <a:spcPct val="50000"/>
      </a:spcBef>
      <a:spcAft>
        <a:spcPct val="0"/>
      </a:spcAft>
      <a:buClr>
        <a:schemeClr val="tx1"/>
      </a:buClr>
      <a:buSzPct val="200000"/>
      <a:buFont typeface="Wingdings" pitchFamily="2" charset="2"/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3pPr>
    <a:lvl4pPr marL="1371600" algn="ctr" rtl="0" fontAlgn="base">
      <a:lnSpc>
        <a:spcPct val="105000"/>
      </a:lnSpc>
      <a:spcBef>
        <a:spcPct val="50000"/>
      </a:spcBef>
      <a:spcAft>
        <a:spcPct val="0"/>
      </a:spcAft>
      <a:buClr>
        <a:schemeClr val="tx1"/>
      </a:buClr>
      <a:buSzPct val="200000"/>
      <a:buFont typeface="Wingdings" pitchFamily="2" charset="2"/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4pPr>
    <a:lvl5pPr marL="1828800" algn="ctr" rtl="0" fontAlgn="base">
      <a:lnSpc>
        <a:spcPct val="105000"/>
      </a:lnSpc>
      <a:spcBef>
        <a:spcPct val="50000"/>
      </a:spcBef>
      <a:spcAft>
        <a:spcPct val="0"/>
      </a:spcAft>
      <a:buClr>
        <a:schemeClr val="tx1"/>
      </a:buClr>
      <a:buSzPct val="200000"/>
      <a:buFont typeface="Wingdings" pitchFamily="2" charset="2"/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rgbClr val="FF0000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8000"/>
    <a:srgbClr val="990033"/>
    <a:srgbClr val="BC0000"/>
    <a:srgbClr val="ECECEC"/>
    <a:srgbClr val="E2E2E2"/>
    <a:srgbClr val="FFCC00"/>
    <a:srgbClr val="FFFF99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44444" autoAdjust="0"/>
  </p:normalViewPr>
  <p:slideViewPr>
    <p:cSldViewPr>
      <p:cViewPr varScale="1">
        <p:scale>
          <a:sx n="89" d="100"/>
          <a:sy n="89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78" y="-12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fld id="{D9898382-2649-4E1C-A63E-E1D0A73CC2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8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fld id="{C8A6F304-74D9-4984-83CC-D78FB8CCC05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5822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663A-841E-4C12-86B6-90681D96B91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9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09835-D74B-4EA2-8BC4-804D6C527553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8500"/>
            <a:ext cx="4646613" cy="3484563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416425"/>
            <a:ext cx="550703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"/>
            <a:ext cx="1676400" cy="16764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386" y="727000"/>
            <a:ext cx="2601204" cy="64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2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691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85725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153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  <a:p>
            <a:pPr lvl="0"/>
            <a:endParaRPr lang="en-US" altLang="zh-CN" dirty="0" smtClean="0"/>
          </a:p>
        </p:txBody>
      </p:sp>
      <p:sp>
        <p:nvSpPr>
          <p:cNvPr id="1028" name="AutoShape 10"/>
          <p:cNvSpPr>
            <a:spLocks noChangeArrowheads="1"/>
          </p:cNvSpPr>
          <p:nvPr userDrawn="1"/>
        </p:nvSpPr>
        <p:spPr bwMode="auto">
          <a:xfrm>
            <a:off x="609600" y="1185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Line 18"/>
          <p:cNvSpPr>
            <a:spLocks noChangeShapeType="1"/>
          </p:cNvSpPr>
          <p:nvPr userDrawn="1"/>
        </p:nvSpPr>
        <p:spPr bwMode="auto">
          <a:xfrm flipV="1">
            <a:off x="609600" y="6400800"/>
            <a:ext cx="7924800" cy="0"/>
          </a:xfrm>
          <a:prstGeom prst="line">
            <a:avLst/>
          </a:prstGeom>
          <a:noFill/>
          <a:ln w="31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 userDrawn="1"/>
        </p:nvSpPr>
        <p:spPr bwMode="auto">
          <a:xfrm>
            <a:off x="4953000" y="6477000"/>
            <a:ext cx="3733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 smtClean="0">
                <a:latin typeface="Georgia" pitchFamily="18" charset="0"/>
                <a:ea typeface="宋体" pitchFamily="2" charset="-122"/>
                <a:cs typeface="Arial" charset="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Bing Liu, Yang Qin and </a:t>
            </a:r>
            <a:r>
              <a:rPr lang="en-US" altLang="zh-CN" dirty="0" err="1" smtClean="0">
                <a:solidFill>
                  <a:srgbClr val="000000"/>
                </a:solidFill>
              </a:rPr>
              <a:t>Xiaowen</a:t>
            </a:r>
            <a:r>
              <a:rPr lang="en-US" altLang="zh-CN" dirty="0" smtClean="0">
                <a:solidFill>
                  <a:srgbClr val="000000"/>
                </a:solidFill>
              </a:rPr>
              <a:t> Chu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" y="6477000"/>
            <a:ext cx="2089298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kern="1200" dirty="0" err="1" smtClean="0">
                <a:solidFill>
                  <a:srgbClr val="000000"/>
                </a:solidFill>
                <a:latin typeface="Georgia" pitchFamily="18" charset="0"/>
                <a:ea typeface="宋体" pitchFamily="2" charset="-122"/>
                <a:cs typeface="Arial" charset="0"/>
              </a:rPr>
              <a:t>BlockDM</a:t>
            </a:r>
            <a:r>
              <a:rPr lang="en-US" sz="1400" b="1" i="1" kern="1200" dirty="0" smtClean="0">
                <a:solidFill>
                  <a:srgbClr val="000000"/>
                </a:solidFill>
                <a:latin typeface="Georgia" pitchFamily="18" charset="0"/>
                <a:ea typeface="宋体" pitchFamily="2" charset="-122"/>
                <a:cs typeface="Arial" charset="0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87371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6" r:id="rId3"/>
    <p:sldLayoutId id="2147483708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77975"/>
            <a:ext cx="8763000" cy="1470025"/>
          </a:xfrm>
        </p:spPr>
        <p:txBody>
          <a:bodyPr/>
          <a:lstStyle/>
          <a:p>
            <a:pPr algn="ctr" eaLnBrk="1" hangingPunct="1"/>
            <a:r>
              <a:rPr lang="en-US" altLang="zh-CN" sz="3600" dirty="0">
                <a:solidFill>
                  <a:srgbClr val="0000FF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Reducing Forks in the </a:t>
            </a:r>
            <a:r>
              <a:rPr lang="en-US" altLang="zh-CN" sz="3600" dirty="0" err="1">
                <a:solidFill>
                  <a:srgbClr val="0000FF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Blockchain</a:t>
            </a:r>
            <a:r>
              <a:rPr lang="en-US" altLang="zh-CN" sz="3600" dirty="0">
                <a:solidFill>
                  <a:srgbClr val="0000FF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3600" dirty="0" smtClean="0">
                <a:solidFill>
                  <a:srgbClr val="0000FF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via Probabilistic Verification</a:t>
            </a:r>
            <a:endParaRPr lang="en-US" altLang="zh-CN" sz="3600" dirty="0">
              <a:solidFill>
                <a:srgbClr val="0000FF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543800" cy="2438400"/>
          </a:xfrm>
        </p:spPr>
        <p:txBody>
          <a:bodyPr/>
          <a:lstStyle/>
          <a:p>
            <a:pPr eaLnBrk="1" hangingPunct="1"/>
            <a:r>
              <a:rPr lang="en-US" altLang="zh-CN" sz="2700" b="1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Bing </a:t>
            </a:r>
            <a:r>
              <a:rPr lang="en-US" altLang="zh-CN" sz="2700" b="1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Liu, Yang Qin and </a:t>
            </a:r>
            <a:r>
              <a:rPr lang="en-US" altLang="zh-CN" sz="2700" b="1" dirty="0" err="1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Xiaowen</a:t>
            </a:r>
            <a:r>
              <a:rPr lang="en-US" altLang="zh-CN" sz="2700" b="1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Chu</a:t>
            </a:r>
          </a:p>
          <a:p>
            <a:pPr eaLnBrk="1" hangingPunct="1"/>
            <a:endParaRPr lang="en-US" altLang="zh-CN" sz="200" b="1" dirty="0" smtClean="0">
              <a:solidFill>
                <a:srgbClr val="FF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/>
            <a:endParaRPr lang="en-US" altLang="zh-CN" sz="500" b="1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r>
              <a:rPr lang="en-US" altLang="zh-CN" sz="1800" i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Harbin Institute </a:t>
            </a:r>
            <a:r>
              <a:rPr lang="en-US" altLang="zh-CN" sz="18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Technology(</a:t>
            </a:r>
            <a:r>
              <a:rPr lang="en-US" altLang="zh-CN" sz="18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Shenzhen)&amp;Hong </a:t>
            </a:r>
            <a:r>
              <a:rPr lang="en-US" altLang="zh-CN" sz="1800" i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Kong Baptist University</a:t>
            </a:r>
            <a:endParaRPr lang="en-US" altLang="zh-CN" sz="1050" dirty="0" smtClean="0">
              <a:latin typeface="Times New Roman" pitchFamily="18" charset="0"/>
            </a:endParaRPr>
          </a:p>
          <a:p>
            <a:pPr lvl="0" eaLnBrk="1" hangingPunct="1"/>
            <a:endParaRPr lang="en-US" altLang="zh-CN" sz="1600" dirty="0" smtClean="0">
              <a:solidFill>
                <a:srgbClr val="0000FF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lvl="0" eaLnBrk="1" hangingPunct="1"/>
            <a:r>
              <a:rPr lang="en-US" altLang="zh-CN" sz="1600" dirty="0" smtClean="0">
                <a:solidFill>
                  <a:srgbClr val="0000FF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liubing@stu.hit.edu.cn</a:t>
            </a:r>
            <a:endParaRPr lang="en-US" altLang="zh-CN" sz="1100" b="1" dirty="0">
              <a:solidFill>
                <a:srgbClr val="FF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/>
            <a:endParaRPr lang="en-US" altLang="zh-CN" sz="1050" dirty="0" smtClean="0">
              <a:latin typeface="Times New Roman" pitchFamily="18" charset="0"/>
            </a:endParaRPr>
          </a:p>
          <a:p>
            <a:pPr eaLnBrk="1" hangingPunct="1"/>
            <a:r>
              <a:rPr lang="en-US" altLang="zh-CN" sz="1800" dirty="0" smtClean="0">
                <a:latin typeface="Times New Roman" pitchFamily="18" charset="0"/>
              </a:rPr>
              <a:t>April </a:t>
            </a:r>
            <a:r>
              <a:rPr lang="en-US" altLang="zh-CN" sz="1800" dirty="0">
                <a:latin typeface="Times New Roman" pitchFamily="18" charset="0"/>
              </a:rPr>
              <a:t>8</a:t>
            </a:r>
            <a:r>
              <a:rPr lang="en-US" altLang="zh-CN" sz="1800" dirty="0" smtClean="0">
                <a:latin typeface="Times New Roman" pitchFamily="18" charset="0"/>
              </a:rPr>
              <a:t>, 2019</a:t>
            </a:r>
            <a:endParaRPr lang="en-US" altLang="zh-CN" sz="1800" dirty="0">
              <a:latin typeface="Times New Roman" pitchFamily="18" charset="0"/>
            </a:endParaRPr>
          </a:p>
          <a:p>
            <a:pPr eaLnBrk="1" hangingPunct="1"/>
            <a:endParaRPr lang="en-US" altLang="zh-CN" sz="1800" b="1" dirty="0" smtClean="0"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/>
            <a:endParaRPr lang="en-US" altLang="zh-CN" sz="800" b="1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/>
            <a:endParaRPr lang="en-US" altLang="zh-CN" sz="1800" b="1" dirty="0" smtClean="0">
              <a:solidFill>
                <a:srgbClr val="00B0F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/>
            <a:endParaRPr lang="en-US" altLang="zh-CN" sz="1800" b="1" dirty="0" smtClean="0">
              <a:solidFill>
                <a:srgbClr val="00B0F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9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altLang="zh-CN" sz="1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7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840"/>
    </mc:Choice>
    <mc:Fallback>
      <p:transition spd="slow" advTm="1784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3.Probabilistic Verification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9866" y="1371600"/>
            <a:ext cx="8276934" cy="734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0" dirty="0">
                <a:solidFill>
                  <a:schemeClr val="tx1"/>
                </a:solidFill>
              </a:rPr>
              <a:t>Enhanced </a:t>
            </a:r>
            <a:r>
              <a:rPr lang="en-US" altLang="zh-CN" sz="2400" b="0" dirty="0" err="1">
                <a:solidFill>
                  <a:schemeClr val="tx1"/>
                </a:solidFill>
              </a:rPr>
              <a:t>PvScheme</a:t>
            </a:r>
            <a:r>
              <a:rPr lang="en-US" altLang="zh-CN" sz="2400" b="0" dirty="0">
                <a:solidFill>
                  <a:schemeClr val="tx1"/>
                </a:solidFill>
              </a:rPr>
              <a:t> </a:t>
            </a:r>
          </a:p>
          <a:p>
            <a:pPr marL="377100" lvl="1" algn="l">
              <a:buSzPct val="100000"/>
            </a:pPr>
            <a:r>
              <a:rPr lang="en-US" altLang="zh-CN" sz="2000" b="0" dirty="0" smtClean="0">
                <a:solidFill>
                  <a:schemeClr val="tx1"/>
                </a:solidFill>
              </a:rPr>
              <a:t>(2) </a:t>
            </a:r>
            <a:r>
              <a:rPr lang="en-US" altLang="zh-CN" sz="2000" b="0" dirty="0" smtClean="0"/>
              <a:t>Threshold</a:t>
            </a:r>
          </a:p>
          <a:p>
            <a:pPr marL="7200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Cause</a:t>
            </a:r>
            <a:r>
              <a:rPr lang="en-US" sz="2000" b="0" dirty="0">
                <a:solidFill>
                  <a:schemeClr val="tx1"/>
                </a:solidFill>
              </a:rPr>
              <a:t>: In the worst case, all nodes </a:t>
            </a:r>
            <a:r>
              <a:rPr lang="en-US" sz="2000" b="0" dirty="0" smtClean="0">
                <a:solidFill>
                  <a:schemeClr val="tx1"/>
                </a:solidFill>
              </a:rPr>
              <a:t>may accept a block without verification.</a:t>
            </a:r>
          </a:p>
          <a:p>
            <a:pPr marL="7200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marL="7200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solidFill>
                  <a:schemeClr val="tx1"/>
                </a:solidFill>
              </a:rPr>
              <a:t>To avoid the worst case, we </a:t>
            </a:r>
            <a:r>
              <a:rPr lang="en-US" altLang="zh-CN" sz="2000" b="0" dirty="0">
                <a:solidFill>
                  <a:schemeClr val="tx1"/>
                </a:solidFill>
              </a:rPr>
              <a:t>set threshold value </a:t>
            </a:r>
            <a:r>
              <a:rPr lang="el-GR" altLang="zh-CN" sz="2000" b="0" dirty="0">
                <a:latin typeface="Times New Roman"/>
                <a:cs typeface="Times New Roman"/>
              </a:rPr>
              <a:t>θ≤</a:t>
            </a:r>
            <a:r>
              <a:rPr lang="en-US" altLang="zh-CN" sz="2000" b="0" dirty="0">
                <a:latin typeface="Times New Roman"/>
                <a:cs typeface="Times New Roman"/>
              </a:rPr>
              <a:t>3</a:t>
            </a:r>
            <a:r>
              <a:rPr lang="en-US" altLang="zh-CN" sz="2000" b="0" dirty="0">
                <a:solidFill>
                  <a:schemeClr val="tx1"/>
                </a:solidFill>
              </a:rPr>
              <a:t>, which means three consecutive nodes at most are allowed to accept the block without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verification.</a:t>
            </a:r>
          </a:p>
          <a:p>
            <a:pPr marL="377100" lvl="1" algn="l">
              <a:buSzPct val="100000"/>
            </a:pPr>
            <a:endParaRPr lang="en-US" sz="2000" b="0" dirty="0">
              <a:solidFill>
                <a:schemeClr val="tx1"/>
              </a:solidFill>
            </a:endParaRPr>
          </a:p>
          <a:p>
            <a:pPr marL="7200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Purpose</a:t>
            </a:r>
            <a:r>
              <a:rPr lang="en-US" sz="2000" b="0" dirty="0">
                <a:solidFill>
                  <a:schemeClr val="tx1"/>
                </a:solidFill>
              </a:rPr>
              <a:t>:  </a:t>
            </a:r>
            <a:r>
              <a:rPr lang="en-US" sz="2000" b="0" dirty="0" smtClean="0">
                <a:solidFill>
                  <a:schemeClr val="tx1"/>
                </a:solidFill>
              </a:rPr>
              <a:t>a</a:t>
            </a:r>
            <a:r>
              <a:rPr lang="en-US" sz="2000" b="0" dirty="0">
                <a:solidFill>
                  <a:schemeClr val="tx1"/>
                </a:solidFill>
              </a:rPr>
              <a:t>. In order to detect fake blocks as quickly as possible</a:t>
            </a:r>
            <a:r>
              <a:rPr lang="en-US" sz="2000" b="0" dirty="0" smtClean="0">
                <a:solidFill>
                  <a:schemeClr val="tx1"/>
                </a:solidFill>
              </a:rPr>
              <a:t>.                                          		 b</a:t>
            </a:r>
            <a:r>
              <a:rPr lang="en-US" sz="2000" b="0" dirty="0">
                <a:solidFill>
                  <a:schemeClr val="tx1"/>
                </a:solidFill>
              </a:rPr>
              <a:t>. If there is an error, the block can be retransmitted in a shorter path.</a:t>
            </a:r>
          </a:p>
          <a:p>
            <a:pPr marL="7200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marL="377100" lvl="1" algn="l">
              <a:buSzPct val="100000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377100" lvl="1" algn="l">
              <a:buSzPct val="100000"/>
            </a:pP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5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211"/>
    </mc:Choice>
    <mc:Fallback>
      <p:transition spd="slow" advTm="992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3.Probabilistic Verification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1"/>
            <a:ext cx="7315200" cy="245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0" dirty="0">
                <a:solidFill>
                  <a:schemeClr val="tx1"/>
                </a:solidFill>
              </a:rPr>
              <a:t>Security </a:t>
            </a:r>
            <a:r>
              <a:rPr lang="en-US" altLang="zh-CN" sz="2400" b="0" dirty="0" smtClean="0">
                <a:solidFill>
                  <a:schemeClr val="tx1"/>
                </a:solidFill>
              </a:rPr>
              <a:t>Analysis</a:t>
            </a:r>
          </a:p>
          <a:p>
            <a:pPr marL="3429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Fake blocks</a:t>
            </a:r>
          </a:p>
          <a:p>
            <a:pPr marL="377100" algn="l">
              <a:buSzPct val="100000"/>
            </a:pPr>
            <a:endParaRPr lang="en-US" sz="2000" b="0" i="1" dirty="0" smtClean="0"/>
          </a:p>
          <a:p>
            <a:pPr marL="377100" algn="l">
              <a:buSzPct val="100000"/>
            </a:pPr>
            <a:endParaRPr lang="en-US" sz="2000" b="0" i="1" dirty="0"/>
          </a:p>
          <a:p>
            <a:pPr marL="377100" algn="l">
              <a:buSzPct val="100000"/>
            </a:pPr>
            <a:endParaRPr lang="en-US" sz="2000" b="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189030"/>
            <a:ext cx="4344296" cy="466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0" i="1" dirty="0" err="1"/>
              <a:t>T</a:t>
            </a:r>
            <a:r>
              <a:rPr lang="en-US" altLang="zh-CN" sz="1200" b="0" i="1" dirty="0" err="1"/>
              <a:t>new</a:t>
            </a:r>
            <a:r>
              <a:rPr lang="en-US" altLang="zh-CN" b="0" dirty="0">
                <a:solidFill>
                  <a:schemeClr val="tx1"/>
                </a:solidFill>
              </a:rPr>
              <a:t> : the propagation delay </a:t>
            </a:r>
            <a:r>
              <a:rPr lang="en-US" altLang="zh-CN" b="0" dirty="0" smtClean="0">
                <a:solidFill>
                  <a:schemeClr val="tx1"/>
                </a:solidFill>
              </a:rPr>
              <a:t>in the </a:t>
            </a:r>
            <a:r>
              <a:rPr lang="en-US" altLang="zh-CN" b="0" dirty="0" err="1">
                <a:solidFill>
                  <a:schemeClr val="tx1"/>
                </a:solidFill>
              </a:rPr>
              <a:t>PvScheme</a:t>
            </a:r>
            <a:r>
              <a:rPr lang="en-US" altLang="zh-CN" b="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zh-CN" sz="2000" b="0" i="1" dirty="0" err="1"/>
              <a:t>T</a:t>
            </a:r>
            <a:r>
              <a:rPr lang="en-US" altLang="zh-CN" sz="1200" b="0" i="1" dirty="0" err="1"/>
              <a:t>sta</a:t>
            </a:r>
            <a:r>
              <a:rPr lang="en-US" altLang="zh-CN" b="0" dirty="0"/>
              <a:t> </a:t>
            </a:r>
            <a:r>
              <a:rPr lang="en-US" altLang="zh-CN" b="0" dirty="0">
                <a:solidFill>
                  <a:schemeClr val="tx1"/>
                </a:solidFill>
              </a:rPr>
              <a:t>: the propagation delay in the standard protocol.</a:t>
            </a:r>
          </a:p>
          <a:p>
            <a:pPr algn="l"/>
            <a:r>
              <a:rPr lang="en-US" altLang="zh-CN" sz="2000" b="0" i="1" dirty="0" smtClean="0"/>
              <a:t>p</a:t>
            </a:r>
            <a:r>
              <a:rPr lang="en-US" altLang="zh-CN" b="0" dirty="0" smtClean="0">
                <a:solidFill>
                  <a:schemeClr val="tx1"/>
                </a:solidFill>
              </a:rPr>
              <a:t>: </a:t>
            </a:r>
            <a:r>
              <a:rPr lang="en-US" altLang="zh-CN" b="0" dirty="0">
                <a:solidFill>
                  <a:schemeClr val="tx1"/>
                </a:solidFill>
              </a:rPr>
              <a:t>the probability of a block error at the validation </a:t>
            </a:r>
            <a:r>
              <a:rPr lang="en-US" altLang="zh-CN" b="0" dirty="0" smtClean="0">
                <a:solidFill>
                  <a:schemeClr val="tx1"/>
                </a:solidFill>
              </a:rPr>
              <a:t>degree </a:t>
            </a:r>
            <a:r>
              <a:rPr lang="el-GR" altLang="zh-CN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υ</a:t>
            </a:r>
            <a:r>
              <a:rPr lang="en-US" altLang="zh-CN" b="0" dirty="0" smtClean="0">
                <a:solidFill>
                  <a:schemeClr val="tx1"/>
                </a:solidFill>
              </a:rPr>
              <a:t>.  </a:t>
            </a:r>
            <a:endParaRPr lang="en-US" altLang="zh-CN" b="0" dirty="0">
              <a:solidFill>
                <a:schemeClr val="tx1"/>
              </a:solidFill>
            </a:endParaRPr>
          </a:p>
          <a:p>
            <a:pPr algn="l"/>
            <a:r>
              <a:rPr lang="en-US" altLang="zh-CN" b="0" dirty="0">
                <a:solidFill>
                  <a:schemeClr val="tx1"/>
                </a:solidFill>
              </a:rPr>
              <a:t>transmission time </a:t>
            </a:r>
            <a:r>
              <a:rPr lang="en-US" altLang="zh-CN" sz="2000" b="0" i="1" dirty="0" smtClean="0"/>
              <a:t>t</a:t>
            </a:r>
            <a:r>
              <a:rPr lang="en-US" altLang="zh-CN" sz="1200" b="0" i="1" dirty="0" smtClean="0"/>
              <a:t>m</a:t>
            </a:r>
            <a:r>
              <a:rPr lang="en-US" altLang="zh-CN" b="0" dirty="0" smtClean="0">
                <a:solidFill>
                  <a:schemeClr val="tx1"/>
                </a:solidFill>
              </a:rPr>
              <a:t>, </a:t>
            </a:r>
            <a:r>
              <a:rPr lang="en-US" altLang="zh-CN" b="0" dirty="0">
                <a:solidFill>
                  <a:schemeClr val="tx1"/>
                </a:solidFill>
              </a:rPr>
              <a:t>verification time </a:t>
            </a:r>
            <a:r>
              <a:rPr lang="en-US" altLang="zh-CN" sz="2000" b="0" i="1" dirty="0" err="1"/>
              <a:t>t</a:t>
            </a:r>
            <a:r>
              <a:rPr lang="en-US" altLang="zh-CN" sz="1200" b="0" i="1" dirty="0" err="1"/>
              <a:t>v</a:t>
            </a:r>
            <a:r>
              <a:rPr lang="en-US" altLang="zh-CN" b="0" dirty="0">
                <a:solidFill>
                  <a:schemeClr val="tx1"/>
                </a:solidFill>
              </a:rPr>
              <a:t>, the feedback time </a:t>
            </a:r>
            <a:r>
              <a:rPr lang="en-US" altLang="zh-CN" sz="2000" b="0" i="1" dirty="0" err="1"/>
              <a:t>t</a:t>
            </a:r>
            <a:r>
              <a:rPr lang="en-US" altLang="zh-CN" sz="1200" b="0" i="1" dirty="0" err="1"/>
              <a:t>f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b="0" dirty="0">
                <a:solidFill>
                  <a:schemeClr val="tx1"/>
                </a:solidFill>
              </a:rPr>
              <a:t> at a hop, </a:t>
            </a:r>
            <a:r>
              <a:rPr lang="en-US" altLang="zh-CN" b="0" dirty="0" smtClean="0">
                <a:solidFill>
                  <a:schemeClr val="tx1"/>
                </a:solidFill>
              </a:rPr>
              <a:t>and</a:t>
            </a:r>
          </a:p>
          <a:p>
            <a:pPr algn="l"/>
            <a:r>
              <a:rPr lang="en-US" altLang="zh-CN" sz="2000" b="0" i="1" dirty="0" err="1" smtClean="0"/>
              <a:t>t</a:t>
            </a:r>
            <a:r>
              <a:rPr lang="en-US" altLang="zh-CN" sz="1100" b="0" i="1" dirty="0" err="1" smtClean="0"/>
              <a:t>v</a:t>
            </a:r>
            <a:r>
              <a:rPr lang="en-US" altLang="zh-CN" sz="1100" b="0" i="1" dirty="0" smtClean="0"/>
              <a:t> </a:t>
            </a:r>
            <a:r>
              <a:rPr lang="en-US" altLang="zh-CN" b="0" i="1" dirty="0" smtClean="0"/>
              <a:t>&gt;&gt;</a:t>
            </a:r>
            <a:r>
              <a:rPr lang="en-US" altLang="zh-CN" sz="2000" b="0" i="1" dirty="0" smtClean="0"/>
              <a:t>t</a:t>
            </a:r>
            <a:r>
              <a:rPr lang="en-US" altLang="zh-CN" sz="1100" b="0" i="1" dirty="0" smtClean="0"/>
              <a:t>m</a:t>
            </a:r>
            <a:r>
              <a:rPr lang="en-US" altLang="zh-CN" b="0" i="1" dirty="0" smtClean="0"/>
              <a:t>&gt;&gt;</a:t>
            </a:r>
            <a:r>
              <a:rPr lang="en-US" altLang="zh-CN" sz="2000" b="0" i="1" dirty="0" err="1" smtClean="0"/>
              <a:t>t</a:t>
            </a:r>
            <a:r>
              <a:rPr lang="en-US" altLang="zh-CN" sz="1100" b="0" i="1" dirty="0" err="1" smtClean="0"/>
              <a:t>f</a:t>
            </a:r>
            <a:r>
              <a:rPr lang="en-US" altLang="zh-CN" sz="1100" b="0" i="1" dirty="0" smtClean="0"/>
              <a:t> </a:t>
            </a:r>
          </a:p>
          <a:p>
            <a:pPr algn="l"/>
            <a:r>
              <a:rPr lang="en-US" altLang="zh-CN" b="0" dirty="0"/>
              <a:t>1/</a:t>
            </a:r>
            <a:r>
              <a:rPr lang="el-GR" altLang="zh-CN" b="0" dirty="0">
                <a:latin typeface="Times New Roman"/>
                <a:cs typeface="Times New Roman"/>
              </a:rPr>
              <a:t>υ</a:t>
            </a:r>
            <a:r>
              <a:rPr lang="en-US" altLang="zh-CN" b="0" dirty="0">
                <a:latin typeface="Times New Roman"/>
                <a:cs typeface="Times New Roman"/>
              </a:rPr>
              <a:t> : </a:t>
            </a:r>
            <a:r>
              <a:rPr lang="en-US" altLang="zh-CN" b="0" dirty="0">
                <a:solidFill>
                  <a:srgbClr val="000000"/>
                </a:solidFill>
              </a:rPr>
              <a:t>the average feedback path length </a:t>
            </a:r>
            <a:r>
              <a:rPr lang="en-US" altLang="zh-CN" b="0" dirty="0" smtClean="0">
                <a:solidFill>
                  <a:srgbClr val="000000"/>
                </a:solidFill>
              </a:rPr>
              <a:t>at the </a:t>
            </a:r>
            <a:r>
              <a:rPr lang="en-US" altLang="zh-CN" b="0" dirty="0">
                <a:solidFill>
                  <a:srgbClr val="000000"/>
                </a:solidFill>
              </a:rPr>
              <a:t>validation degree </a:t>
            </a:r>
            <a:r>
              <a:rPr lang="el-GR" altLang="zh-CN" b="0" dirty="0">
                <a:solidFill>
                  <a:srgbClr val="000000"/>
                </a:solidFill>
                <a:latin typeface="Times New Roman"/>
                <a:cs typeface="Times New Roman"/>
              </a:rPr>
              <a:t>υ</a:t>
            </a:r>
            <a:endParaRPr lang="en-US" altLang="zh-CN" sz="1100" b="0" i="1" dirty="0" smtClean="0"/>
          </a:p>
          <a:p>
            <a:pPr algn="l"/>
            <a:endParaRPr lang="en-US" altLang="zh-CN" b="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7835" y="1752600"/>
            <a:ext cx="3657600" cy="132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 smtClean="0">
                <a:solidFill>
                  <a:schemeClr val="tx1"/>
                </a:solidFill>
              </a:rPr>
              <a:t>(1) In </a:t>
            </a:r>
            <a:r>
              <a:rPr lang="en-US" altLang="zh-CN" b="0" dirty="0">
                <a:solidFill>
                  <a:schemeClr val="tx1"/>
                </a:solidFill>
              </a:rPr>
              <a:t>the standard protocol, the propagation </a:t>
            </a:r>
            <a:r>
              <a:rPr lang="en-US" altLang="zh-CN" b="0" dirty="0" smtClean="0">
                <a:solidFill>
                  <a:schemeClr val="tx1"/>
                </a:solidFill>
              </a:rPr>
              <a:t>delay </a:t>
            </a:r>
            <a:r>
              <a:rPr lang="en-US" altLang="zh-CN" sz="2000" b="0" i="1" dirty="0" err="1" smtClean="0"/>
              <a:t>T</a:t>
            </a:r>
            <a:r>
              <a:rPr lang="en-US" altLang="zh-CN" sz="1200" b="0" i="1" dirty="0" err="1" smtClean="0"/>
              <a:t>sta</a:t>
            </a:r>
            <a:r>
              <a:rPr lang="en-US" altLang="zh-CN" sz="1200" b="0" i="1" dirty="0" smtClean="0"/>
              <a:t>  </a:t>
            </a:r>
            <a:r>
              <a:rPr lang="en-US" altLang="zh-CN" b="0" dirty="0" smtClean="0">
                <a:solidFill>
                  <a:schemeClr val="tx1"/>
                </a:solidFill>
              </a:rPr>
              <a:t>is </a:t>
            </a:r>
            <a:r>
              <a:rPr lang="en-US" altLang="zh-CN" b="0" dirty="0">
                <a:solidFill>
                  <a:schemeClr val="tx1"/>
                </a:solidFill>
              </a:rPr>
              <a:t>the combination of the transmission </a:t>
            </a:r>
            <a:r>
              <a:rPr lang="en-US" altLang="zh-CN" b="0" dirty="0" smtClean="0">
                <a:solidFill>
                  <a:schemeClr val="tx1"/>
                </a:solidFill>
              </a:rPr>
              <a:t>time</a:t>
            </a:r>
            <a:r>
              <a:rPr lang="en-US" altLang="zh-CN" sz="2000" b="0" i="1" dirty="0"/>
              <a:t> t</a:t>
            </a:r>
            <a:r>
              <a:rPr lang="en-US" altLang="zh-CN" sz="1200" b="0" i="1" dirty="0"/>
              <a:t>m</a:t>
            </a:r>
            <a:r>
              <a:rPr lang="en-US" altLang="zh-CN" b="0" dirty="0" smtClean="0">
                <a:solidFill>
                  <a:schemeClr val="tx1"/>
                </a:solidFill>
              </a:rPr>
              <a:t>  </a:t>
            </a:r>
            <a:r>
              <a:rPr lang="en-US" altLang="zh-CN" b="0" dirty="0">
                <a:solidFill>
                  <a:schemeClr val="tx1"/>
                </a:solidFill>
              </a:rPr>
              <a:t>and </a:t>
            </a:r>
            <a:r>
              <a:rPr lang="en-US" altLang="zh-CN" b="0" dirty="0" smtClean="0">
                <a:solidFill>
                  <a:schemeClr val="tx1"/>
                </a:solidFill>
              </a:rPr>
              <a:t>verification time </a:t>
            </a:r>
            <a:r>
              <a:rPr lang="en-US" altLang="zh-CN" sz="2000" b="0" i="1" dirty="0" err="1" smtClean="0"/>
              <a:t>t</a:t>
            </a:r>
            <a:r>
              <a:rPr lang="en-US" altLang="zh-CN" sz="1200" b="0" i="1" dirty="0" err="1" smtClean="0"/>
              <a:t>v</a:t>
            </a:r>
            <a:r>
              <a:rPr lang="en-US" altLang="zh-CN" sz="1200" b="0" i="1" dirty="0" smtClean="0">
                <a:solidFill>
                  <a:schemeClr val="tx1"/>
                </a:solidFill>
              </a:rPr>
              <a:t>.</a:t>
            </a:r>
            <a:endParaRPr lang="en-US" altLang="zh-CN" b="0" dirty="0">
              <a:solidFill>
                <a:schemeClr val="tx1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0" y="3274883"/>
            <a:ext cx="2438399" cy="549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281" y="5029200"/>
            <a:ext cx="452864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998720" y="3824580"/>
            <a:ext cx="3383280" cy="139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 smtClean="0">
                <a:solidFill>
                  <a:schemeClr val="tx1"/>
                </a:solidFill>
              </a:rPr>
              <a:t>(2)In </a:t>
            </a:r>
            <a:r>
              <a:rPr lang="en-US" altLang="zh-CN" b="0" dirty="0" err="1">
                <a:solidFill>
                  <a:schemeClr val="tx1"/>
                </a:solidFill>
              </a:rPr>
              <a:t>PvScheme</a:t>
            </a:r>
            <a:r>
              <a:rPr lang="en-US" altLang="zh-CN" b="0" dirty="0">
                <a:solidFill>
                  <a:schemeClr val="tx1"/>
                </a:solidFill>
              </a:rPr>
              <a:t>, the feedback time and rebroadcast time should </a:t>
            </a:r>
            <a:r>
              <a:rPr lang="en-US" altLang="zh-CN" b="0" dirty="0" smtClean="0">
                <a:solidFill>
                  <a:schemeClr val="tx1"/>
                </a:solidFill>
              </a:rPr>
              <a:t>also be </a:t>
            </a:r>
            <a:r>
              <a:rPr lang="en-US" altLang="zh-CN" b="0" dirty="0">
                <a:solidFill>
                  <a:schemeClr val="tx1"/>
                </a:solidFill>
              </a:rPr>
              <a:t>included.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675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007"/>
    </mc:Choice>
    <mc:Fallback>
      <p:transition spd="slow" advTm="9900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3.Probabilistic Verification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7264" y="1263207"/>
            <a:ext cx="4588136" cy="109899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46652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0" dirty="0">
                <a:solidFill>
                  <a:schemeClr val="tx1"/>
                </a:solidFill>
              </a:rPr>
              <a:t>Security Analysis</a:t>
            </a:r>
          </a:p>
          <a:p>
            <a:pPr marL="7200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Fake blocks</a:t>
            </a:r>
          </a:p>
          <a:p>
            <a:endParaRPr lang="en-US" b="0" dirty="0" smtClean="0">
              <a:solidFill>
                <a:schemeClr val="tx1"/>
              </a:solidFill>
            </a:endParaRPr>
          </a:p>
          <a:p>
            <a:endParaRPr lang="en-US" b="0" dirty="0" smtClean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00" y="4267200"/>
            <a:ext cx="262488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1752599"/>
            <a:ext cx="3581400" cy="2128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/>
              <a:t>Solution</a:t>
            </a:r>
            <a:r>
              <a:rPr lang="en-US" altLang="zh-CN" b="0" dirty="0" smtClean="0"/>
              <a:t>: </a:t>
            </a:r>
            <a:r>
              <a:rPr lang="en-US" altLang="zh-CN" b="0" dirty="0" smtClean="0">
                <a:solidFill>
                  <a:schemeClr val="tx1"/>
                </a:solidFill>
              </a:rPr>
              <a:t>our </a:t>
            </a:r>
            <a:r>
              <a:rPr lang="en-US" altLang="zh-CN" b="0" dirty="0">
                <a:solidFill>
                  <a:schemeClr val="tx1"/>
                </a:solidFill>
              </a:rPr>
              <a:t>scheme costs less propagation delay than the standard protocol if less than 50% error blocks occurs in the validation degree of 0.5, or</a:t>
            </a:r>
            <a:r>
              <a:rPr lang="en-US" altLang="zh-CN" b="0" dirty="0"/>
              <a:t> less than 10% error blocks occurs in the validation degree of 0.9</a:t>
            </a:r>
            <a:r>
              <a:rPr lang="en-US" altLang="zh-CN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9819" y="2442793"/>
            <a:ext cx="3787871" cy="404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>
                <a:solidFill>
                  <a:schemeClr val="tx1"/>
                </a:solidFill>
              </a:rPr>
              <a:t>We would like to know the range of </a:t>
            </a:r>
            <a:r>
              <a:rPr lang="en-US" altLang="zh-CN" sz="2000" b="0" i="1" dirty="0" smtClean="0"/>
              <a:t>p</a:t>
            </a:r>
            <a:r>
              <a:rPr lang="en-US" altLang="zh-CN" b="0" dirty="0" smtClean="0">
                <a:solidFill>
                  <a:schemeClr val="tx1"/>
                </a:solidFill>
              </a:rPr>
              <a:t>, </a:t>
            </a:r>
            <a:r>
              <a:rPr lang="en-US" altLang="zh-CN" b="0" dirty="0">
                <a:solidFill>
                  <a:schemeClr val="tx1"/>
                </a:solidFill>
              </a:rPr>
              <a:t>which makes the propagation delay of </a:t>
            </a:r>
            <a:r>
              <a:rPr lang="en-US" altLang="zh-CN" b="0" dirty="0" err="1" smtClean="0">
                <a:solidFill>
                  <a:schemeClr val="tx1"/>
                </a:solidFill>
              </a:rPr>
              <a:t>PvScheme</a:t>
            </a:r>
            <a:r>
              <a:rPr lang="en-US" altLang="zh-CN" b="0" dirty="0" smtClean="0">
                <a:solidFill>
                  <a:schemeClr val="tx1"/>
                </a:solidFill>
              </a:rPr>
              <a:t> </a:t>
            </a:r>
            <a:r>
              <a:rPr lang="en-US" altLang="zh-CN" b="0" dirty="0">
                <a:solidFill>
                  <a:schemeClr val="tx1"/>
                </a:solidFill>
              </a:rPr>
              <a:t>is still </a:t>
            </a:r>
            <a:r>
              <a:rPr lang="en-US" altLang="zh-CN" b="0" dirty="0"/>
              <a:t>less than </a:t>
            </a:r>
            <a:r>
              <a:rPr lang="en-US" altLang="zh-CN" b="0" dirty="0">
                <a:solidFill>
                  <a:schemeClr val="tx1"/>
                </a:solidFill>
              </a:rPr>
              <a:t>the delay of the standard protocol</a:t>
            </a:r>
            <a:r>
              <a:rPr lang="en-US" altLang="zh-CN" b="0" dirty="0" smtClean="0">
                <a:solidFill>
                  <a:schemeClr val="tx1"/>
                </a:solidFill>
              </a:rPr>
              <a:t>.                                   Make </a:t>
            </a:r>
            <a:r>
              <a:rPr lang="en-US" altLang="zh-CN" sz="2000" b="0" i="1" dirty="0" err="1" smtClean="0"/>
              <a:t>T</a:t>
            </a:r>
            <a:r>
              <a:rPr lang="en-US" altLang="zh-CN" sz="1200" b="0" i="1" dirty="0" err="1" smtClean="0"/>
              <a:t>new</a:t>
            </a:r>
            <a:r>
              <a:rPr lang="en-US" altLang="zh-CN" sz="1200" b="0" i="1" dirty="0" smtClean="0"/>
              <a:t> </a:t>
            </a:r>
            <a:r>
              <a:rPr lang="en-US" altLang="zh-CN" b="0" i="1" dirty="0" smtClean="0"/>
              <a:t>=</a:t>
            </a:r>
            <a:r>
              <a:rPr lang="en-US" altLang="zh-CN" sz="2000" b="0" i="1" dirty="0" err="1" smtClean="0"/>
              <a:t>T</a:t>
            </a:r>
            <a:r>
              <a:rPr lang="en-US" altLang="zh-CN" sz="1200" b="0" i="1" dirty="0" err="1" smtClean="0"/>
              <a:t>sta</a:t>
            </a:r>
            <a:r>
              <a:rPr lang="en-US" altLang="zh-CN" b="0" dirty="0" smtClean="0">
                <a:solidFill>
                  <a:schemeClr val="tx1"/>
                </a:solidFill>
              </a:rPr>
              <a:t>,   and </a:t>
            </a:r>
            <a:r>
              <a:rPr lang="en-US" altLang="zh-CN" b="0" dirty="0">
                <a:solidFill>
                  <a:schemeClr val="tx1"/>
                </a:solidFill>
              </a:rPr>
              <a:t>we get</a:t>
            </a:r>
            <a:r>
              <a:rPr lang="en-US" altLang="zh-CN" b="0" dirty="0" smtClean="0">
                <a:solidFill>
                  <a:schemeClr val="tx1"/>
                </a:solidFill>
              </a:rPr>
              <a:t>:</a:t>
            </a:r>
          </a:p>
          <a:p>
            <a:endParaRPr lang="en-US" altLang="zh-CN" dirty="0"/>
          </a:p>
          <a:p>
            <a:endParaRPr lang="en-US" altLang="zh-CN" b="0" dirty="0" smtClean="0">
              <a:solidFill>
                <a:schemeClr val="tx1"/>
              </a:solidFill>
            </a:endParaRPr>
          </a:p>
          <a:p>
            <a:endParaRPr lang="en-US" altLang="zh-CN" b="0" dirty="0" smtClean="0">
              <a:solidFill>
                <a:schemeClr val="tx1"/>
              </a:solidFill>
            </a:endParaRPr>
          </a:p>
          <a:p>
            <a:pPr lvl="0" algn="l">
              <a:buClr>
                <a:srgbClr val="000000"/>
              </a:buClr>
            </a:pPr>
            <a:r>
              <a:rPr lang="en-US" altLang="zh-CN" b="0" dirty="0" smtClean="0">
                <a:solidFill>
                  <a:schemeClr val="tx1"/>
                </a:solidFill>
              </a:rPr>
              <a:t>When </a:t>
            </a:r>
            <a:r>
              <a:rPr lang="el-GR" altLang="zh-CN" b="0" dirty="0" smtClean="0">
                <a:latin typeface="Times New Roman"/>
                <a:cs typeface="Times New Roman"/>
              </a:rPr>
              <a:t>υ</a:t>
            </a:r>
            <a:r>
              <a:rPr lang="en-US" altLang="zh-CN" b="0" dirty="0" smtClean="0">
                <a:latin typeface="Times New Roman"/>
                <a:cs typeface="Times New Roman"/>
              </a:rPr>
              <a:t>=0.5</a:t>
            </a:r>
            <a:r>
              <a:rPr lang="en-US" altLang="zh-CN" b="0" dirty="0" smtClean="0">
                <a:solidFill>
                  <a:schemeClr val="tx1"/>
                </a:solidFill>
              </a:rPr>
              <a:t>,we </a:t>
            </a:r>
            <a:r>
              <a:rPr lang="en-US" altLang="zh-CN" b="0" dirty="0">
                <a:solidFill>
                  <a:schemeClr val="tx1"/>
                </a:solidFill>
              </a:rPr>
              <a:t>get </a:t>
            </a:r>
            <a:r>
              <a:rPr lang="en-US" altLang="zh-CN" b="0" i="1" dirty="0" smtClean="0"/>
              <a:t>p=0.5</a:t>
            </a:r>
            <a:r>
              <a:rPr lang="en-US" altLang="zh-CN" b="0" dirty="0" smtClean="0">
                <a:solidFill>
                  <a:schemeClr val="tx1"/>
                </a:solidFill>
              </a:rPr>
              <a:t>, </a:t>
            </a:r>
            <a:r>
              <a:rPr lang="en-US" altLang="zh-CN" b="0" dirty="0">
                <a:solidFill>
                  <a:schemeClr val="tx1"/>
                </a:solidFill>
              </a:rPr>
              <a:t>and </a:t>
            </a:r>
            <a:r>
              <a:rPr lang="el-GR" altLang="zh-CN" b="0" dirty="0">
                <a:latin typeface="Times New Roman"/>
                <a:cs typeface="Times New Roman"/>
              </a:rPr>
              <a:t>υ</a:t>
            </a:r>
            <a:r>
              <a:rPr lang="en-US" altLang="zh-CN" b="0" dirty="0" smtClean="0">
                <a:latin typeface="Times New Roman"/>
                <a:cs typeface="Times New Roman"/>
              </a:rPr>
              <a:t>=0.9</a:t>
            </a:r>
            <a:r>
              <a:rPr lang="en-US" altLang="zh-CN" b="0" dirty="0" smtClean="0">
                <a:solidFill>
                  <a:schemeClr val="tx1"/>
                </a:solidFill>
              </a:rPr>
              <a:t>, </a:t>
            </a:r>
            <a:r>
              <a:rPr lang="en-US" altLang="zh-CN" b="0" dirty="0">
                <a:solidFill>
                  <a:schemeClr val="tx1"/>
                </a:solidFill>
              </a:rPr>
              <a:t>we get </a:t>
            </a:r>
            <a:r>
              <a:rPr lang="en-US" altLang="zh-CN" b="0" i="1" dirty="0" smtClean="0"/>
              <a:t>p=0.1</a:t>
            </a:r>
            <a:r>
              <a:rPr lang="en-US" altLang="zh-CN" b="0" dirty="0" smtClean="0">
                <a:solidFill>
                  <a:schemeClr val="tx1"/>
                </a:solidFill>
              </a:rPr>
              <a:t> </a:t>
            </a:r>
            <a:r>
              <a:rPr lang="en-US" altLang="zh-CN" b="0" dirty="0">
                <a:solidFill>
                  <a:schemeClr val="tx1"/>
                </a:solidFill>
              </a:rPr>
              <a:t>.</a:t>
            </a:r>
          </a:p>
          <a:p>
            <a:endParaRPr lang="en-US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4114059"/>
            <a:ext cx="3657600" cy="1949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 smtClean="0">
                <a:solidFill>
                  <a:schemeClr val="tx1"/>
                </a:solidFill>
              </a:rPr>
              <a:t>That is:</a:t>
            </a:r>
          </a:p>
          <a:p>
            <a:pPr algn="l"/>
            <a:r>
              <a:rPr lang="en-US" altLang="zh-CN" b="0" dirty="0" smtClean="0">
                <a:solidFill>
                  <a:schemeClr val="tx1"/>
                </a:solidFill>
              </a:rPr>
              <a:t>When </a:t>
            </a:r>
            <a:r>
              <a:rPr lang="el-GR" altLang="zh-CN" sz="2000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υ</a:t>
            </a:r>
            <a:r>
              <a:rPr lang="en-US" altLang="zh-CN" b="0" dirty="0" smtClean="0">
                <a:solidFill>
                  <a:schemeClr val="tx1"/>
                </a:solidFill>
              </a:rPr>
              <a:t>=0.9, if </a:t>
            </a:r>
            <a:r>
              <a:rPr lang="en-US" altLang="zh-CN" b="0" i="1" dirty="0" smtClean="0">
                <a:solidFill>
                  <a:schemeClr val="tx1"/>
                </a:solidFill>
              </a:rPr>
              <a:t>p</a:t>
            </a:r>
            <a:r>
              <a:rPr lang="en-US" altLang="zh-CN" b="0" dirty="0" smtClean="0">
                <a:solidFill>
                  <a:schemeClr val="tx1"/>
                </a:solidFill>
              </a:rPr>
              <a:t>&lt;0.1,</a:t>
            </a:r>
            <a:r>
              <a:rPr lang="en-US" altLang="zh-CN" sz="3200" b="0" i="1" dirty="0" smtClean="0">
                <a:solidFill>
                  <a:schemeClr val="tx1"/>
                </a:solidFill>
              </a:rPr>
              <a:t> </a:t>
            </a:r>
            <a:r>
              <a:rPr lang="en-US" altLang="zh-CN" b="0" i="1" dirty="0" err="1"/>
              <a:t>T</a:t>
            </a:r>
            <a:r>
              <a:rPr lang="en-US" altLang="zh-CN" sz="1100" b="0" i="1" dirty="0" err="1"/>
              <a:t>new</a:t>
            </a:r>
            <a:r>
              <a:rPr lang="en-US" altLang="zh-CN" b="0" i="1" dirty="0"/>
              <a:t> </a:t>
            </a:r>
            <a:r>
              <a:rPr lang="en-US" altLang="zh-CN" b="0" i="1" dirty="0" smtClean="0"/>
              <a:t>&lt; </a:t>
            </a:r>
            <a:r>
              <a:rPr lang="en-US" altLang="zh-CN" sz="2000" b="0" i="1" dirty="0" err="1" smtClean="0"/>
              <a:t>T</a:t>
            </a:r>
            <a:r>
              <a:rPr lang="en-US" altLang="zh-CN" sz="1200" b="0" i="1" dirty="0" err="1" smtClean="0"/>
              <a:t>sta</a:t>
            </a:r>
            <a:r>
              <a:rPr lang="en-US" altLang="zh-CN" sz="1200" b="0" i="1" dirty="0" smtClean="0"/>
              <a:t>    </a:t>
            </a:r>
            <a:r>
              <a:rPr lang="en-US" altLang="zh-CN" b="0" dirty="0" smtClean="0">
                <a:solidFill>
                  <a:srgbClr val="000000"/>
                </a:solidFill>
              </a:rPr>
              <a:t>When </a:t>
            </a:r>
            <a:r>
              <a:rPr lang="el-GR" altLang="zh-CN" sz="2000" b="0" dirty="0">
                <a:solidFill>
                  <a:srgbClr val="000000"/>
                </a:solidFill>
                <a:latin typeface="Times New Roman"/>
                <a:cs typeface="Times New Roman"/>
              </a:rPr>
              <a:t>υ</a:t>
            </a:r>
            <a:r>
              <a:rPr lang="en-US" altLang="zh-CN" b="0" dirty="0" smtClean="0">
                <a:solidFill>
                  <a:srgbClr val="000000"/>
                </a:solidFill>
              </a:rPr>
              <a:t>=0.9, if </a:t>
            </a:r>
            <a:r>
              <a:rPr lang="en-US" altLang="zh-CN" b="0" i="1" dirty="0" smtClean="0">
                <a:solidFill>
                  <a:srgbClr val="000000"/>
                </a:solidFill>
              </a:rPr>
              <a:t>p</a:t>
            </a:r>
            <a:r>
              <a:rPr lang="en-US" altLang="zh-CN" b="0" dirty="0" smtClean="0">
                <a:solidFill>
                  <a:srgbClr val="000000"/>
                </a:solidFill>
              </a:rPr>
              <a:t>&gt;0.1,</a:t>
            </a:r>
            <a:r>
              <a:rPr lang="en-US" altLang="zh-CN" sz="3200" b="0" i="1" dirty="0" smtClean="0">
                <a:solidFill>
                  <a:srgbClr val="000000"/>
                </a:solidFill>
              </a:rPr>
              <a:t> </a:t>
            </a:r>
            <a:r>
              <a:rPr lang="en-US" altLang="zh-CN" b="0" i="1" dirty="0" err="1"/>
              <a:t>T</a:t>
            </a:r>
            <a:r>
              <a:rPr lang="en-US" altLang="zh-CN" sz="1100" b="0" i="1" dirty="0" err="1"/>
              <a:t>new</a:t>
            </a:r>
            <a:r>
              <a:rPr lang="en-US" altLang="zh-CN" b="0" i="1" dirty="0"/>
              <a:t> &gt; </a:t>
            </a:r>
            <a:r>
              <a:rPr lang="en-US" altLang="zh-CN" sz="2000" b="0" i="1" dirty="0" err="1"/>
              <a:t>T</a:t>
            </a:r>
            <a:r>
              <a:rPr lang="en-US" altLang="zh-CN" sz="1200" b="0" i="1" dirty="0" err="1"/>
              <a:t>sta</a:t>
            </a:r>
            <a:endParaRPr lang="zh-CN" altLang="en-US" sz="1200" dirty="0"/>
          </a:p>
          <a:p>
            <a:endParaRPr lang="en-US" altLang="zh-CN" sz="1200" b="0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0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460"/>
    </mc:Choice>
    <mc:Fallback>
      <p:transition spd="slow" advTm="1184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4</a:t>
            </a:r>
            <a:r>
              <a:rPr lang="en-US" sz="4200" dirty="0" smtClean="0"/>
              <a:t>.Experiments and Results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9866" y="1371600"/>
            <a:ext cx="8429334" cy="176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0" dirty="0" smtClean="0">
                <a:solidFill>
                  <a:schemeClr val="tx1"/>
                </a:solidFill>
              </a:rPr>
              <a:t> </a:t>
            </a:r>
            <a:r>
              <a:rPr lang="en-US" altLang="zh-CN" sz="2400" b="0" dirty="0" err="1" smtClean="0">
                <a:solidFill>
                  <a:schemeClr val="tx1"/>
                </a:solidFill>
              </a:rPr>
              <a:t>PvScheme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3377"/>
              </p:ext>
            </p:extLst>
          </p:nvPr>
        </p:nvGraphicFramePr>
        <p:xfrm>
          <a:off x="533400" y="2057400"/>
          <a:ext cx="80010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486400"/>
              </a:tblGrid>
              <a:tr h="37756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validation degree </a:t>
                      </a:r>
                      <a:r>
                        <a:rPr kumimoji="0" lang="el-GR" altLang="zh-CN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宋体" pitchFamily="2" charset="-122"/>
                          <a:cs typeface="Times New Roman"/>
                        </a:rPr>
                        <a:t>υ</a:t>
                      </a:r>
                      <a:endParaRPr kumimoji="0" lang="zh-CN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the average block verification ratio of nodes in  </a:t>
                      </a:r>
                      <a:r>
                        <a:rPr kumimoji="0" lang="en-US" altLang="zh-CN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blockchain</a:t>
                      </a:r>
                      <a:endParaRPr lang="zh-CN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synchronization time</a:t>
                      </a:r>
                      <a:r>
                        <a:rPr kumimoji="0" lang="en-US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 </a:t>
                      </a:r>
                      <a:r>
                        <a:rPr kumimoji="0" lang="el-GR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宋体" pitchFamily="2" charset="-122"/>
                          <a:cs typeface="Times New Roman"/>
                        </a:rPr>
                        <a:t>τ</a:t>
                      </a:r>
                      <a:r>
                        <a:rPr kumimoji="0" lang="en-US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 </a:t>
                      </a:r>
                      <a:endParaRPr lang="zh-CN" altLang="en-US" sz="1600" dirty="0" smtClean="0"/>
                    </a:p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the delay required for all nodes to fully accept blocks in the network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stale block rate </a:t>
                      </a:r>
                      <a:r>
                        <a:rPr kumimoji="0" lang="en-US" altLang="zh-CN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s</a:t>
                      </a:r>
                      <a:r>
                        <a:rPr kumimoji="0" lang="en-US" altLang="zh-CN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 </a:t>
                      </a:r>
                      <a:endParaRPr lang="zh-CN" altLang="en-US" sz="1600" dirty="0" smtClean="0"/>
                    </a:p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the ratio of stale blocks to </a:t>
                      </a: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total blocks </a:t>
                      </a: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over a given period of time            </a:t>
                      </a:r>
                      <a:r>
                        <a:rPr kumimoji="0" lang="en-US" altLang="zh-CN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- It measures how many forks there are.</a:t>
                      </a:r>
                      <a:endParaRPr lang="zh-CN" altLang="en-US" sz="16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security index </a:t>
                      </a:r>
                      <a:r>
                        <a:rPr kumimoji="0" lang="el-GR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宋体" pitchFamily="2" charset="-122"/>
                          <a:cs typeface="Times New Roman"/>
                        </a:rPr>
                        <a:t>ς</a:t>
                      </a:r>
                      <a:r>
                        <a:rPr kumimoji="0" lang="en-US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宋体" pitchFamily="2" charset="-122"/>
                          <a:cs typeface="Times New Roman"/>
                        </a:rPr>
                        <a:t> </a:t>
                      </a:r>
                      <a:endParaRPr lang="zh-CN" altLang="en-US" sz="1600" dirty="0" smtClean="0"/>
                    </a:p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the level of safety in which blocks are not tampered with at the current </a:t>
                      </a: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validation degree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3327">
                <a:tc>
                  <a:txBody>
                    <a:bodyPr/>
                    <a:lstStyle/>
                    <a:p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security assessment rate </a:t>
                      </a:r>
                      <a:r>
                        <a:rPr kumimoji="0" lang="el-GR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宋体" pitchFamily="2" charset="-122"/>
                          <a:cs typeface="Times New Roman"/>
                        </a:rPr>
                        <a:t>ρ</a:t>
                      </a:r>
                      <a:r>
                        <a:rPr kumimoji="0" lang="en-US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宋体" pitchFamily="2" charset="-122"/>
                          <a:cs typeface="Times New Roman"/>
                        </a:rPr>
                        <a:t> 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</a:rPr>
                        <a:t>a joint analysis of the block security and performance at various validation degrees, </a:t>
                      </a:r>
                      <a:endParaRPr lang="zh-CN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684210"/>
              </p:ext>
            </p:extLst>
          </p:nvPr>
        </p:nvGraphicFramePr>
        <p:xfrm>
          <a:off x="5638800" y="5562600"/>
          <a:ext cx="11001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Equation" r:id="rId3" imgW="672840" imgH="482400" progId="Equation.DSMT4">
                  <p:embed/>
                </p:oleObj>
              </mc:Choice>
              <mc:Fallback>
                <p:oleObj name="Equation" r:id="rId3" imgW="672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5562600"/>
                        <a:ext cx="1100138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98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252"/>
    </mc:Choice>
    <mc:Fallback>
      <p:transition spd="slow" advTm="7225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4</a:t>
            </a:r>
            <a:r>
              <a:rPr lang="en-US" sz="4200" dirty="0" smtClean="0"/>
              <a:t>.Experiments and Results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8212" y="1371600"/>
            <a:ext cx="8429334" cy="6680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0" dirty="0" smtClean="0">
                <a:solidFill>
                  <a:schemeClr val="tx1"/>
                </a:solidFill>
              </a:rPr>
              <a:t> </a:t>
            </a:r>
            <a:r>
              <a:rPr lang="en-US" altLang="zh-CN" sz="2400" b="0" dirty="0" err="1" smtClean="0">
                <a:solidFill>
                  <a:schemeClr val="tx1"/>
                </a:solidFill>
              </a:rPr>
              <a:t>PvScheme</a:t>
            </a:r>
            <a:r>
              <a:rPr lang="en-US" altLang="zh-CN" sz="2400" b="0" dirty="0" smtClean="0">
                <a:solidFill>
                  <a:schemeClr val="tx1"/>
                </a:solidFill>
              </a:rPr>
              <a:t>: </a:t>
            </a:r>
            <a:r>
              <a:rPr lang="en-US" altLang="zh-CN" b="0" dirty="0" smtClean="0">
                <a:solidFill>
                  <a:srgbClr val="000000"/>
                </a:solidFill>
              </a:rPr>
              <a:t>We </a:t>
            </a:r>
            <a:r>
              <a:rPr lang="en-US" altLang="zh-CN" b="0" dirty="0">
                <a:solidFill>
                  <a:srgbClr val="000000"/>
                </a:solidFill>
              </a:rPr>
              <a:t>want to get a lower </a:t>
            </a:r>
            <a:r>
              <a:rPr lang="en-US" altLang="zh-CN" b="0" dirty="0" smtClean="0">
                <a:solidFill>
                  <a:srgbClr val="000000"/>
                </a:solidFill>
              </a:rPr>
              <a:t>stale block rate as </a:t>
            </a:r>
            <a:r>
              <a:rPr lang="en-US" altLang="zh-CN" b="0" dirty="0">
                <a:solidFill>
                  <a:srgbClr val="000000"/>
                </a:solidFill>
              </a:rPr>
              <a:t>safely as possible. The </a:t>
            </a:r>
            <a:r>
              <a:rPr lang="en-US" altLang="zh-CN" b="0" dirty="0"/>
              <a:t>security assessment </a:t>
            </a:r>
            <a:r>
              <a:rPr lang="en-US" altLang="zh-CN" b="0" dirty="0" smtClean="0"/>
              <a:t>rate  </a:t>
            </a:r>
            <a:r>
              <a:rPr lang="el-GR" altLang="zh-CN" b="0" dirty="0" smtClean="0">
                <a:latin typeface="Times New Roman"/>
                <a:cs typeface="Times New Roman"/>
              </a:rPr>
              <a:t>ρ</a:t>
            </a:r>
            <a:r>
              <a:rPr lang="en-US" altLang="zh-CN" b="0" dirty="0" smtClean="0"/>
              <a:t> </a:t>
            </a:r>
            <a:r>
              <a:rPr lang="en-US" altLang="zh-CN" b="0" dirty="0">
                <a:solidFill>
                  <a:srgbClr val="000000"/>
                </a:solidFill>
              </a:rPr>
              <a:t>is expressed as</a:t>
            </a:r>
          </a:p>
          <a:p>
            <a:endParaRPr lang="en-US" dirty="0" smtClean="0"/>
          </a:p>
          <a:p>
            <a:endParaRPr lang="en-US" dirty="0"/>
          </a:p>
          <a:p>
            <a:pPr algn="l"/>
            <a:endParaRPr lang="en-US" altLang="zh-CN" b="0" dirty="0" smtClean="0"/>
          </a:p>
          <a:p>
            <a:pPr algn="l"/>
            <a:endParaRPr lang="en-US" altLang="zh-CN" b="0" dirty="0" smtClean="0"/>
          </a:p>
          <a:p>
            <a:pPr marL="285750" indent="-285750" algn="l">
              <a:buSzPct val="100000"/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 In theory</a:t>
            </a:r>
            <a:r>
              <a:rPr lang="en-US" altLang="zh-CN" b="0" dirty="0" smtClean="0">
                <a:solidFill>
                  <a:schemeClr val="tx1"/>
                </a:solidFill>
              </a:rPr>
              <a:t>, </a:t>
            </a:r>
            <a:r>
              <a:rPr lang="en-US" altLang="zh-CN" b="0" dirty="0">
                <a:solidFill>
                  <a:schemeClr val="tx1"/>
                </a:solidFill>
              </a:rPr>
              <a:t>the greater the </a:t>
            </a:r>
            <a:r>
              <a:rPr lang="en-US" altLang="zh-CN" b="0" dirty="0"/>
              <a:t>validation </a:t>
            </a:r>
            <a:r>
              <a:rPr lang="en-US" altLang="zh-CN" b="0" dirty="0" smtClean="0"/>
              <a:t>degree </a:t>
            </a:r>
            <a:r>
              <a:rPr lang="el-GR" altLang="zh-CN" sz="2000" b="0" dirty="0">
                <a:latin typeface="Times New Roman"/>
                <a:cs typeface="Times New Roman"/>
              </a:rPr>
              <a:t>υ</a:t>
            </a:r>
            <a:r>
              <a:rPr lang="en-US" altLang="zh-CN" b="0" dirty="0" smtClean="0">
                <a:solidFill>
                  <a:schemeClr val="tx1"/>
                </a:solidFill>
              </a:rPr>
              <a:t>, the more </a:t>
            </a:r>
            <a:r>
              <a:rPr lang="en-US" altLang="zh-CN" b="0" dirty="0">
                <a:solidFill>
                  <a:schemeClr val="tx1"/>
                </a:solidFill>
              </a:rPr>
              <a:t>nodes need    </a:t>
            </a:r>
          </a:p>
          <a:p>
            <a:pPr algn="l"/>
            <a:r>
              <a:rPr lang="en-US" altLang="zh-CN" b="0" dirty="0">
                <a:solidFill>
                  <a:schemeClr val="tx1"/>
                </a:solidFill>
              </a:rPr>
              <a:t>     to verify the block. Therefore, it costs more block propagation delays, </a:t>
            </a:r>
          </a:p>
          <a:p>
            <a:pPr algn="l"/>
            <a:r>
              <a:rPr lang="en-US" altLang="zh-CN" b="0" dirty="0">
                <a:solidFill>
                  <a:schemeClr val="tx1"/>
                </a:solidFill>
              </a:rPr>
              <a:t>     resulting in a larger </a:t>
            </a:r>
            <a:r>
              <a:rPr lang="en-US" altLang="zh-CN" b="0" dirty="0" smtClean="0">
                <a:solidFill>
                  <a:schemeClr val="tx1"/>
                </a:solidFill>
              </a:rPr>
              <a:t>synchronization time </a:t>
            </a:r>
            <a:r>
              <a:rPr lang="el-GR" altLang="zh-CN" sz="2000" b="0" dirty="0">
                <a:latin typeface="Times New Roman"/>
                <a:cs typeface="Times New Roman"/>
              </a:rPr>
              <a:t>τ</a:t>
            </a:r>
            <a:r>
              <a:rPr lang="el-GR" altLang="zh-CN" b="0" dirty="0">
                <a:latin typeface="Times New Roman"/>
                <a:cs typeface="Times New Roman"/>
              </a:rPr>
              <a:t> </a:t>
            </a:r>
            <a:r>
              <a:rPr lang="en-US" altLang="zh-CN" b="0" dirty="0" smtClean="0">
                <a:latin typeface="Times New Roman"/>
                <a:cs typeface="Times New Roman"/>
              </a:rPr>
              <a:t> </a:t>
            </a:r>
            <a:r>
              <a:rPr lang="en-US" altLang="zh-CN" b="0" dirty="0" smtClean="0">
                <a:solidFill>
                  <a:schemeClr val="tx1"/>
                </a:solidFill>
              </a:rPr>
              <a:t>and stale </a:t>
            </a:r>
            <a:r>
              <a:rPr lang="en-US" altLang="zh-CN" b="0" dirty="0">
                <a:solidFill>
                  <a:schemeClr val="tx1"/>
                </a:solidFill>
              </a:rPr>
              <a:t>block </a:t>
            </a:r>
            <a:r>
              <a:rPr lang="en-US" altLang="zh-CN" b="0" dirty="0" smtClean="0">
                <a:solidFill>
                  <a:schemeClr val="tx1"/>
                </a:solidFill>
              </a:rPr>
              <a:t>rate </a:t>
            </a:r>
            <a:r>
              <a:rPr lang="en-US" altLang="zh-CN" sz="2000" b="0" dirty="0" err="1"/>
              <a:t>r</a:t>
            </a:r>
            <a:r>
              <a:rPr lang="en-US" altLang="zh-CN" sz="1200" b="0" dirty="0" err="1"/>
              <a:t>s</a:t>
            </a:r>
            <a:r>
              <a:rPr lang="en-US" altLang="zh-CN" b="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SzPct val="100000"/>
              <a:buFont typeface="Arial" panose="020B0604020202020204" pitchFamily="34" charset="0"/>
              <a:buChar char="•"/>
            </a:pPr>
            <a:r>
              <a:rPr lang="en-US" altLang="zh-CN" b="0" dirty="0"/>
              <a:t>In practice</a:t>
            </a:r>
            <a:r>
              <a:rPr lang="en-US" altLang="zh-CN" b="0" dirty="0">
                <a:solidFill>
                  <a:srgbClr val="000000"/>
                </a:solidFill>
              </a:rPr>
              <a:t>, we need </a:t>
            </a:r>
            <a:r>
              <a:rPr lang="en-US" altLang="zh-CN" b="0" dirty="0"/>
              <a:t>a smaller synchronization time </a:t>
            </a:r>
            <a:r>
              <a:rPr lang="el-GR" altLang="zh-CN" sz="2000" b="0" dirty="0">
                <a:latin typeface="Times New Roman"/>
                <a:cs typeface="Times New Roman"/>
              </a:rPr>
              <a:t>τ</a:t>
            </a:r>
            <a:r>
              <a:rPr lang="en-US" altLang="zh-CN" b="0" dirty="0"/>
              <a:t>  </a:t>
            </a:r>
            <a:r>
              <a:rPr lang="en-US" altLang="zh-CN" b="0" dirty="0">
                <a:solidFill>
                  <a:srgbClr val="000000"/>
                </a:solidFill>
              </a:rPr>
              <a:t>and </a:t>
            </a:r>
            <a:r>
              <a:rPr lang="en-US" altLang="zh-CN" b="0" dirty="0"/>
              <a:t>stale block rate </a:t>
            </a:r>
            <a:r>
              <a:rPr lang="en-US" altLang="zh-CN" sz="2000" b="0" dirty="0" err="1"/>
              <a:t>r</a:t>
            </a:r>
            <a:r>
              <a:rPr lang="en-US" altLang="zh-CN" sz="1200" b="0" dirty="0" err="1"/>
              <a:t>s</a:t>
            </a:r>
            <a:r>
              <a:rPr lang="en-US" altLang="zh-CN" b="0" dirty="0">
                <a:solidFill>
                  <a:srgbClr val="000000"/>
                </a:solidFill>
              </a:rPr>
              <a:t>, as well as </a:t>
            </a:r>
            <a:r>
              <a:rPr lang="en-US" altLang="zh-CN" b="0" dirty="0"/>
              <a:t>a larger security index </a:t>
            </a:r>
            <a:r>
              <a:rPr lang="el-GR" altLang="zh-CN" sz="2000" b="0" dirty="0">
                <a:latin typeface="Times New Roman"/>
                <a:cs typeface="Times New Roman"/>
              </a:rPr>
              <a:t>ς</a:t>
            </a:r>
            <a:r>
              <a:rPr lang="en-US" altLang="zh-CN" b="0" dirty="0">
                <a:solidFill>
                  <a:srgbClr val="000000"/>
                </a:solidFill>
              </a:rPr>
              <a:t>. Therefore, we ask for </a:t>
            </a:r>
            <a:r>
              <a:rPr lang="en-US" altLang="zh-CN" b="0" dirty="0"/>
              <a:t>a smaller </a:t>
            </a:r>
            <a:r>
              <a:rPr lang="el-GR" altLang="zh-CN" sz="2000" b="0" dirty="0">
                <a:latin typeface="Times New Roman"/>
                <a:cs typeface="Times New Roman"/>
              </a:rPr>
              <a:t>ρ</a:t>
            </a:r>
            <a:r>
              <a:rPr lang="en-US" altLang="zh-CN" b="0" dirty="0"/>
              <a:t>  </a:t>
            </a:r>
            <a:r>
              <a:rPr lang="en-US" altLang="zh-CN" b="0" dirty="0">
                <a:solidFill>
                  <a:srgbClr val="000000"/>
                </a:solidFill>
              </a:rPr>
              <a:t>in this formula.</a:t>
            </a:r>
            <a:endParaRPr lang="en-US" altLang="zh-CN" b="0" dirty="0" smtClean="0">
              <a:solidFill>
                <a:schemeClr val="tx1"/>
              </a:solidFill>
            </a:endParaRPr>
          </a:p>
          <a:p>
            <a:pPr algn="l"/>
            <a:endParaRPr lang="en-US" altLang="zh-CN" b="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60744"/>
              </p:ext>
            </p:extLst>
          </p:nvPr>
        </p:nvGraphicFramePr>
        <p:xfrm>
          <a:off x="3276600" y="2362200"/>
          <a:ext cx="190162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Equation" r:id="rId4" imgW="672840" imgH="482400" progId="Equation.DSMT4">
                  <p:embed/>
                </p:oleObj>
              </mc:Choice>
              <mc:Fallback>
                <p:oleObj name="Equation" r:id="rId4" imgW="672840" imgH="482400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62200"/>
                        <a:ext cx="190162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68662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373"/>
    </mc:Choice>
    <mc:Fallback>
      <p:transition spd="slow" advTm="1033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z="2000" dirty="0"/>
              <a:t>In order to consider the tradeoff between security and performance </a:t>
            </a:r>
            <a:r>
              <a:rPr lang="en-US" sz="2000" dirty="0" smtClean="0"/>
              <a:t>in </a:t>
            </a:r>
            <a:r>
              <a:rPr lang="en-US" sz="2000" dirty="0" err="1"/>
              <a:t>blockchain</a:t>
            </a:r>
            <a:r>
              <a:rPr lang="en-US" sz="2000" dirty="0"/>
              <a:t>, we set the </a:t>
            </a:r>
            <a:r>
              <a:rPr lang="en-US" sz="2000" dirty="0">
                <a:solidFill>
                  <a:srgbClr val="FF0000"/>
                </a:solidFill>
              </a:rPr>
              <a:t>validation </a:t>
            </a:r>
            <a:r>
              <a:rPr lang="en-US" sz="2000" dirty="0" smtClean="0">
                <a:solidFill>
                  <a:srgbClr val="FF0000"/>
                </a:solidFill>
              </a:rPr>
              <a:t>degree </a:t>
            </a:r>
            <a:r>
              <a:rPr lang="el-GR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υ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from </a:t>
            </a:r>
            <a:r>
              <a:rPr lang="en-US" sz="2000" dirty="0"/>
              <a:t>0.5 to </a:t>
            </a:r>
            <a:r>
              <a:rPr lang="en-US" sz="2000" dirty="0" smtClean="0"/>
              <a:t>1 in </a:t>
            </a:r>
            <a:r>
              <a:rPr lang="en-US" sz="2000" dirty="0"/>
              <a:t>our </a:t>
            </a:r>
            <a:r>
              <a:rPr lang="en-US" sz="2000" dirty="0" smtClean="0"/>
              <a:t>experiments.</a:t>
            </a:r>
            <a:endParaRPr lang="en-US" sz="2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4.Experiemnts and Results</a:t>
            </a:r>
            <a:endParaRPr lang="en-US" sz="4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4800600" cy="378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993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93"/>
    </mc:Choice>
    <mc:Fallback>
      <p:transition spd="slow" advTm="1219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x-none" altLang="zh-CN" sz="1600" spc="-5" dirty="0" smtClean="0">
                <a:latin typeface="+mn-ea"/>
              </a:rPr>
              <a:t>In this  experiment, 1000 blocks were designed to be broadcast between 6000 nodes.</a:t>
            </a:r>
            <a:endParaRPr lang="en-US" altLang="zh-CN" sz="1600" spc="-5" dirty="0" smtClean="0">
              <a:latin typeface="+mn-ea"/>
            </a:endParaRPr>
          </a:p>
          <a:p>
            <a:endParaRPr lang="en-US" sz="1800" i="1" dirty="0" smtClean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 </a:t>
            </a:r>
            <a:r>
              <a:rPr lang="en-US" sz="1800" dirty="0"/>
              <a:t>Figure 5 and Figure 6, as validation degree increases, so does the synchronization time and the stale block rate, which is </a:t>
            </a:r>
            <a:r>
              <a:rPr lang="en-US" sz="1800" dirty="0">
                <a:solidFill>
                  <a:srgbClr val="FF0000"/>
                </a:solidFill>
              </a:rPr>
              <a:t>consistent</a:t>
            </a:r>
            <a:r>
              <a:rPr lang="en-US" sz="1800" dirty="0"/>
              <a:t> with our previous theoretical analysis.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By </a:t>
            </a:r>
            <a:r>
              <a:rPr lang="en-US" sz="1800" dirty="0"/>
              <a:t>contrast, </a:t>
            </a:r>
            <a:r>
              <a:rPr lang="en-US" sz="1800" dirty="0" smtClean="0"/>
              <a:t>after enhancing </a:t>
            </a:r>
            <a:r>
              <a:rPr lang="en-US" sz="1800" dirty="0" err="1"/>
              <a:t>PvScheme</a:t>
            </a:r>
            <a:r>
              <a:rPr lang="en-US" sz="1800" dirty="0"/>
              <a:t> security, </a:t>
            </a:r>
            <a:r>
              <a:rPr lang="en-US" sz="1800" dirty="0" err="1" smtClean="0"/>
              <a:t>PvScheme</a:t>
            </a:r>
            <a:r>
              <a:rPr lang="en-US" sz="1800" dirty="0" smtClean="0"/>
              <a:t> </a:t>
            </a:r>
            <a:r>
              <a:rPr lang="en-US" sz="1800" dirty="0"/>
              <a:t>has higher synchronization time and stale block rate than </a:t>
            </a:r>
            <a:r>
              <a:rPr lang="en-US" sz="1800" dirty="0" smtClean="0"/>
              <a:t>before. Since </a:t>
            </a:r>
            <a:r>
              <a:rPr lang="en-US" sz="1800" dirty="0"/>
              <a:t>the security design</a:t>
            </a:r>
            <a:r>
              <a:rPr lang="en-US" sz="1800" dirty="0">
                <a:solidFill>
                  <a:srgbClr val="FF0000"/>
                </a:solidFill>
              </a:rPr>
              <a:t> increases the delay</a:t>
            </a:r>
            <a:r>
              <a:rPr lang="en-US" sz="1800" dirty="0"/>
              <a:t> of the </a:t>
            </a:r>
            <a:r>
              <a:rPr lang="en-US" sz="1800" dirty="0" smtClean="0"/>
              <a:t>system.</a:t>
            </a:r>
            <a:endParaRPr lang="en-US" sz="2800" i="1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4.Experiemnts and Results</a:t>
            </a:r>
            <a:endParaRPr lang="en-US" sz="4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050545" cy="243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4038600" cy="242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191001"/>
            <a:ext cx="4343400" cy="272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0" dirty="0">
                <a:solidFill>
                  <a:schemeClr val="tx1"/>
                </a:solidFill>
              </a:rPr>
              <a:t>Fig. </a:t>
            </a:r>
            <a:r>
              <a:rPr lang="en-US" altLang="zh-CN" sz="1200" b="0" dirty="0" smtClean="0">
                <a:solidFill>
                  <a:schemeClr val="tx1"/>
                </a:solidFill>
              </a:rPr>
              <a:t>5. Synchronization </a:t>
            </a:r>
            <a:r>
              <a:rPr lang="en-US" altLang="zh-CN" sz="1200" b="0" dirty="0">
                <a:solidFill>
                  <a:schemeClr val="tx1"/>
                </a:solidFill>
              </a:rPr>
              <a:t>time under various validation </a:t>
            </a:r>
            <a:r>
              <a:rPr lang="en-US" altLang="zh-CN" sz="1200" b="0" dirty="0" smtClean="0">
                <a:solidFill>
                  <a:schemeClr val="tx1"/>
                </a:solidFill>
              </a:rPr>
              <a:t>degrees</a:t>
            </a:r>
            <a:endParaRPr lang="en-US" altLang="zh-CN" sz="1200" b="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4191000"/>
            <a:ext cx="548640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0" dirty="0">
                <a:solidFill>
                  <a:schemeClr val="tx1"/>
                </a:solidFill>
              </a:rPr>
              <a:t>Fig. </a:t>
            </a:r>
            <a:r>
              <a:rPr lang="en-US" altLang="zh-CN" sz="1200" b="0" dirty="0" smtClean="0">
                <a:solidFill>
                  <a:schemeClr val="tx1"/>
                </a:solidFill>
              </a:rPr>
              <a:t>6.Stale </a:t>
            </a:r>
            <a:r>
              <a:rPr lang="en-US" altLang="zh-CN" sz="1200" b="0" dirty="0">
                <a:solidFill>
                  <a:schemeClr val="tx1"/>
                </a:solidFill>
              </a:rPr>
              <a:t>block rate under various validation degrees</a:t>
            </a:r>
            <a:endParaRPr lang="zh-CN" altLang="en-US" sz="1200" b="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817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221"/>
    </mc:Choice>
    <mc:Fallback>
      <p:transition spd="slow" advTm="602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05400"/>
          </a:xfrm>
        </p:spPr>
        <p:txBody>
          <a:bodyPr/>
          <a:lstStyle/>
          <a:p>
            <a:r>
              <a:rPr lang="en-US" sz="1800" dirty="0"/>
              <a:t>Figure 7 shows the propagation delay of blocks received by different proportions of nodes in the network at </a:t>
            </a:r>
            <a:r>
              <a:rPr lang="en-US" sz="1800" dirty="0" smtClean="0"/>
              <a:t>various validation </a:t>
            </a:r>
            <a:r>
              <a:rPr lang="en-US" sz="1800" dirty="0"/>
              <a:t>degrees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block propagation delay increases with the increase of </a:t>
            </a:r>
            <a:r>
              <a:rPr lang="en-US" sz="1800" dirty="0" smtClean="0"/>
              <a:t>the validation </a:t>
            </a:r>
            <a:r>
              <a:rPr lang="en-US" sz="1800" dirty="0"/>
              <a:t>degree. It is still in </a:t>
            </a:r>
            <a:r>
              <a:rPr lang="en-US" sz="1800" dirty="0">
                <a:solidFill>
                  <a:srgbClr val="FF0000"/>
                </a:solidFill>
              </a:rPr>
              <a:t>accordance with  </a:t>
            </a:r>
            <a:r>
              <a:rPr lang="en-US" sz="1800" dirty="0"/>
              <a:t>our analysis. </a:t>
            </a:r>
            <a:r>
              <a:rPr lang="en-US" sz="1800" dirty="0">
                <a:solidFill>
                  <a:srgbClr val="FF0000"/>
                </a:solidFill>
              </a:rPr>
              <a:t>More propagation delay occurs because more nodes verify the block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4.Experiemnts and Results</a:t>
            </a:r>
            <a:endParaRPr lang="en-US" sz="4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53911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995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986"/>
    </mc:Choice>
    <mc:Fallback>
      <p:transition spd="slow" advTm="2898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z="1600" dirty="0"/>
              <a:t>We also have captured the longest </a:t>
            </a:r>
            <a:r>
              <a:rPr lang="en-US" sz="1600" dirty="0" smtClean="0"/>
              <a:t>continuous forks </a:t>
            </a:r>
            <a:r>
              <a:rPr lang="en-US" sz="1600" dirty="0"/>
              <a:t>at various validation </a:t>
            </a:r>
            <a:r>
              <a:rPr lang="en-US" sz="1600" dirty="0" smtClean="0"/>
              <a:t>degrees.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</a:t>
            </a:r>
            <a:r>
              <a:rPr lang="en-US" sz="1800" dirty="0" smtClean="0"/>
              <a:t>s </a:t>
            </a:r>
            <a:r>
              <a:rPr lang="en-US" sz="1800" dirty="0"/>
              <a:t>validation degree increases, </a:t>
            </a:r>
            <a:r>
              <a:rPr lang="en-US" sz="1800" dirty="0">
                <a:solidFill>
                  <a:srgbClr val="FF0000"/>
                </a:solidFill>
              </a:rPr>
              <a:t>in addition to</a:t>
            </a:r>
            <a:r>
              <a:rPr lang="en-US" sz="1800" dirty="0"/>
              <a:t> the validation degree of 0.9, the longest forks also show </a:t>
            </a:r>
            <a:r>
              <a:rPr lang="en-US" sz="1800" dirty="0">
                <a:solidFill>
                  <a:srgbClr val="FF0000"/>
                </a:solidFill>
              </a:rPr>
              <a:t>an increasing trend</a:t>
            </a:r>
            <a:r>
              <a:rPr lang="en-US" sz="1800" dirty="0" smtClean="0"/>
              <a:t>.</a:t>
            </a:r>
            <a:r>
              <a:rPr lang="en-US" altLang="zh-CN" sz="1800" dirty="0"/>
              <a:t> It means </a:t>
            </a:r>
            <a:r>
              <a:rPr lang="en-US" altLang="zh-CN" sz="1800" dirty="0" err="1"/>
              <a:t>PvScheme</a:t>
            </a:r>
            <a:r>
              <a:rPr lang="en-US" altLang="zh-CN" sz="1800" dirty="0"/>
              <a:t> can indeed reduce the number of continuous </a:t>
            </a:r>
            <a:r>
              <a:rPr lang="en-US" altLang="zh-CN" sz="1800" dirty="0" smtClean="0"/>
              <a:t>forks.</a:t>
            </a:r>
            <a:r>
              <a:rPr lang="en-US" sz="18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generation of fork is  </a:t>
            </a:r>
            <a:r>
              <a:rPr lang="en-US" sz="1800" dirty="0">
                <a:solidFill>
                  <a:srgbClr val="FF0000"/>
                </a:solidFill>
              </a:rPr>
              <a:t>inherently random</a:t>
            </a:r>
            <a:r>
              <a:rPr lang="en-US" sz="1800" dirty="0"/>
              <a:t>, so the data in the validation degree of 0.9 is normal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4.Experiemnts and Results</a:t>
            </a:r>
            <a:endParaRPr lang="en-US" sz="4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49815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975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096"/>
    </mc:Choice>
    <mc:Fallback>
      <p:transition spd="slow" advTm="340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z="2000" dirty="0" smtClean="0"/>
              <a:t>Here</a:t>
            </a:r>
            <a:r>
              <a:rPr lang="en-US" sz="2000" dirty="0"/>
              <a:t>, we get experimental results under various validation </a:t>
            </a:r>
            <a:r>
              <a:rPr lang="en-US" sz="2000" dirty="0" smtClean="0"/>
              <a:t>degrees.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 TABLE II, it meets the requirements when the </a:t>
            </a:r>
            <a:r>
              <a:rPr lang="en-US" sz="1800" dirty="0" smtClean="0">
                <a:solidFill>
                  <a:srgbClr val="FF0000"/>
                </a:solidFill>
              </a:rPr>
              <a:t>validation degree </a:t>
            </a:r>
            <a:r>
              <a:rPr lang="el-GR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υ</a:t>
            </a:r>
            <a:r>
              <a:rPr lang="en-US" sz="1800" dirty="0" smtClean="0">
                <a:solidFill>
                  <a:srgbClr val="FF0000"/>
                </a:solidFill>
              </a:rPr>
              <a:t> =0.9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Solution: we can use the validation degree of 0.9, that is, 9 verifications out of 10 nodes to replace the standard protocol.</a:t>
            </a:r>
          </a:p>
          <a:p>
            <a:endParaRPr lang="en-US" sz="2800" i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4.Experiemnts and Results</a:t>
            </a:r>
            <a:endParaRPr lang="en-US" sz="4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92536"/>
            <a:ext cx="5334000" cy="268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99181" y="2133600"/>
            <a:ext cx="297180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>
                <a:solidFill>
                  <a:schemeClr val="tx1"/>
                </a:solidFill>
              </a:rPr>
              <a:t>Based on the above theoretical analysis, we need to find </a:t>
            </a:r>
            <a:r>
              <a:rPr lang="en-US" altLang="zh-CN" b="0" dirty="0"/>
              <a:t>the minimum security assessment rate  ρ.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847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430"/>
    </mc:Choice>
    <mc:Fallback>
      <p:transition spd="slow" advTm="534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5775"/>
            <a:ext cx="4841875" cy="733425"/>
          </a:xfrm>
        </p:spPr>
        <p:txBody>
          <a:bodyPr/>
          <a:lstStyle/>
          <a:p>
            <a:r>
              <a:rPr lang="en-US" altLang="zh-CN" sz="4200" dirty="0"/>
              <a:t>Outline</a:t>
            </a:r>
          </a:p>
        </p:txBody>
      </p:sp>
      <p:sp>
        <p:nvSpPr>
          <p:cNvPr id="499715" name="Rectangle 3"/>
          <p:cNvSpPr>
            <a:spLocks noChangeArrowheads="1"/>
          </p:cNvSpPr>
          <p:nvPr/>
        </p:nvSpPr>
        <p:spPr bwMode="auto">
          <a:xfrm>
            <a:off x="457200" y="1219200"/>
            <a:ext cx="8458200" cy="495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lvl="0" indent="-34290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1. Motivation</a:t>
            </a:r>
            <a:endParaRPr lang="en-US" sz="2400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742950" lvl="1" indent="-28575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−"/>
            </a:pPr>
            <a:r>
              <a:rPr lang="en-US" sz="2000" b="0" dirty="0" smtClean="0">
                <a:solidFill>
                  <a:prstClr val="black"/>
                </a:solidFill>
                <a:latin typeface="+mj-ea"/>
                <a:ea typeface="+mj-ea"/>
              </a:rPr>
              <a:t>The generation of forks</a:t>
            </a:r>
            <a:endParaRPr lang="en-US" sz="2000" b="0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742950" lvl="1" indent="-28575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−"/>
            </a:pPr>
            <a:r>
              <a:rPr lang="en-US" sz="2000" b="0" dirty="0" smtClean="0">
                <a:solidFill>
                  <a:prstClr val="black"/>
                </a:solidFill>
                <a:latin typeface="+mj-ea"/>
                <a:ea typeface="+mj-ea"/>
              </a:rPr>
              <a:t>The harm of forks</a:t>
            </a:r>
            <a:endParaRPr lang="en-US" sz="2000" b="0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342900" lvl="0" indent="-34290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+mj-ea"/>
                <a:ea typeface="+mj-ea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Block Propagation </a:t>
            </a:r>
            <a:r>
              <a:rPr lang="en-US" sz="2400" dirty="0">
                <a:solidFill>
                  <a:prstClr val="black"/>
                </a:solidFill>
                <a:latin typeface="+mj-ea"/>
                <a:ea typeface="+mj-ea"/>
              </a:rPr>
              <a:t>D</a:t>
            </a:r>
            <a:r>
              <a:rPr 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elay</a:t>
            </a:r>
            <a:endParaRPr lang="en-US" sz="2400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342900" lvl="0" indent="-34290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. Probabilistic Verification</a:t>
            </a:r>
          </a:p>
          <a:p>
            <a:pPr marL="742950" lvl="1" indent="-28575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</a:pPr>
            <a:r>
              <a:rPr lang="en-US" sz="2000" b="0" dirty="0" err="1" smtClean="0">
                <a:solidFill>
                  <a:prstClr val="black"/>
                </a:solidFill>
                <a:latin typeface="+mj-ea"/>
                <a:ea typeface="+mj-ea"/>
              </a:rPr>
              <a:t>PvScheme</a:t>
            </a:r>
            <a:endParaRPr lang="en-US" sz="2000" b="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marL="742950" lvl="1" indent="-28575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</a:pPr>
            <a:r>
              <a:rPr lang="en-US" altLang="zh-CN" sz="2000" b="0" dirty="0" smtClean="0">
                <a:solidFill>
                  <a:schemeClr val="tx1"/>
                </a:solidFill>
                <a:latin typeface="+mj-ea"/>
                <a:ea typeface="+mj-ea"/>
              </a:rPr>
              <a:t>Enhanced </a:t>
            </a:r>
            <a:r>
              <a:rPr lang="en-US" altLang="zh-CN" sz="2000" b="0" dirty="0" err="1" smtClean="0">
                <a:solidFill>
                  <a:schemeClr val="tx1"/>
                </a:solidFill>
                <a:latin typeface="+mj-ea"/>
                <a:ea typeface="+mj-ea"/>
              </a:rPr>
              <a:t>PvScheme</a:t>
            </a:r>
            <a:r>
              <a:rPr lang="en-US" altLang="zh-CN" sz="2000" b="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zh-CN" sz="2000" b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42950" lvl="1" indent="-28575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</a:pPr>
            <a:r>
              <a:rPr lang="en-US" altLang="zh-CN" sz="2000" b="0" dirty="0" smtClean="0">
                <a:solidFill>
                  <a:schemeClr val="tx1"/>
                </a:solidFill>
                <a:latin typeface="+mj-ea"/>
                <a:ea typeface="+mj-ea"/>
              </a:rPr>
              <a:t>Security Analysis</a:t>
            </a:r>
            <a:endParaRPr lang="en-US" sz="2000" b="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marL="342900" lvl="0" indent="-34290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4. Experiments and </a:t>
            </a:r>
            <a:r>
              <a:rPr lang="en-US" altLang="zh-CN" sz="24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Results</a:t>
            </a:r>
          </a:p>
          <a:p>
            <a:pPr marL="342900" lvl="0" indent="-342900" algn="l" defTabSz="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5. Conclusion</a:t>
            </a:r>
            <a:endParaRPr lang="en-US" altLang="zh-CN" sz="2400" dirty="0" smtClean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1084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According </a:t>
            </a:r>
            <a:r>
              <a:rPr lang="en-US" sz="2000" dirty="0"/>
              <a:t>to our experimental simulations, we get the best effect when the validation degree is 0.9. It gets a relatively </a:t>
            </a:r>
            <a:r>
              <a:rPr lang="en-US" sz="2000" dirty="0" smtClean="0"/>
              <a:t>low fork </a:t>
            </a:r>
            <a:r>
              <a:rPr lang="en-US" sz="2000" dirty="0"/>
              <a:t>and a relatively </a:t>
            </a:r>
            <a:r>
              <a:rPr lang="en-US" sz="2000" dirty="0" smtClean="0"/>
              <a:t>high level of security </a:t>
            </a:r>
            <a:r>
              <a:rPr lang="en-US" sz="2000" dirty="0"/>
              <a:t>at the same time, which achieves a </a:t>
            </a:r>
            <a:r>
              <a:rPr lang="en-US" sz="2000" dirty="0">
                <a:solidFill>
                  <a:srgbClr val="FF0000"/>
                </a:solidFill>
              </a:rPr>
              <a:t>compromise </a:t>
            </a:r>
            <a:r>
              <a:rPr lang="en-US" sz="2000" dirty="0"/>
              <a:t>between the</a:t>
            </a:r>
            <a:r>
              <a:rPr lang="en-US" sz="2000" dirty="0">
                <a:solidFill>
                  <a:srgbClr val="FF0000"/>
                </a:solidFill>
              </a:rPr>
              <a:t> performance and security </a:t>
            </a:r>
            <a:r>
              <a:rPr lang="en-US" sz="2000" dirty="0" smtClean="0"/>
              <a:t>in </a:t>
            </a:r>
            <a:r>
              <a:rPr lang="en-US" sz="2000" dirty="0" err="1" smtClean="0"/>
              <a:t>blockchain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practice, </a:t>
            </a:r>
            <a:r>
              <a:rPr lang="en-US" sz="2000" dirty="0"/>
              <a:t>it should be combined with reality to determine the most reasonable value of validation degree. It can be determined that the most reasonable value of validation degree is </a:t>
            </a:r>
            <a:r>
              <a:rPr lang="en-US" sz="2000" dirty="0">
                <a:solidFill>
                  <a:srgbClr val="FF0000"/>
                </a:solidFill>
              </a:rPr>
              <a:t>various</a:t>
            </a:r>
            <a:r>
              <a:rPr lang="en-US" sz="2000" dirty="0"/>
              <a:t> for different environments and network structures.</a:t>
            </a:r>
            <a:endParaRPr lang="en-US" sz="2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5.Conclusion</a:t>
            </a:r>
            <a:endParaRPr lang="en-US" sz="4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322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990"/>
    </mc:Choice>
    <mc:Fallback>
      <p:transition spd="slow" advTm="45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617" y="-76200"/>
            <a:ext cx="8305800" cy="10668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US" dirty="0"/>
              <a:t> </a:t>
            </a:r>
            <a:r>
              <a:rPr lang="en-US" sz="4400" dirty="0">
                <a:latin typeface="+mj-lt"/>
                <a:ea typeface="+mj-ea"/>
                <a:cs typeface="+mj-cs"/>
              </a:rPr>
              <a:t>Please email your questions to: </a:t>
            </a:r>
            <a:r>
              <a:rPr lang="en-US" sz="44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liubing@stu.hit.edu.cn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209800" y="4191000"/>
            <a:ext cx="47244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C00000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</a:t>
            </a:r>
            <a:r>
              <a:rPr lang="en-US" sz="5400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en-US" sz="5400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C00000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!!</a:t>
            </a:r>
            <a:endParaRPr lang="en-US" sz="5400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C00000"/>
                  </a:gs>
                </a:gsLst>
                <a:lin ang="0" scaled="1"/>
              </a:gradFill>
              <a:effectLst>
                <a:outerShdw dist="8980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9745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83"/>
    </mc:Choice>
    <mc:Fallback>
      <p:transition spd="slow" advTm="618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7675" y="228600"/>
            <a:ext cx="8305800" cy="1066800"/>
          </a:xfrm>
        </p:spPr>
        <p:txBody>
          <a:bodyPr/>
          <a:lstStyle/>
          <a:p>
            <a:r>
              <a:rPr lang="en-US" altLang="zh-CN" sz="4200" dirty="0" smtClean="0">
                <a:ea typeface="宋体" pitchFamily="2" charset="-122"/>
              </a:rPr>
              <a:t>1.Motivation</a:t>
            </a:r>
            <a:endParaRPr lang="en-US" sz="420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1" dirty="0" smtClean="0">
                <a:cs typeface="Times New Roman" panose="02020603050405020304" pitchFamily="18" charset="0"/>
              </a:rPr>
              <a:t>The generation of forks</a:t>
            </a:r>
          </a:p>
          <a:p>
            <a:endParaRPr lang="en-US" sz="1800" b="1" dirty="0">
              <a:cs typeface="Times New Roman" panose="02020603050405020304" pitchFamily="18" charset="0"/>
            </a:endParaRPr>
          </a:p>
          <a:p>
            <a:endParaRPr lang="en-US" sz="1800" b="1" dirty="0" smtClean="0">
              <a:cs typeface="Times New Roman" panose="02020603050405020304" pitchFamily="18" charset="0"/>
            </a:endParaRPr>
          </a:p>
          <a:p>
            <a:endParaRPr lang="en-US" sz="1800" b="1" dirty="0" smtClean="0">
              <a:cs typeface="Times New Roman" panose="02020603050405020304" pitchFamily="18" charset="0"/>
            </a:endParaRPr>
          </a:p>
          <a:p>
            <a:r>
              <a:rPr lang="en-US" sz="1800" dirty="0">
                <a:cs typeface="Times New Roman" panose="02020603050405020304" pitchFamily="18" charset="0"/>
              </a:rPr>
              <a:t> 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endParaRPr lang="en-US" sz="1800" dirty="0">
              <a:cs typeface="Times New Roman" panose="02020603050405020304" pitchFamily="18" charset="0"/>
            </a:endParaRPr>
          </a:p>
          <a:p>
            <a:endParaRPr lang="en-US" sz="1800" dirty="0">
              <a:cs typeface="Times New Roman" panose="02020603050405020304" pitchFamily="18" charset="0"/>
            </a:endParaRPr>
          </a:p>
          <a:p>
            <a:endParaRPr lang="en-US" sz="1800" dirty="0" smtClean="0">
              <a:cs typeface="Times New Roman" panose="02020603050405020304" pitchFamily="18" charset="0"/>
            </a:endParaRPr>
          </a:p>
          <a:p>
            <a:pPr marL="360000"/>
            <a:endParaRPr lang="en-US" sz="1800" dirty="0" smtClean="0">
              <a:cs typeface="Times New Roman" panose="02020603050405020304" pitchFamily="18" charset="0"/>
            </a:endParaRPr>
          </a:p>
          <a:p>
            <a:pPr marL="360000"/>
            <a:endParaRPr lang="en-US" sz="1800" dirty="0">
              <a:cs typeface="Times New Roman" panose="02020603050405020304" pitchFamily="18" charset="0"/>
            </a:endParaRPr>
          </a:p>
          <a:p>
            <a:pPr marL="360000"/>
            <a:endParaRPr lang="en-US" sz="1800" dirty="0" smtClean="0">
              <a:cs typeface="Times New Roman" panose="02020603050405020304" pitchFamily="18" charset="0"/>
            </a:endParaRPr>
          </a:p>
          <a:p>
            <a:pPr marL="360000"/>
            <a:endParaRPr lang="en-US" sz="1800" dirty="0">
              <a:cs typeface="Times New Roman" panose="02020603050405020304" pitchFamily="18" charset="0"/>
            </a:endParaRPr>
          </a:p>
          <a:p>
            <a:pPr marL="360000"/>
            <a:endParaRPr lang="en-US" sz="1800" dirty="0" smtClean="0">
              <a:cs typeface="Times New Roman" panose="02020603050405020304" pitchFamily="18" charset="0"/>
            </a:endParaRPr>
          </a:p>
          <a:p>
            <a:pPr marL="360000"/>
            <a:endParaRPr lang="en-US" sz="1800" dirty="0">
              <a:cs typeface="Times New Roman" panose="02020603050405020304" pitchFamily="18" charset="0"/>
            </a:endParaRPr>
          </a:p>
          <a:p>
            <a:pPr marL="360000"/>
            <a:endParaRPr lang="en-US" sz="1800" dirty="0">
              <a:cs typeface="Times New Roman" panose="02020603050405020304" pitchFamily="18" charset="0"/>
            </a:endParaRPr>
          </a:p>
          <a:p>
            <a:pPr marL="43200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cs typeface="Times New Roman" panose="02020603050405020304" pitchFamily="18" charset="0"/>
              </a:rPr>
              <a:t>The </a:t>
            </a:r>
            <a:r>
              <a:rPr lang="en-US" sz="1700" dirty="0" err="1">
                <a:cs typeface="Times New Roman" panose="02020603050405020304" pitchFamily="18" charset="0"/>
              </a:rPr>
              <a:t>blockchain</a:t>
            </a:r>
            <a:r>
              <a:rPr lang="en-US" sz="1700" dirty="0">
                <a:cs typeface="Times New Roman" panose="02020603050405020304" pitchFamily="18" charset="0"/>
              </a:rPr>
              <a:t> forks are mainly caused by the</a:t>
            </a:r>
            <a:r>
              <a:rPr lang="en-US" sz="1700" dirty="0">
                <a:solidFill>
                  <a:srgbClr val="FF0000"/>
                </a:solidFill>
                <a:cs typeface="Times New Roman" panose="02020603050405020304" pitchFamily="18" charset="0"/>
              </a:rPr>
              <a:t> block propagation delay </a:t>
            </a:r>
            <a:r>
              <a:rPr lang="en-US" sz="1700" dirty="0">
                <a:cs typeface="Times New Roman" panose="02020603050405020304" pitchFamily="18" charset="0"/>
              </a:rPr>
              <a:t>in the </a:t>
            </a:r>
            <a:r>
              <a:rPr lang="en-US" sz="1700" dirty="0" smtClean="0">
                <a:cs typeface="Times New Roman" panose="02020603050405020304" pitchFamily="18" charset="0"/>
              </a:rPr>
              <a:t>network.</a:t>
            </a:r>
            <a:endParaRPr lang="en-US" sz="1700" dirty="0">
              <a:cs typeface="Times New Roman" panose="02020603050405020304" pitchFamily="18" charset="0"/>
            </a:endParaRPr>
          </a:p>
          <a:p>
            <a:pPr marL="720000"/>
            <a:endParaRPr lang="en-US" sz="1800" dirty="0">
              <a:cs typeface="Times New Roman" panose="02020603050405020304" pitchFamily="18" charset="0"/>
            </a:endParaRPr>
          </a:p>
          <a:p>
            <a:pPr marL="432000" indent="-285750">
              <a:buFont typeface="Arial" panose="020B0604020202020204" pitchFamily="34" charset="0"/>
              <a:buChar char="•"/>
            </a:pPr>
            <a:r>
              <a:rPr lang="en-US" sz="1700" i="1" dirty="0">
                <a:solidFill>
                  <a:srgbClr val="FF0000"/>
                </a:solidFill>
                <a:cs typeface="Times New Roman" panose="02020603050405020304" pitchFamily="18" charset="0"/>
              </a:rPr>
              <a:t>To some degree, it can reduce forks if we can reduce block propagation </a:t>
            </a:r>
            <a:r>
              <a:rPr lang="en-US" sz="17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delay.</a:t>
            </a:r>
            <a:endParaRPr lang="en-US" sz="17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" y="4919312"/>
            <a:ext cx="220980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0" dirty="0" smtClean="0">
                <a:solidFill>
                  <a:schemeClr val="tx1"/>
                </a:solidFill>
                <a:latin typeface="+mn-ea"/>
                <a:ea typeface="+mn-ea"/>
              </a:rPr>
              <a:t>Fig.1  Forks in </a:t>
            </a:r>
            <a:r>
              <a:rPr lang="en-US" altLang="zh-CN" sz="1200" b="0" dirty="0" err="1" smtClean="0">
                <a:solidFill>
                  <a:schemeClr val="tx1"/>
                </a:solidFill>
                <a:latin typeface="+mn-ea"/>
                <a:ea typeface="+mn-ea"/>
              </a:rPr>
              <a:t>blockchain</a:t>
            </a:r>
            <a:endParaRPr lang="zh-CN" altLang="en-US" sz="12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02023"/>
            <a:ext cx="5943600" cy="315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0" y="2533079"/>
            <a:ext cx="21336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0" i="1" dirty="0" smtClean="0"/>
              <a:t>But what if B</a:t>
            </a:r>
            <a:r>
              <a:rPr lang="en-US" altLang="zh-CN" sz="1200" b="0" i="1" dirty="0" smtClean="0"/>
              <a:t>31</a:t>
            </a:r>
            <a:r>
              <a:rPr lang="en-US" altLang="zh-CN" sz="2000" b="0" i="1" dirty="0" smtClean="0"/>
              <a:t> travels faster,  and reaches M</a:t>
            </a:r>
            <a:r>
              <a:rPr lang="en-US" altLang="zh-CN" sz="1200" b="0" i="1" dirty="0" smtClean="0"/>
              <a:t>6</a:t>
            </a:r>
            <a:r>
              <a:rPr lang="en-US" altLang="zh-CN" sz="2000" b="0" i="1" dirty="0" smtClean="0"/>
              <a:t> before B</a:t>
            </a:r>
            <a:r>
              <a:rPr lang="en-US" altLang="zh-CN" sz="1200" b="0" i="1" dirty="0" smtClean="0"/>
              <a:t>32</a:t>
            </a:r>
            <a:r>
              <a:rPr lang="en-US" altLang="zh-CN" sz="2000" b="0" i="1" dirty="0" smtClean="0"/>
              <a:t> is created?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095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0388"/>
    </mc:Choice>
    <mc:Fallback>
      <p:transition spd="slow" advTm="180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7675" y="228600"/>
            <a:ext cx="8305800" cy="1066800"/>
          </a:xfrm>
        </p:spPr>
        <p:txBody>
          <a:bodyPr/>
          <a:lstStyle/>
          <a:p>
            <a:r>
              <a:rPr lang="en-US" altLang="zh-CN" sz="4200" dirty="0" smtClean="0">
                <a:ea typeface="宋体" pitchFamily="2" charset="-122"/>
              </a:rPr>
              <a:t>1.Motivation</a:t>
            </a:r>
            <a:endParaRPr lang="en-US" sz="420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66919" cy="495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cs typeface="Times New Roman" panose="02020603050405020304" pitchFamily="18" charset="0"/>
              </a:rPr>
              <a:t>The harm of forks</a:t>
            </a:r>
          </a:p>
          <a:p>
            <a:endParaRPr lang="en-US" sz="2800" b="1" dirty="0" smtClean="0">
              <a:cs typeface="Times New Roman" panose="02020603050405020304" pitchFamily="18" charset="0"/>
            </a:endParaRPr>
          </a:p>
          <a:p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</a:t>
            </a:r>
            <a:r>
              <a:rPr lang="en-US" sz="1800" dirty="0" smtClean="0">
                <a:cs typeface="Times New Roman" panose="02020603050405020304" pitchFamily="18" charset="0"/>
              </a:rPr>
              <a:t>(1) The </a:t>
            </a:r>
            <a:r>
              <a:rPr lang="en-US" sz="1800" dirty="0">
                <a:cs typeface="Times New Roman" panose="02020603050405020304" pitchFamily="18" charset="0"/>
              </a:rPr>
              <a:t>emergence of fork </a:t>
            </a:r>
            <a:r>
              <a:rPr lang="en-US" sz="1800" dirty="0" smtClean="0">
                <a:cs typeface="Times New Roman" panose="02020603050405020304" pitchFamily="18" charset="0"/>
              </a:rPr>
              <a:t>wastes </a:t>
            </a:r>
            <a:r>
              <a:rPr lang="en-US" sz="1800" dirty="0">
                <a:cs typeface="Times New Roman" panose="02020603050405020304" pitchFamily="18" charset="0"/>
              </a:rPr>
              <a:t>the computing power of the </a:t>
            </a:r>
            <a:r>
              <a:rPr lang="en-US" sz="1800" dirty="0" smtClean="0">
                <a:cs typeface="Times New Roman" panose="02020603050405020304" pitchFamily="18" charset="0"/>
              </a:rPr>
              <a:t>network. </a:t>
            </a:r>
          </a:p>
          <a:p>
            <a:endParaRPr lang="en-US" sz="1800" dirty="0" smtClean="0">
              <a:cs typeface="Times New Roman" panose="02020603050405020304" pitchFamily="18" charset="0"/>
            </a:endParaRPr>
          </a:p>
          <a:p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   (2)The fork weakens the security of </a:t>
            </a:r>
            <a:r>
              <a:rPr lang="en-US" sz="1800" dirty="0" err="1" smtClean="0">
                <a:cs typeface="Times New Roman" panose="02020603050405020304" pitchFamily="18" charset="0"/>
              </a:rPr>
              <a:t>blockchain</a:t>
            </a:r>
            <a:r>
              <a:rPr lang="en-US" sz="1800" dirty="0" smtClean="0">
                <a:cs typeface="Times New Roman" panose="02020603050405020304" pitchFamily="18" charset="0"/>
              </a:rPr>
              <a:t>, and increases the risk of attacks and double-spending.</a:t>
            </a:r>
          </a:p>
          <a:p>
            <a:endParaRPr lang="en-US" sz="1800" dirty="0" smtClean="0">
              <a:cs typeface="Times New Roman" panose="02020603050405020304" pitchFamily="18" charset="0"/>
            </a:endParaRPr>
          </a:p>
          <a:p>
            <a:r>
              <a:rPr lang="en-US" sz="1800" dirty="0" smtClean="0">
                <a:cs typeface="Times New Roman" panose="02020603050405020304" pitchFamily="18" charset="0"/>
              </a:rPr>
              <a:t>    (3) The </a:t>
            </a:r>
            <a:r>
              <a:rPr lang="en-US" sz="1800" dirty="0">
                <a:cs typeface="Times New Roman" panose="02020603050405020304" pitchFamily="18" charset="0"/>
              </a:rPr>
              <a:t>computing capacity of </a:t>
            </a:r>
            <a:r>
              <a:rPr lang="en-US" sz="1800" dirty="0" smtClean="0">
                <a:cs typeface="Times New Roman" panose="02020603050405020304" pitchFamily="18" charset="0"/>
              </a:rPr>
              <a:t>network </a:t>
            </a:r>
            <a:r>
              <a:rPr lang="en-US" sz="1800" dirty="0">
                <a:cs typeface="Times New Roman" panose="02020603050405020304" pitchFamily="18" charset="0"/>
              </a:rPr>
              <a:t>is actually split, which will directly </a:t>
            </a:r>
            <a:r>
              <a:rPr lang="en-US" sz="1800" dirty="0" smtClean="0">
                <a:cs typeface="Times New Roman" panose="02020603050405020304" pitchFamily="18" charset="0"/>
              </a:rPr>
              <a:t>          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 reduce </a:t>
            </a:r>
            <a:r>
              <a:rPr lang="en-US" sz="1800" dirty="0">
                <a:cs typeface="Times New Roman" panose="02020603050405020304" pitchFamily="18" charset="0"/>
              </a:rPr>
              <a:t>the </a:t>
            </a:r>
            <a:r>
              <a:rPr lang="en-US" sz="1800" dirty="0" smtClean="0">
                <a:cs typeface="Times New Roman" panose="02020603050405020304" pitchFamily="18" charset="0"/>
              </a:rPr>
              <a:t>production </a:t>
            </a:r>
            <a:r>
              <a:rPr lang="en-US" sz="1800" dirty="0">
                <a:cs typeface="Times New Roman" panose="02020603050405020304" pitchFamily="18" charset="0"/>
              </a:rPr>
              <a:t>rate of blocks and affect the system’s </a:t>
            </a:r>
            <a:r>
              <a:rPr lang="en-US" sz="1800" dirty="0" smtClean="0">
                <a:cs typeface="Times New Roman" panose="02020603050405020304" pitchFamily="18" charset="0"/>
              </a:rPr>
              <a:t>performance.</a:t>
            </a:r>
          </a:p>
          <a:p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1800" dirty="0">
                <a:cs typeface="Times New Roman" panose="02020603050405020304" pitchFamily="18" charset="0"/>
              </a:rPr>
              <a:t>    (4) The fork will </a:t>
            </a:r>
            <a:r>
              <a:rPr lang="en-US" sz="1800" dirty="0" smtClean="0">
                <a:cs typeface="Times New Roman" panose="02020603050405020304" pitchFamily="18" charset="0"/>
              </a:rPr>
              <a:t>delay </a:t>
            </a:r>
            <a:r>
              <a:rPr lang="en-US" sz="1800" dirty="0">
                <a:cs typeface="Times New Roman" panose="02020603050405020304" pitchFamily="18" charset="0"/>
              </a:rPr>
              <a:t>the time the transaction is confirmed.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endParaRPr lang="en-US" sz="1800" dirty="0">
              <a:cs typeface="Times New Roman" panose="02020603050405020304" pitchFamily="18" charset="0"/>
            </a:endParaRPr>
          </a:p>
          <a:p>
            <a:endParaRPr lang="en-US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98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168"/>
    </mc:Choice>
    <mc:Fallback>
      <p:transition spd="slow" advTm="6016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2.Block Propagation Delay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4694820" cy="5029200"/>
          </a:xfrm>
        </p:spPr>
        <p:txBody>
          <a:bodyPr/>
          <a:lstStyle/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2857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propagation delay is the combination of </a:t>
            </a:r>
            <a:r>
              <a:rPr lang="en-US" sz="1800" dirty="0" smtClean="0">
                <a:solidFill>
                  <a:srgbClr val="FF0000"/>
                </a:solidFill>
              </a:rPr>
              <a:t>transmission </a:t>
            </a:r>
            <a:r>
              <a:rPr lang="en-US" altLang="zh-CN" sz="1800" dirty="0">
                <a:solidFill>
                  <a:srgbClr val="FF0000"/>
                </a:solidFill>
              </a:rPr>
              <a:t>time </a:t>
            </a:r>
            <a:r>
              <a:rPr lang="en-US" altLang="zh-CN" sz="1800" dirty="0"/>
              <a:t>and </a:t>
            </a:r>
            <a:r>
              <a:rPr lang="en-US" altLang="zh-CN" sz="1800" dirty="0">
                <a:solidFill>
                  <a:srgbClr val="FF0000"/>
                </a:solidFill>
              </a:rPr>
              <a:t>the time of local verification </a:t>
            </a:r>
            <a:r>
              <a:rPr lang="en-US" altLang="zh-CN" sz="1800" dirty="0"/>
              <a:t>of the </a:t>
            </a:r>
            <a:r>
              <a:rPr lang="en-US" altLang="zh-CN" sz="1800" dirty="0" smtClean="0"/>
              <a:t>block.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/>
              <a:t>T</a:t>
            </a:r>
            <a:r>
              <a:rPr lang="en-US" altLang="zh-CN" sz="1800" dirty="0" smtClean="0"/>
              <a:t>he </a:t>
            </a:r>
            <a:r>
              <a:rPr lang="en-US" altLang="zh-CN" sz="1800" dirty="0">
                <a:solidFill>
                  <a:srgbClr val="FF0000"/>
                </a:solidFill>
              </a:rPr>
              <a:t>verification time </a:t>
            </a:r>
            <a:r>
              <a:rPr lang="en-US" altLang="zh-CN" sz="1800" dirty="0"/>
              <a:t>is the major </a:t>
            </a:r>
            <a:r>
              <a:rPr lang="en-US" altLang="zh-CN" sz="1800" dirty="0" smtClean="0"/>
              <a:t>contributor </a:t>
            </a:r>
            <a:r>
              <a:rPr lang="en-US" altLang="zh-CN" sz="1800" dirty="0"/>
              <a:t>to the propagation </a:t>
            </a:r>
            <a:r>
              <a:rPr lang="en-US" altLang="zh-CN" sz="1800" dirty="0" smtClean="0"/>
              <a:t>delay.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2857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/>
              <a:t>The improvement of the verification time will greatly improve the efficiency for peers to receive blocks, which will reduce the </a:t>
            </a:r>
            <a:r>
              <a:rPr lang="en-US" altLang="zh-CN" sz="1800" dirty="0" err="1"/>
              <a:t>blockchain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forks in some degree. </a:t>
            </a:r>
            <a:endParaRPr lang="en-US" sz="1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20" y="1676400"/>
            <a:ext cx="344604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04420" y="5791200"/>
            <a:ext cx="311947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altLang="zh-CN" dirty="0">
                <a:latin typeface="+mn-ea"/>
                <a:ea typeface="+mn-ea"/>
              </a:rPr>
              <a:t>Fig. 2 The process of block propagation </a:t>
            </a:r>
            <a:endParaRPr lang="zh-CN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558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3"/>
    </mc:Choice>
    <mc:Fallback>
      <p:transition spd="slow" advTm="42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3.Probabilistic Verification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9866" y="1371600"/>
            <a:ext cx="7972134" cy="6277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0" dirty="0" smtClean="0">
                <a:solidFill>
                  <a:schemeClr val="tx1"/>
                </a:solidFill>
              </a:rPr>
              <a:t> </a:t>
            </a:r>
            <a:r>
              <a:rPr lang="en-US" altLang="zh-CN" sz="2000" b="0" dirty="0" err="1" smtClean="0">
                <a:solidFill>
                  <a:schemeClr val="tx1"/>
                </a:solidFill>
              </a:rPr>
              <a:t>PvScheme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: In </a:t>
            </a:r>
            <a:r>
              <a:rPr lang="en-US" altLang="zh-CN" sz="2000" b="0" dirty="0">
                <a:solidFill>
                  <a:schemeClr val="tx1"/>
                </a:solidFill>
              </a:rPr>
              <a:t>probabilistic verification, a node does not need to verify </a:t>
            </a:r>
            <a:r>
              <a:rPr lang="en-US" altLang="zh-CN" sz="2000" b="0" dirty="0"/>
              <a:t>each block </a:t>
            </a:r>
            <a:r>
              <a:rPr lang="en-US" altLang="zh-CN" sz="2000" b="0" dirty="0">
                <a:solidFill>
                  <a:schemeClr val="tx1"/>
                </a:solidFill>
              </a:rPr>
              <a:t>it has received, but selectively verifies blocks based on a probability. </a:t>
            </a:r>
            <a:endParaRPr lang="en-US" altLang="zh-CN" sz="2000" b="0" dirty="0" smtClean="0">
              <a:solidFill>
                <a:schemeClr val="tx1"/>
              </a:solidFill>
            </a:endParaRPr>
          </a:p>
          <a:p>
            <a:pPr algn="l">
              <a:buSzPct val="100000"/>
            </a:pPr>
            <a:endParaRPr lang="en-US" altLang="zh-CN" sz="2800" b="0" dirty="0">
              <a:solidFill>
                <a:schemeClr val="tx1"/>
              </a:solidFill>
            </a:endParaRPr>
          </a:p>
          <a:p>
            <a:pPr marL="7200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0" dirty="0"/>
              <a:t>V</a:t>
            </a:r>
            <a:r>
              <a:rPr lang="en-US" altLang="zh-CN" sz="2000" b="0" dirty="0" smtClean="0"/>
              <a:t>alidation degree </a:t>
            </a:r>
            <a:r>
              <a:rPr lang="el-GR" altLang="zh-CN" sz="2400" b="0" dirty="0" smtClean="0">
                <a:latin typeface="Times New Roman"/>
                <a:cs typeface="Times New Roman"/>
              </a:rPr>
              <a:t>υ</a:t>
            </a:r>
            <a:r>
              <a:rPr lang="en-US" altLang="zh-CN" sz="2400" b="0" dirty="0" smtClean="0">
                <a:solidFill>
                  <a:schemeClr val="tx1"/>
                </a:solidFill>
              </a:rPr>
              <a:t>: </a:t>
            </a:r>
            <a:r>
              <a:rPr lang="en-US" sz="2000" b="0" dirty="0" smtClean="0">
                <a:solidFill>
                  <a:schemeClr val="tx1"/>
                </a:solidFill>
              </a:rPr>
              <a:t>the </a:t>
            </a:r>
            <a:r>
              <a:rPr lang="en-US" sz="2000" b="0" dirty="0">
                <a:solidFill>
                  <a:schemeClr val="tx1"/>
                </a:solidFill>
              </a:rPr>
              <a:t>average block verification ratio of nodes in </a:t>
            </a:r>
            <a:r>
              <a:rPr lang="en-US" sz="2000" b="0" dirty="0" err="1" smtClean="0">
                <a:solidFill>
                  <a:schemeClr val="tx1"/>
                </a:solidFill>
              </a:rPr>
              <a:t>blockchain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marL="377100" algn="l">
              <a:buSzPct val="100000"/>
            </a:pPr>
            <a:endParaRPr lang="en-US" b="0" dirty="0" smtClean="0">
              <a:solidFill>
                <a:schemeClr val="tx1"/>
              </a:solidFill>
            </a:endParaRPr>
          </a:p>
          <a:p>
            <a:pPr marL="377100" algn="l">
              <a:buSzPct val="100000"/>
            </a:pPr>
            <a:r>
              <a:rPr lang="en-US" b="0" dirty="0" smtClean="0">
                <a:solidFill>
                  <a:schemeClr val="tx1"/>
                </a:solidFill>
              </a:rPr>
              <a:t>E.g. </a:t>
            </a:r>
            <a:r>
              <a:rPr lang="en-US" b="0" dirty="0">
                <a:solidFill>
                  <a:schemeClr val="tx1"/>
                </a:solidFill>
              </a:rPr>
              <a:t>when the validation degree is 0.5, a block is verified every two nodes on average across the network. 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77100" algn="l">
              <a:buSzPct val="100000"/>
            </a:pP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      When </a:t>
            </a:r>
            <a:r>
              <a:rPr lang="en-US" b="0" dirty="0">
                <a:solidFill>
                  <a:schemeClr val="tx1"/>
                </a:solidFill>
              </a:rPr>
              <a:t>the validation degree is </a:t>
            </a:r>
            <a:r>
              <a:rPr lang="en-US" b="0" dirty="0" smtClean="0">
                <a:solidFill>
                  <a:schemeClr val="tx1"/>
                </a:solidFill>
              </a:rPr>
              <a:t>1, </a:t>
            </a:r>
            <a:r>
              <a:rPr lang="en-US" b="0" dirty="0">
                <a:solidFill>
                  <a:schemeClr val="tx1"/>
                </a:solidFill>
              </a:rPr>
              <a:t>the node needs to verify </a:t>
            </a:r>
            <a:r>
              <a:rPr lang="en-US" b="0" dirty="0" smtClean="0">
                <a:solidFill>
                  <a:schemeClr val="tx1"/>
                </a:solidFill>
              </a:rPr>
              <a:t>each block</a:t>
            </a:r>
            <a:r>
              <a:rPr lang="en-US" b="0" dirty="0">
                <a:solidFill>
                  <a:schemeClr val="tx1"/>
                </a:solidFill>
              </a:rPr>
              <a:t>, which is the </a:t>
            </a:r>
            <a:r>
              <a:rPr lang="en-US" b="0" dirty="0"/>
              <a:t>standard protocol </a:t>
            </a:r>
            <a:r>
              <a:rPr lang="en-US" b="0" dirty="0">
                <a:solidFill>
                  <a:schemeClr val="tx1"/>
                </a:solidFill>
              </a:rPr>
              <a:t>implemented now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216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839"/>
    </mc:Choice>
    <mc:Fallback>
      <p:transition spd="slow" advTm="228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3.Probabilistic Verification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4552" y="1371600"/>
            <a:ext cx="8342248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000" b="0" dirty="0" err="1" smtClean="0">
                <a:solidFill>
                  <a:srgbClr val="000000"/>
                </a:solidFill>
              </a:rPr>
              <a:t>PvScheme</a:t>
            </a:r>
            <a:endParaRPr lang="en-US" b="0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2219379"/>
            <a:ext cx="227076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>
                <a:solidFill>
                  <a:schemeClr val="tx1"/>
                </a:solidFill>
              </a:rPr>
              <a:t>I</a:t>
            </a:r>
            <a:r>
              <a:rPr lang="en-US" altLang="zh-CN" b="0" dirty="0" smtClean="0">
                <a:solidFill>
                  <a:schemeClr val="tx1"/>
                </a:solidFill>
              </a:rPr>
              <a:t>f </a:t>
            </a:r>
            <a:r>
              <a:rPr lang="en-US" altLang="zh-CN" b="0" dirty="0">
                <a:solidFill>
                  <a:schemeClr val="tx1"/>
                </a:solidFill>
              </a:rPr>
              <a:t>the </a:t>
            </a:r>
            <a:r>
              <a:rPr lang="en-US" altLang="zh-CN" b="0" dirty="0" smtClean="0">
                <a:solidFill>
                  <a:schemeClr val="tx1"/>
                </a:solidFill>
              </a:rPr>
              <a:t>probability </a:t>
            </a:r>
            <a:r>
              <a:rPr lang="el-GR" altLang="zh-CN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</a:t>
            </a:r>
            <a:r>
              <a:rPr lang="en-US" altLang="zh-CN" b="0" dirty="0" smtClean="0">
                <a:solidFill>
                  <a:schemeClr val="tx1"/>
                </a:solidFill>
              </a:rPr>
              <a:t> </a:t>
            </a:r>
            <a:r>
              <a:rPr lang="en-US" altLang="zh-CN" b="0" dirty="0" smtClean="0"/>
              <a:t>meets</a:t>
            </a:r>
            <a:r>
              <a:rPr lang="en-US" altLang="zh-CN" b="0" dirty="0" smtClean="0">
                <a:solidFill>
                  <a:schemeClr val="tx1"/>
                </a:solidFill>
              </a:rPr>
              <a:t> </a:t>
            </a:r>
            <a:r>
              <a:rPr lang="en-US" altLang="zh-CN" b="0" dirty="0">
                <a:solidFill>
                  <a:schemeClr val="tx1"/>
                </a:solidFill>
              </a:rPr>
              <a:t>the validation </a:t>
            </a:r>
            <a:r>
              <a:rPr lang="en-US" altLang="zh-CN" b="0" dirty="0" smtClean="0">
                <a:solidFill>
                  <a:schemeClr val="tx1"/>
                </a:solidFill>
              </a:rPr>
              <a:t>degree </a:t>
            </a:r>
            <a:r>
              <a:rPr lang="el-GR" altLang="zh-CN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υ</a:t>
            </a:r>
            <a:r>
              <a:rPr lang="en-US" altLang="zh-CN" b="0" dirty="0" smtClean="0">
                <a:solidFill>
                  <a:schemeClr val="tx1"/>
                </a:solidFill>
              </a:rPr>
              <a:t>, </a:t>
            </a:r>
            <a:r>
              <a:rPr lang="en-US" altLang="zh-CN" b="0" dirty="0">
                <a:solidFill>
                  <a:schemeClr val="tx1"/>
                </a:solidFill>
              </a:rPr>
              <a:t>the block does not need to be verified and is </a:t>
            </a:r>
            <a:r>
              <a:rPr lang="en-US" altLang="zh-CN" b="0" dirty="0" smtClean="0">
                <a:solidFill>
                  <a:schemeClr val="tx1"/>
                </a:solidFill>
              </a:rPr>
              <a:t>accepted directly.</a:t>
            </a:r>
          </a:p>
          <a:p>
            <a:pPr algn="l"/>
            <a:endParaRPr lang="en-US" altLang="zh-CN" b="0" dirty="0">
              <a:solidFill>
                <a:schemeClr val="tx1"/>
              </a:solidFill>
            </a:endParaRPr>
          </a:p>
          <a:p>
            <a:pPr algn="l"/>
            <a:r>
              <a:rPr lang="en-US" altLang="zh-CN" b="0" dirty="0" smtClean="0">
                <a:solidFill>
                  <a:schemeClr val="tx1"/>
                </a:solidFill>
              </a:rPr>
              <a:t> </a:t>
            </a:r>
            <a:r>
              <a:rPr lang="en-US" altLang="zh-CN" b="0" dirty="0">
                <a:solidFill>
                  <a:schemeClr val="tx1"/>
                </a:solidFill>
              </a:rPr>
              <a:t>Otherwise, the block needs to be verified.</a:t>
            </a:r>
            <a:endParaRPr lang="zh-CN" altLang="en-US" b="0" dirty="0">
              <a:solidFill>
                <a:schemeClr val="tx1"/>
              </a:solidFill>
            </a:endParaRP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63138"/>
            <a:ext cx="6379285" cy="390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35560" y="6058488"/>
            <a:ext cx="329654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0" dirty="0">
                <a:solidFill>
                  <a:schemeClr val="tx1"/>
                </a:solidFill>
              </a:rPr>
              <a:t>Fig. </a:t>
            </a:r>
            <a:r>
              <a:rPr lang="en-US" altLang="zh-CN" sz="1200" b="0" dirty="0" smtClean="0">
                <a:solidFill>
                  <a:schemeClr val="tx1"/>
                </a:solidFill>
              </a:rPr>
              <a:t>3. The </a:t>
            </a:r>
            <a:r>
              <a:rPr lang="en-US" altLang="zh-CN" sz="1200" b="0" dirty="0">
                <a:solidFill>
                  <a:schemeClr val="tx1"/>
                </a:solidFill>
              </a:rPr>
              <a:t>process of </a:t>
            </a:r>
            <a:r>
              <a:rPr lang="en-US" altLang="zh-CN" sz="1200" b="0" dirty="0" smtClean="0">
                <a:solidFill>
                  <a:schemeClr val="tx1"/>
                </a:solidFill>
              </a:rPr>
              <a:t>probabilistic verification</a:t>
            </a:r>
            <a:endParaRPr lang="zh-CN" altLang="en-US" sz="1200" b="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527" y="4532809"/>
            <a:ext cx="1066801" cy="227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dirty="0"/>
              <a:t>v</a:t>
            </a:r>
            <a:r>
              <a:rPr lang="en-US" altLang="zh-CN" sz="900" b="0" dirty="0" smtClean="0"/>
              <a:t>erification flag</a:t>
            </a:r>
            <a:endParaRPr lang="zh-CN" altLang="en-US" sz="900" b="0" dirty="0"/>
          </a:p>
        </p:txBody>
      </p:sp>
    </p:spTree>
    <p:extLst>
      <p:ext uri="{BB962C8B-B14F-4D97-AF65-F5344CB8AC3E}">
        <p14:creationId xmlns:p14="http://schemas.microsoft.com/office/powerpoint/2010/main" val="300293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685"/>
    </mc:Choice>
    <mc:Fallback>
      <p:transition spd="slow" advTm="3768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3.Probabilistic Verification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9866" y="1371600"/>
            <a:ext cx="8048334" cy="6738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0" dirty="0">
                <a:solidFill>
                  <a:schemeClr val="tx1"/>
                </a:solidFill>
              </a:rPr>
              <a:t>Enhanced </a:t>
            </a:r>
            <a:r>
              <a:rPr lang="en-US" altLang="zh-CN" sz="2400" b="0" dirty="0" err="1">
                <a:solidFill>
                  <a:schemeClr val="tx1"/>
                </a:solidFill>
              </a:rPr>
              <a:t>PvScheme</a:t>
            </a:r>
            <a:r>
              <a:rPr lang="en-US" altLang="zh-CN" sz="2400" b="0" dirty="0">
                <a:solidFill>
                  <a:schemeClr val="tx1"/>
                </a:solidFill>
              </a:rPr>
              <a:t> </a:t>
            </a:r>
          </a:p>
          <a:p>
            <a:pPr marL="0" lvl="1" algn="l">
              <a:buSzPct val="100000"/>
            </a:pPr>
            <a:r>
              <a:rPr lang="en-US" altLang="zh-CN" sz="2800" b="0" dirty="0" smtClean="0">
                <a:solidFill>
                  <a:schemeClr val="tx1"/>
                </a:solidFill>
              </a:rPr>
              <a:t>   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(1)</a:t>
            </a:r>
            <a:r>
              <a:rPr lang="en-US" altLang="zh-CN" sz="2400" b="0" dirty="0" smtClean="0"/>
              <a:t>Feedback </a:t>
            </a:r>
            <a:r>
              <a:rPr lang="en-US" altLang="zh-CN" sz="2400" b="0" dirty="0"/>
              <a:t>and </a:t>
            </a:r>
            <a:r>
              <a:rPr lang="en-US" altLang="zh-CN" sz="2400" b="0" dirty="0" smtClean="0"/>
              <a:t>rebroadcast </a:t>
            </a:r>
          </a:p>
          <a:p>
            <a:pPr marL="0" lvl="1" algn="l">
              <a:buSzPct val="100000"/>
            </a:pPr>
            <a:endParaRPr lang="en-US" altLang="zh-CN" sz="2400" b="0" dirty="0">
              <a:solidFill>
                <a:schemeClr val="tx1"/>
              </a:solidFill>
            </a:endParaRPr>
          </a:p>
          <a:p>
            <a:pPr marL="7200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0" dirty="0"/>
              <a:t>Cause</a:t>
            </a:r>
            <a:r>
              <a:rPr lang="en-US" altLang="zh-CN" sz="2000" b="0" dirty="0">
                <a:solidFill>
                  <a:schemeClr val="tx1"/>
                </a:solidFill>
              </a:rPr>
              <a:t>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: When </a:t>
            </a:r>
            <a:r>
              <a:rPr lang="en-US" altLang="zh-CN" sz="2000" b="0" dirty="0">
                <a:solidFill>
                  <a:schemeClr val="tx1"/>
                </a:solidFill>
              </a:rPr>
              <a:t>the validation degree is not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1, </a:t>
            </a:r>
            <a:r>
              <a:rPr lang="en-US" altLang="zh-CN" sz="2000" b="0" dirty="0">
                <a:solidFill>
                  <a:schemeClr val="tx1"/>
                </a:solidFill>
              </a:rPr>
              <a:t>blocks are not strictly verified by nodes. There may be some fake blocks that have accepted by some nodes. </a:t>
            </a:r>
            <a:endParaRPr lang="en-US" altLang="zh-CN" sz="2000" b="0" dirty="0" smtClean="0">
              <a:solidFill>
                <a:schemeClr val="tx1"/>
              </a:solidFill>
            </a:endParaRPr>
          </a:p>
          <a:p>
            <a:pPr marL="720000" lvl="1" indent="-342900" algn="l">
              <a:buSzPct val="100000"/>
              <a:buFont typeface="Arial" panose="020B0604020202020204" pitchFamily="34" charset="0"/>
              <a:buChar char="•"/>
            </a:pPr>
            <a:endParaRPr lang="en-US" altLang="zh-CN" sz="2000" b="0" dirty="0">
              <a:solidFill>
                <a:schemeClr val="tx1"/>
              </a:solidFill>
            </a:endParaRPr>
          </a:p>
          <a:p>
            <a:pPr marL="7200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0" dirty="0"/>
              <a:t>P</a:t>
            </a:r>
            <a:r>
              <a:rPr lang="en-US" altLang="zh-CN" sz="2000" b="0" dirty="0" smtClean="0"/>
              <a:t>urpose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: To </a:t>
            </a:r>
            <a:r>
              <a:rPr lang="en-US" altLang="zh-CN" sz="2000" b="0" dirty="0">
                <a:solidFill>
                  <a:schemeClr val="tx1"/>
                </a:solidFill>
              </a:rPr>
              <a:t>ensure a reliable block delivery</a:t>
            </a:r>
            <a:endParaRPr lang="en-US" altLang="zh-CN" sz="2000" b="0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5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15"/>
    </mc:Choice>
    <mc:Fallback>
      <p:transition spd="slow" advTm="1181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1"/>
          </a:xfrm>
        </p:spPr>
        <p:txBody>
          <a:bodyPr/>
          <a:lstStyle/>
          <a:p>
            <a:r>
              <a:rPr lang="en-US" sz="4200" dirty="0" smtClean="0"/>
              <a:t>3.Probabilistic Verification</a:t>
            </a:r>
            <a:endParaRPr lang="en-US" sz="4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959" y="12192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422065"/>
            <a:ext cx="6676734" cy="393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Feedback and rebroadcast design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1930998"/>
            <a:ext cx="23622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 smtClean="0">
                <a:solidFill>
                  <a:srgbClr val="000000"/>
                </a:solidFill>
              </a:rPr>
              <a:t>When </a:t>
            </a:r>
            <a:r>
              <a:rPr lang="en-US" altLang="zh-CN" b="0" dirty="0">
                <a:solidFill>
                  <a:srgbClr val="000000"/>
                </a:solidFill>
              </a:rPr>
              <a:t>a node verifies a block and finds an error</a:t>
            </a:r>
            <a:r>
              <a:rPr lang="en-US" altLang="zh-CN" b="0" dirty="0" smtClean="0">
                <a:solidFill>
                  <a:srgbClr val="000000"/>
                </a:solidFill>
              </a:rPr>
              <a:t>,</a:t>
            </a:r>
          </a:p>
          <a:p>
            <a:pPr algn="l"/>
            <a:r>
              <a:rPr lang="en-US" altLang="zh-CN" b="0" dirty="0" smtClean="0">
                <a:solidFill>
                  <a:srgbClr val="000000"/>
                </a:solidFill>
              </a:rPr>
              <a:t> </a:t>
            </a:r>
            <a:r>
              <a:rPr lang="en-US" altLang="zh-CN" b="0" dirty="0">
                <a:solidFill>
                  <a:srgbClr val="000000"/>
                </a:solidFill>
              </a:rPr>
              <a:t>it continues to feedback until it finds a node </a:t>
            </a:r>
            <a:r>
              <a:rPr lang="en-US" altLang="zh-CN" b="0" dirty="0"/>
              <a:t>with the validated block</a:t>
            </a:r>
            <a:r>
              <a:rPr lang="en-US" altLang="zh-CN" b="0" dirty="0">
                <a:solidFill>
                  <a:srgbClr val="000000"/>
                </a:solidFill>
              </a:rPr>
              <a:t>, </a:t>
            </a:r>
            <a:endParaRPr lang="en-US" altLang="zh-CN" b="0" dirty="0" smtClean="0">
              <a:solidFill>
                <a:srgbClr val="000000"/>
              </a:solidFill>
            </a:endParaRPr>
          </a:p>
          <a:p>
            <a:pPr algn="l"/>
            <a:r>
              <a:rPr lang="en-US" altLang="zh-CN" b="0" dirty="0" smtClean="0">
                <a:solidFill>
                  <a:srgbClr val="000000"/>
                </a:solidFill>
              </a:rPr>
              <a:t>and </a:t>
            </a:r>
            <a:r>
              <a:rPr lang="en-US" altLang="zh-CN" b="0" dirty="0">
                <a:solidFill>
                  <a:srgbClr val="000000"/>
                </a:solidFill>
              </a:rPr>
              <a:t>requires the node to rebroadcast the block. </a:t>
            </a:r>
            <a:endParaRPr lang="zh-CN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60476" y="5921306"/>
            <a:ext cx="348569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0" dirty="0">
                <a:solidFill>
                  <a:schemeClr val="tx1"/>
                </a:solidFill>
              </a:rPr>
              <a:t>Fig. </a:t>
            </a:r>
            <a:r>
              <a:rPr lang="en-US" altLang="zh-CN" sz="1200" b="0" dirty="0" smtClean="0">
                <a:solidFill>
                  <a:schemeClr val="tx1"/>
                </a:solidFill>
              </a:rPr>
              <a:t>4. The </a:t>
            </a:r>
            <a:r>
              <a:rPr lang="en-US" altLang="zh-CN" sz="1200" b="0" dirty="0">
                <a:solidFill>
                  <a:schemeClr val="tx1"/>
                </a:solidFill>
              </a:rPr>
              <a:t>process of feedback and rebroadcast</a:t>
            </a:r>
            <a:endParaRPr lang="zh-CN" altLang="en-US" sz="1200" b="0" dirty="0">
              <a:solidFill>
                <a:schemeClr val="tx1"/>
              </a:solidFill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67893"/>
            <a:ext cx="6089138" cy="399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78302" y="3353774"/>
            <a:ext cx="1068902" cy="227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dirty="0"/>
              <a:t>v</a:t>
            </a:r>
            <a:r>
              <a:rPr lang="en-US" altLang="zh-CN" sz="900" b="0" dirty="0" smtClean="0"/>
              <a:t>erification flag</a:t>
            </a:r>
            <a:endParaRPr lang="zh-CN" altLang="en-US" sz="900" b="0" dirty="0"/>
          </a:p>
        </p:txBody>
      </p:sp>
    </p:spTree>
    <p:extLst>
      <p:ext uri="{BB962C8B-B14F-4D97-AF65-F5344CB8AC3E}">
        <p14:creationId xmlns:p14="http://schemas.microsoft.com/office/powerpoint/2010/main" val="234561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376"/>
    </mc:Choice>
    <mc:Fallback>
      <p:transition spd="slow" advTm="126376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&quot;C:\Program Files\gs\gs8.63\bin\gswin32c.exe&quot;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444"/>
  <p:tag name="DEFAULTHEIGHT" val="37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3.7|50.6|9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8|1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4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27483</TotalTime>
  <Words>1458</Words>
  <Application>Microsoft Office PowerPoint</Application>
  <PresentationFormat>全屏显示(4:3)</PresentationFormat>
  <Paragraphs>233</Paragraphs>
  <Slides>21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Custom Design</vt:lpstr>
      <vt:lpstr>MathType 6.0 Equation</vt:lpstr>
      <vt:lpstr>Reducing Forks in the Blockchain via Probabilistic Verification</vt:lpstr>
      <vt:lpstr>Outline</vt:lpstr>
      <vt:lpstr>1.Motivation</vt:lpstr>
      <vt:lpstr>1.Motivation</vt:lpstr>
      <vt:lpstr>2.Block Propagation Delay</vt:lpstr>
      <vt:lpstr>3.Probabilistic Verification</vt:lpstr>
      <vt:lpstr>3.Probabilistic Verification</vt:lpstr>
      <vt:lpstr>3.Probabilistic Verification</vt:lpstr>
      <vt:lpstr>3.Probabilistic Verification</vt:lpstr>
      <vt:lpstr>3.Probabilistic Verification</vt:lpstr>
      <vt:lpstr>3.Probabilistic Verification</vt:lpstr>
      <vt:lpstr>3.Probabilistic Verification</vt:lpstr>
      <vt:lpstr>4.Experiments and Results</vt:lpstr>
      <vt:lpstr>4.Experiments and Results</vt:lpstr>
      <vt:lpstr>4.Experiemnts and Results</vt:lpstr>
      <vt:lpstr>4.Experiemnts and Results</vt:lpstr>
      <vt:lpstr>4.Experiemnts and Results</vt:lpstr>
      <vt:lpstr>4.Experiemnts and Results</vt:lpstr>
      <vt:lpstr>4.Experiemnts and Results</vt:lpstr>
      <vt:lpstr>5.Conclusion</vt:lpstr>
      <vt:lpstr>PowerPoint 演示文稿</vt:lpstr>
    </vt:vector>
  </TitlesOfParts>
  <Company>Tamu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 Tang</dc:creator>
  <cp:lastModifiedBy>BenL</cp:lastModifiedBy>
  <cp:revision>1026</cp:revision>
  <dcterms:created xsi:type="dcterms:W3CDTF">2004-03-03T20:50:10Z</dcterms:created>
  <dcterms:modified xsi:type="dcterms:W3CDTF">2019-04-05T12:58:35Z</dcterms:modified>
</cp:coreProperties>
</file>