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7" r:id="rId3"/>
    <p:sldId id="463" r:id="rId4"/>
    <p:sldId id="430" r:id="rId5"/>
    <p:sldId id="456" r:id="rId6"/>
    <p:sldId id="457" r:id="rId7"/>
    <p:sldId id="563" r:id="rId8"/>
    <p:sldId id="565" r:id="rId9"/>
    <p:sldId id="568" r:id="rId10"/>
    <p:sldId id="569" r:id="rId11"/>
    <p:sldId id="464" r:id="rId12"/>
    <p:sldId id="258" r:id="rId13"/>
    <p:sldId id="570" r:id="rId14"/>
    <p:sldId id="571" r:id="rId15"/>
    <p:sldId id="572" r:id="rId16"/>
    <p:sldId id="573" r:id="rId17"/>
    <p:sldId id="574" r:id="rId18"/>
    <p:sldId id="466" r:id="rId19"/>
    <p:sldId id="575" r:id="rId20"/>
    <p:sldId id="475" r:id="rId21"/>
    <p:sldId id="5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63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/>
              <a:t>Blockchain Market Size in Million USD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Blockchain Martket in Million USD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210</c:v>
                </c:pt>
                <c:pt idx="1">
                  <c:v>339</c:v>
                </c:pt>
                <c:pt idx="2">
                  <c:v>548</c:v>
                </c:pt>
                <c:pt idx="3">
                  <c:v>885</c:v>
                </c:pt>
                <c:pt idx="4">
                  <c:v>1430</c:v>
                </c:pt>
                <c:pt idx="5">
                  <c:v>2312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B3-48AB-B4AD-6691A3721B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4925680"/>
        <c:axId val="654927320"/>
      </c:barChart>
      <c:catAx>
        <c:axId val="65492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4927320"/>
        <c:crosses val="autoZero"/>
        <c:auto val="1"/>
        <c:lblAlgn val="ctr"/>
        <c:lblOffset val="100"/>
        <c:noMultiLvlLbl val="0"/>
      </c:catAx>
      <c:valAx>
        <c:axId val="654927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4925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/>
              <a:t>Publications on Blockchain</a:t>
            </a:r>
          </a:p>
        </c:rich>
      </c:tx>
      <c:layout>
        <c:manualLayout>
          <c:xMode val="edge"/>
          <c:yMode val="edge"/>
          <c:x val="0.2251591358277107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7599286417322836E-2"/>
          <c:y val="0.1039417745170695"/>
          <c:w val="0.91740071358267716"/>
          <c:h val="0.6845227166070488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Publications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  <c:pt idx="4">
                  <c:v>17</c:v>
                </c:pt>
                <c:pt idx="5">
                  <c:v>73</c:v>
                </c:pt>
                <c:pt idx="6">
                  <c:v>186</c:v>
                </c:pt>
                <c:pt idx="7">
                  <c:v>698</c:v>
                </c:pt>
                <c:pt idx="8">
                  <c:v>2440</c:v>
                </c:pt>
                <c:pt idx="9">
                  <c:v>4745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B65-4FC3-87CA-71CB1C2C66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0300576"/>
        <c:axId val="760298936"/>
      </c:lineChart>
      <c:catAx>
        <c:axId val="760300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0298936"/>
        <c:crosses val="autoZero"/>
        <c:auto val="1"/>
        <c:lblAlgn val="ctr"/>
        <c:lblOffset val="100"/>
        <c:noMultiLvlLbl val="0"/>
      </c:catAx>
      <c:valAx>
        <c:axId val="760298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0300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46938-191D-4673-A223-BCC60DED173E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17E5E-8AAE-4668-9999-B1FC4E338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43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C30A9-8867-4C24-B21E-F5B08B723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71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AD1D4-D641-4A82-AB49-839B9006EC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17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AD1D4-D641-4A82-AB49-839B9006EC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252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AD1D4-D641-4A82-AB49-839B9006EC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80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AD1D4-D641-4A82-AB49-839B9006EC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20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AD1D4-D641-4A82-AB49-839B9006EC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690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AD1D4-D641-4A82-AB49-839B9006EC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673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AD1D4-D641-4A82-AB49-839B9006EC2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373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AD1D4-D641-4A82-AB49-839B9006EC2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768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AD1D4-D641-4A82-AB49-839B9006EC2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63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AD1D4-D641-4A82-AB49-839B9006EC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73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AD1D4-D641-4A82-AB49-839B9006EC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1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AD1D4-D641-4A82-AB49-839B9006EC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57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AD1D4-D641-4A82-AB49-839B9006EC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80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AD1D4-D641-4A82-AB49-839B9006EC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91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AD1D4-D641-4A82-AB49-839B9006EC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13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AD1D4-D641-4A82-AB49-839B9006EC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74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AD1D4-D641-4A82-AB49-839B9006EC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9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82640D-86C6-449D-9371-A9E04D4A87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D5032EB-93C6-4CEA-B338-35A21A4F56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5FD301-E3D1-492A-92A8-E9AF8B52C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5F97A-00B0-47EC-9F77-D481E752EE00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728EBEA-D06C-4927-A93B-642D7C028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866E15-9325-4849-B135-DE19FE199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A4E0-705C-4045-8427-D2B73B56A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26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DD9B56-ED76-425B-A285-40AF6BF3B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26C90AD-4B4D-4F0B-AF3B-3FC4CEBB54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C9A342-53D1-4077-898B-214C97B0A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5F97A-00B0-47EC-9F77-D481E752EE00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E9A03C-E059-47E9-ADA0-66FD114A7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B623F2-902B-468A-825D-4B8B407E8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A4E0-705C-4045-8427-D2B73B56A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14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1776CAB-5520-42C6-8325-D0832A7FC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FC1DFD0-7535-4042-96E1-8F078C14A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A563A7-1ED6-4A50-859D-533A62801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5F97A-00B0-47EC-9F77-D481E752EE00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14902D-2ECC-4448-9C47-CC2FE7D7D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7B1404-1233-4CC2-A99F-F2484F429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A4E0-705C-4045-8427-D2B73B56A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12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93BA48-96AC-45D8-9B2B-5E4E2B053B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CAB60ED-6E2E-4762-8B02-30B89FF65A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CF6A28-593D-40D1-8792-44C5FC8A5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B4A4-9F7D-48E2-A8E9-9FF1D3A9F46E}" type="datetime1">
              <a:rPr lang="en-US" smtClean="0"/>
              <a:t>4/7/2019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FFC426-17F8-40D4-97CF-C0C977C92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19CB1E-8FA8-49F8-BFF6-5C31948FE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515F-F536-45D5-A7C1-A903636E6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48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F6E84F-CAF1-4756-A91D-9477465CF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72D020-6791-4B94-A3A4-697CD538B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D45E625-AFAA-47B4-B8AF-2E70A6B9E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C43B-DE88-467A-8E80-EEF44A3C7E28}" type="datetime1">
              <a:rPr lang="en-US" smtClean="0"/>
              <a:t>4/7/2019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B587D5-7D29-4C5B-B09A-390F3918B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43CA24-CCCB-40F5-BE8A-6FC0B46BE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BB13515F-F536-45D5-A7C1-A903636E6D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453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82EB96-71E9-493A-BD73-7C20C1FA1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4221E6E-0B50-4FD1-AE9B-F6DC88717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DD5549-9561-4074-B7E2-79500659E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2403-BE78-4725-8950-67AB9CAB2176}" type="datetime1">
              <a:rPr lang="en-US" smtClean="0"/>
              <a:t>4/7/2019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506147-E697-411C-B98E-63D91B60A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82C165-1ECD-413B-96D9-107C91CA3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515F-F536-45D5-A7C1-A903636E6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8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91E9A3-B29B-4BDC-92B5-EF48F9C0F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493DAD3-379A-45C2-94FB-FD3E6E40F7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93DE333-FD7D-461F-85B4-898955E59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0EB8247-483D-4796-A6CC-07D1B3971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5EDB-0FFC-4CAD-8C4D-D2C15209C399}" type="datetime1">
              <a:rPr lang="en-US" smtClean="0"/>
              <a:t>4/7/2019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68D33A5-6753-4FAB-96F1-F4C06C5F2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FA4554-1F70-49FF-A499-58B0027EF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515F-F536-45D5-A7C1-A903636E6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37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2A11F1-3594-483F-990D-F054FCAB8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CC003DF-F042-44EB-AB33-1201B74F2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CCC18A2-3B45-43E2-8CBF-561C44F3C3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6E58089-7BF1-40DD-924B-8C05432267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77BE33B-6E35-4167-9A34-2A473FD8D1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CFBAFBA-9A32-4D6F-8BF2-C43734DDF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E47-A319-4AA2-9E7D-D5E6F37557D1}" type="datetime1">
              <a:rPr lang="en-US" smtClean="0"/>
              <a:t>4/7/2019</a:t>
            </a:fld>
            <a:endParaRPr 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33F3460-E779-4246-B1AB-447BD4A73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B40B11A-EFEE-4AC9-B51D-8F830AE7F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515F-F536-45D5-A7C1-A903636E6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24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05F7E2-C0F1-46E8-953F-51A2AB972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1797F54-ACD7-4A01-9D15-CEA05FF91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769E-F9DE-4F54-9FDC-934E0681311A}" type="datetime1">
              <a:rPr lang="en-US" smtClean="0"/>
              <a:t>4/7/2019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7A0B8EB-1F88-4557-AE6E-2ABD43276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EDC3D34-A413-4424-9C43-20EF8608E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515F-F536-45D5-A7C1-A903636E6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19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347424E-6983-49C0-90E1-AC05B2C8C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D834-F5F3-4131-BF86-5569D0FE4F7A}" type="datetime1">
              <a:rPr lang="en-US" smtClean="0"/>
              <a:t>4/7/2019</a:t>
            </a:fld>
            <a:endParaRPr 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4E9C027-DB76-4BEE-BAE3-E8D35FF40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E40EAB6-6C82-4FF2-B355-185DADD2A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515F-F536-45D5-A7C1-A903636E6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69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FEE0B1-DEDC-4969-AA94-511E75CC4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89956C-293E-4D94-AEE9-4325DA0A6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C82E9E9-6A22-426D-BCC7-6E588A26B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81EC30-C826-4119-B9BA-D227CA27E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9700-CE62-400C-A6BE-2B814536B88B}" type="datetime1">
              <a:rPr lang="en-US" smtClean="0"/>
              <a:t>4/7/2019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B92B9B1-38CE-4934-9D03-99AA065C9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A18D42-4B18-4F9D-A1D3-20E596437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515F-F536-45D5-A7C1-A903636E6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19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75B942-F795-4CBF-9593-658A99B8C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330E10-F271-4A70-9E5A-953F86D46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D226CF-416B-4922-8CC8-9FB8783AC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5F97A-00B0-47EC-9F77-D481E752EE00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0B1BB9-69C3-4D92-8307-DBC2C530E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4EB6BB-3012-4CD0-942A-48D1F13FD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A4E0-705C-4045-8427-D2B73B56A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22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8CBE56-4B41-4F56-94C1-E5F36FA4E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A3505B2-2763-43C2-95E0-7D54B48A96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75D5494-4BC5-4EC6-9492-D313D5A91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6F2C1C9-3D9C-41B4-B982-3FA8EC7D2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60F5-4C39-44D5-BEDF-3C66AB49F51D}" type="datetime1">
              <a:rPr lang="en-US" smtClean="0"/>
              <a:t>4/7/2019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4EC98E6-9380-4770-8567-BE250E173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CC2E30E-5A1C-4403-9850-1F25DB182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515F-F536-45D5-A7C1-A903636E6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65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C3F6ED-B4E9-40AC-99FA-3A67276F1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18C21A-F5A7-4EF5-9304-8A465F68F5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4ED0A0-FFC9-465A-8FCC-E1FB6DA68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0C4E-46AB-4ED2-98E8-1E45573C96DD}" type="datetime1">
              <a:rPr lang="en-US" smtClean="0"/>
              <a:t>4/7/2019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BCAF90-9FD0-4A55-A81B-48AB9CCD2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D18D16-54EE-4CC1-A072-0F1BF8D1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515F-F536-45D5-A7C1-A903636E6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092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F2C4CD2-0F5F-4CB0-9E21-4DF9AEAB05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61FFB72-3CC9-4D49-9BA0-9FEF94C390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8FC554-CA64-4BEC-8051-9743B81B0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D26A1-F9D7-4EC9-BD55-4E05F5138910}" type="datetime1">
              <a:rPr lang="en-US" smtClean="0"/>
              <a:t>4/7/2019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4511B8B-5B3D-48F4-89F9-06F7CBC02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9D7C9E-FF92-4448-BD0D-A62CD81AC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515F-F536-45D5-A7C1-A903636E6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29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0A2978-5E55-4236-9A85-8B472CC3D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0DEE067-F74F-4611-B7AD-E7765A061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BB0A06-3C5C-4833-B49A-0FE7A8DB2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5F97A-00B0-47EC-9F77-D481E752EE00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22941A-E669-4FA1-A621-3BEF121A0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1D5126-83F5-433A-931B-BF7BF6948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A4E0-705C-4045-8427-D2B73B56A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A5E6ED-7538-4F8E-8EAD-18AA26A06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9FC06D-0D4F-454B-9713-B113E21902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1ECFB88-9208-44AB-B759-563687D58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95479B1-611F-4571-A6E8-6996C2BFA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5F97A-00B0-47EC-9F77-D481E752EE00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AD9152-589D-46DB-8BB1-EF483E211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C2290CF-AE49-4593-AED8-5C4BC441A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A4E0-705C-4045-8427-D2B73B56A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89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3757F2-0178-4251-9B81-094F32732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AA99C2C-18B8-48D7-9481-9A8B9C5C8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9CB528-2F69-42CF-88DE-33B91D5844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A3B6D57-8653-4E89-AD99-5D494B85A0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275EBF3-9F87-4310-A6B4-10220AC3FB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A8519C3-FA9E-4860-8D80-1FF31937B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5F97A-00B0-47EC-9F77-D481E752EE00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B698D4C-F9B6-42E9-A46A-3B1AF537E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B44EA0D-7035-434A-A179-35A70245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A4E0-705C-4045-8427-D2B73B56A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97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E1B051-4AD8-4FE6-A754-81108DAC3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3988742-D5B1-422C-A10A-2D2FAF73C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5F97A-00B0-47EC-9F77-D481E752EE00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2BFFDB0-A72F-4690-9820-2FB1FFFDD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ED2F37-E536-4F38-A429-F9A7CA463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A4E0-705C-4045-8427-D2B73B56A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72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63E33A8-B1A4-4778-B29F-C186148DA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5F97A-00B0-47EC-9F77-D481E752EE00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45171A5-B60C-4634-A7CB-2DEADF6D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5462E43-CB65-4346-8366-33635A52E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A4E0-705C-4045-8427-D2B73B56A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94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DD2211-66F5-469D-A10A-9A67E596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AECFBB-657A-4819-8304-5EFE2FED1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1D317CF-5AF8-4340-BE16-62E6CBB6D7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F5D43CE-1969-4653-B17F-B51EE53C7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5F97A-00B0-47EC-9F77-D481E752EE00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BA75309-AB5E-4BC0-8C50-3652F80F0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B0F698B-209C-45C5-A4C0-D854512F6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A4E0-705C-4045-8427-D2B73B56A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77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174A1B-7CBD-4E2B-9AAA-7209487C2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6B0B83D-E8FC-41B0-B92F-7ADFB74DB4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E796A9B-1855-4303-9A08-C7157D4D23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E033668-1482-44C3-9D18-E7159BE38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5F97A-00B0-47EC-9F77-D481E752EE00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11A387A-3D50-43F8-86D3-C24729F5F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DEE2A57-FAC5-4807-A8E3-60E1D0DB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A4E0-705C-4045-8427-D2B73B56A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24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B087BD2-7085-4A36-8AB1-6D91BD927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CB6695A-A6E2-4A81-9696-680956CD9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3A930F-4A0E-486F-96D3-002C1C0CB7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5F97A-00B0-47EC-9F77-D481E752EE00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0A894E6-2C04-40A7-8C02-B1B71B3A48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DF605D-ADB6-4801-9CFB-9EFB7B955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CA4E0-705C-4045-8427-D2B73B56A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6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FA52646-A3FC-4F8D-A654-7F6C1A746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1A6DEFA-F6C7-407D-A7DB-6246BCD61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E90305-36E4-456D-A103-11FF71119B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1DD1E-195E-4D5C-884A-8A6601420AB8}" type="datetime1">
              <a:rPr lang="en-US" smtClean="0"/>
              <a:t>4/7/2019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7B69A7A-FE08-41C9-9D00-DF0681B86F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2FB6D2B-A92F-468A-80D3-04F0DE9D9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3515F-F536-45D5-A7C1-A903636E6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5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hart" Target="../charts/chart1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45.png"/><Relationship Id="rId3" Type="http://schemas.openxmlformats.org/officeDocument/2006/relationships/image" Target="../media/image14.png"/><Relationship Id="rId7" Type="http://schemas.openxmlformats.org/officeDocument/2006/relationships/image" Target="../media/image139.png"/><Relationship Id="rId12" Type="http://schemas.openxmlformats.org/officeDocument/2006/relationships/image" Target="../media/image144.png"/><Relationship Id="rId17" Type="http://schemas.openxmlformats.org/officeDocument/2006/relationships/image" Target="../media/image14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8.png"/><Relationship Id="rId11" Type="http://schemas.openxmlformats.org/officeDocument/2006/relationships/image" Target="../media/image143.png"/><Relationship Id="rId5" Type="http://schemas.openxmlformats.org/officeDocument/2006/relationships/image" Target="../media/image137.png"/><Relationship Id="rId15" Type="http://schemas.openxmlformats.org/officeDocument/2006/relationships/image" Target="../media/image147.png"/><Relationship Id="rId10" Type="http://schemas.openxmlformats.org/officeDocument/2006/relationships/image" Target="../media/image142.png"/><Relationship Id="rId4" Type="http://schemas.openxmlformats.org/officeDocument/2006/relationships/image" Target="../media/image136.png"/><Relationship Id="rId9" Type="http://schemas.openxmlformats.org/officeDocument/2006/relationships/image" Target="../media/image141.png"/><Relationship Id="rId14" Type="http://schemas.openxmlformats.org/officeDocument/2006/relationships/image" Target="../media/image14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8E45E35E-0E52-4CA1-B0CB-AF3DDAC850F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71513" y="808038"/>
            <a:ext cx="10555287" cy="2322512"/>
          </a:xfrm>
        </p:spPr>
        <p:txBody>
          <a:bodyPr/>
          <a:lstStyle/>
          <a:p>
            <a:r>
              <a:rPr lang="en-US" altLang="en-US" sz="4800" dirty="0"/>
              <a:t>Scalable and Privacy-preserving Design of On/Off-chain Smart Contracts</a:t>
            </a:r>
          </a:p>
        </p:txBody>
      </p:sp>
      <p:sp>
        <p:nvSpPr>
          <p:cNvPr id="3075" name="Subtitle 2">
            <a:extLst>
              <a:ext uri="{FF2B5EF4-FFF2-40B4-BE49-F238E27FC236}">
                <a16:creationId xmlns:a16="http://schemas.microsoft.com/office/drawing/2014/main" id="{174700DF-1C74-4108-AC4F-A6878FDF057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Chao Li, Balaji Palanisamy,</a:t>
            </a:r>
            <a:r>
              <a:rPr lang="zh-CN" altLang="en-US" dirty="0"/>
              <a:t> </a:t>
            </a:r>
            <a:r>
              <a:rPr lang="en-US" altLang="zh-CN" dirty="0"/>
              <a:t>Runhua</a:t>
            </a:r>
            <a:r>
              <a:rPr lang="zh-CN" altLang="en-US" dirty="0"/>
              <a:t> </a:t>
            </a:r>
            <a:r>
              <a:rPr lang="en-US" altLang="zh-CN" dirty="0"/>
              <a:t>Xu</a:t>
            </a:r>
          </a:p>
          <a:p>
            <a:pPr eaLnBrk="1" hangingPunct="1"/>
            <a:r>
              <a:rPr lang="en-US" altLang="en-US" dirty="0"/>
              <a:t>School of Computing and Information</a:t>
            </a:r>
          </a:p>
          <a:p>
            <a:pPr eaLnBrk="1" hangingPunct="1"/>
            <a:r>
              <a:rPr lang="en-US" altLang="en-US" dirty="0"/>
              <a:t>University of Pittsburgh</a:t>
            </a:r>
            <a:endParaRPr lang="en-US" altLang="zh-CN" dirty="0"/>
          </a:p>
        </p:txBody>
      </p:sp>
      <p:pic>
        <p:nvPicPr>
          <p:cNvPr id="3076" name="Picture 10" descr="http://cloudfront.sproutfund.org/files/2013/06/pitt-e1371655192798.png">
            <a:extLst>
              <a:ext uri="{FF2B5EF4-FFF2-40B4-BE49-F238E27FC236}">
                <a16:creationId xmlns:a16="http://schemas.microsoft.com/office/drawing/2014/main" id="{98EA84F7-A0E1-4383-BA99-7050F20D8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075" y="4979988"/>
            <a:ext cx="275748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79461" y="270425"/>
            <a:ext cx="11358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Our solution: On/off-chain smart contracts</a:t>
            </a:r>
            <a:endParaRPr lang="en-US" sz="3600" dirty="0"/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B9743936-146B-4ADA-B006-23EFDC916CA3}"/>
              </a:ext>
            </a:extLst>
          </p:cNvPr>
          <p:cNvSpPr/>
          <p:nvPr/>
        </p:nvSpPr>
        <p:spPr>
          <a:xfrm>
            <a:off x="644666" y="1127639"/>
            <a:ext cx="92033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We broadly classify functions of smart contracts into two categories based on the computing resources spent for executing them and the sensitive information carried by them: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i="1" dirty="0"/>
              <a:t>heavy/private </a:t>
            </a:r>
            <a:r>
              <a:rPr lang="en-US" sz="2400" dirty="0"/>
              <a:t>functions involving high-cost calculation or sensitive information;</a:t>
            </a:r>
          </a:p>
          <a:p>
            <a:pPr marL="457200" indent="-457200">
              <a:buAutoNum type="arabicPeriod"/>
            </a:pPr>
            <a:r>
              <a:rPr lang="en-US" sz="2400" b="1" i="1" dirty="0"/>
              <a:t>light/public</a:t>
            </a:r>
            <a:r>
              <a:rPr lang="en-US" sz="2400" dirty="0"/>
              <a:t> functions involving none of these features.</a:t>
            </a:r>
          </a:p>
        </p:txBody>
      </p:sp>
    </p:spTree>
    <p:extLst>
      <p:ext uri="{BB962C8B-B14F-4D97-AF65-F5344CB8AC3E}">
        <p14:creationId xmlns:p14="http://schemas.microsoft.com/office/powerpoint/2010/main" val="1085831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8AC23FB0-8AF5-49ED-AE80-895F31DEAEE4}"/>
              </a:ext>
            </a:extLst>
          </p:cNvPr>
          <p:cNvGrpSpPr/>
          <p:nvPr/>
        </p:nvGrpSpPr>
        <p:grpSpPr>
          <a:xfrm>
            <a:off x="2437364" y="1104819"/>
            <a:ext cx="6900845" cy="3093050"/>
            <a:chOff x="3083883" y="1537042"/>
            <a:chExt cx="5732061" cy="2791661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32BBBFF4-EC96-4266-9C2C-33A66154BD6A}"/>
                </a:ext>
              </a:extLst>
            </p:cNvPr>
            <p:cNvSpPr/>
            <p:nvPr/>
          </p:nvSpPr>
          <p:spPr>
            <a:xfrm>
              <a:off x="4975286" y="2216337"/>
              <a:ext cx="1846567" cy="38141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E1C6B68D-0AFD-4955-9F0D-DBE393A505A1}"/>
                </a:ext>
              </a:extLst>
            </p:cNvPr>
            <p:cNvSpPr txBox="1"/>
            <p:nvPr/>
          </p:nvSpPr>
          <p:spPr>
            <a:xfrm>
              <a:off x="4966401" y="2267383"/>
              <a:ext cx="1846567" cy="519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60"/>
                </a:lnSpc>
              </a:pPr>
              <a:r>
                <a:rPr lang="en-US" altLang="zh-CN" sz="2000" dirty="0">
                  <a:solidFill>
                    <a:schemeClr val="bg1"/>
                  </a:solidFill>
                </a:rPr>
                <a:t>f2: heavy/</a:t>
              </a:r>
              <a:r>
                <a:rPr lang="en-US" sz="2000" dirty="0">
                  <a:solidFill>
                    <a:schemeClr val="bg1"/>
                  </a:solidFill>
                </a:rPr>
                <a:t>private</a:t>
              </a: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7D3DC9A1-F9B5-4814-8E70-A36021CA6B82}"/>
                </a:ext>
              </a:extLst>
            </p:cNvPr>
            <p:cNvSpPr/>
            <p:nvPr/>
          </p:nvSpPr>
          <p:spPr>
            <a:xfrm>
              <a:off x="4975285" y="1837578"/>
              <a:ext cx="1846567" cy="3814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74DCDAD4-F49B-47B3-93D1-3F6E7897DB0E}"/>
                </a:ext>
              </a:extLst>
            </p:cNvPr>
            <p:cNvSpPr txBox="1"/>
            <p:nvPr/>
          </p:nvSpPr>
          <p:spPr>
            <a:xfrm>
              <a:off x="5016945" y="1911187"/>
              <a:ext cx="1763245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60"/>
                </a:lnSpc>
              </a:pPr>
              <a:r>
                <a:rPr lang="en-US" altLang="zh-CN" sz="2000" dirty="0"/>
                <a:t>f1: light/</a:t>
              </a:r>
              <a:r>
                <a:rPr lang="en-US" sz="2000" dirty="0"/>
                <a:t>public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EDF6FF4C-B0A2-4260-A99E-2387D6395F07}"/>
                </a:ext>
              </a:extLst>
            </p:cNvPr>
            <p:cNvSpPr/>
            <p:nvPr/>
          </p:nvSpPr>
          <p:spPr>
            <a:xfrm>
              <a:off x="4975286" y="2974929"/>
              <a:ext cx="1846567" cy="38141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6F5F4014-0076-4736-84E3-C610F17628AE}"/>
                </a:ext>
              </a:extLst>
            </p:cNvPr>
            <p:cNvSpPr/>
            <p:nvPr/>
          </p:nvSpPr>
          <p:spPr>
            <a:xfrm>
              <a:off x="4975285" y="2596170"/>
              <a:ext cx="1846567" cy="3814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8B72B35A-EDC4-45A1-8C74-D87FC7B78679}"/>
                </a:ext>
              </a:extLst>
            </p:cNvPr>
            <p:cNvSpPr txBox="1"/>
            <p:nvPr/>
          </p:nvSpPr>
          <p:spPr>
            <a:xfrm>
              <a:off x="5016945" y="2669779"/>
              <a:ext cx="1763245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60"/>
                </a:lnSpc>
              </a:pPr>
              <a:r>
                <a:rPr lang="en-US" altLang="zh-CN" sz="2000" dirty="0"/>
                <a:t>f3: light/</a:t>
              </a:r>
              <a:r>
                <a:rPr lang="en-US" sz="2000" dirty="0"/>
                <a:t>public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6ADF17D-98E8-4397-86FF-6C6119E9359C}"/>
                </a:ext>
              </a:extLst>
            </p:cNvPr>
            <p:cNvSpPr/>
            <p:nvPr/>
          </p:nvSpPr>
          <p:spPr>
            <a:xfrm>
              <a:off x="4975286" y="3738118"/>
              <a:ext cx="1846567" cy="38141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2769C908-9DA8-4C54-A09A-160BC4063499}"/>
                </a:ext>
              </a:extLst>
            </p:cNvPr>
            <p:cNvSpPr/>
            <p:nvPr/>
          </p:nvSpPr>
          <p:spPr>
            <a:xfrm>
              <a:off x="4975285" y="3359359"/>
              <a:ext cx="1846567" cy="3814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E7FCB7C7-19BE-42C1-AF9A-0B28066C805E}"/>
                </a:ext>
              </a:extLst>
            </p:cNvPr>
            <p:cNvSpPr txBox="1"/>
            <p:nvPr/>
          </p:nvSpPr>
          <p:spPr>
            <a:xfrm>
              <a:off x="5016945" y="3432968"/>
              <a:ext cx="1763245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60"/>
                </a:lnSpc>
              </a:pPr>
              <a:r>
                <a:rPr lang="en-US" altLang="zh-CN" sz="2000" dirty="0"/>
                <a:t>f5: light/</a:t>
              </a:r>
              <a:r>
                <a:rPr lang="en-US" sz="2000" dirty="0"/>
                <a:t>public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EA645571-3BBC-4D76-9BD3-C8CE6053A1B6}"/>
                </a:ext>
              </a:extLst>
            </p:cNvPr>
            <p:cNvSpPr txBox="1"/>
            <p:nvPr/>
          </p:nvSpPr>
          <p:spPr>
            <a:xfrm>
              <a:off x="3246966" y="2812673"/>
              <a:ext cx="961097" cy="306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60"/>
                </a:lnSpc>
              </a:pPr>
              <a:r>
                <a:rPr lang="en-US" altLang="zh-CN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miners</a:t>
              </a:r>
              <a:endPara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A1BEF66E-E05F-42E1-8F93-10DEE2BCD7F2}"/>
                </a:ext>
              </a:extLst>
            </p:cNvPr>
            <p:cNvSpPr/>
            <p:nvPr/>
          </p:nvSpPr>
          <p:spPr>
            <a:xfrm>
              <a:off x="3246966" y="2736244"/>
              <a:ext cx="914400" cy="41632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B7730290-DB3A-4275-AACE-01E09197A309}"/>
                </a:ext>
              </a:extLst>
            </p:cNvPr>
            <p:cNvCxnSpPr>
              <a:stCxn id="16" idx="6"/>
              <a:endCxn id="4" idx="1"/>
            </p:cNvCxnSpPr>
            <p:nvPr/>
          </p:nvCxnSpPr>
          <p:spPr>
            <a:xfrm flipV="1">
              <a:off x="4161366" y="2028287"/>
              <a:ext cx="813919" cy="91611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id="{ABD40825-F5D3-47AE-8E0E-0A7572E3AEA7}"/>
                </a:ext>
              </a:extLst>
            </p:cNvPr>
            <p:cNvCxnSpPr>
              <a:cxnSpLocks/>
              <a:stCxn id="16" idx="6"/>
              <a:endCxn id="2" idx="1"/>
            </p:cNvCxnSpPr>
            <p:nvPr/>
          </p:nvCxnSpPr>
          <p:spPr>
            <a:xfrm flipV="1">
              <a:off x="4161366" y="2407046"/>
              <a:ext cx="813920" cy="53735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5722C4AD-F59A-4A9D-B847-35ABB5739AF9}"/>
                </a:ext>
              </a:extLst>
            </p:cNvPr>
            <p:cNvCxnSpPr>
              <a:cxnSpLocks/>
              <a:stCxn id="16" idx="6"/>
              <a:endCxn id="8" idx="1"/>
            </p:cNvCxnSpPr>
            <p:nvPr/>
          </p:nvCxnSpPr>
          <p:spPr>
            <a:xfrm flipV="1">
              <a:off x="4161366" y="2786879"/>
              <a:ext cx="813919" cy="15752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CC7A2204-6754-44B2-A1A9-C19285561BF2}"/>
                </a:ext>
              </a:extLst>
            </p:cNvPr>
            <p:cNvCxnSpPr>
              <a:cxnSpLocks/>
              <a:stCxn id="16" idx="6"/>
              <a:endCxn id="6" idx="1"/>
            </p:cNvCxnSpPr>
            <p:nvPr/>
          </p:nvCxnSpPr>
          <p:spPr>
            <a:xfrm>
              <a:off x="4161366" y="2944405"/>
              <a:ext cx="813920" cy="2212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>
              <a:extLst>
                <a:ext uri="{FF2B5EF4-FFF2-40B4-BE49-F238E27FC236}">
                  <a16:creationId xmlns:a16="http://schemas.microsoft.com/office/drawing/2014/main" id="{48BE88AF-6E99-47B1-86D2-09D8F8097FB6}"/>
                </a:ext>
              </a:extLst>
            </p:cNvPr>
            <p:cNvCxnSpPr>
              <a:cxnSpLocks/>
              <a:stCxn id="16" idx="6"/>
              <a:endCxn id="12" idx="1"/>
            </p:cNvCxnSpPr>
            <p:nvPr/>
          </p:nvCxnSpPr>
          <p:spPr>
            <a:xfrm>
              <a:off x="4161366" y="2944405"/>
              <a:ext cx="813919" cy="60566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箭头连接符 33">
              <a:extLst>
                <a:ext uri="{FF2B5EF4-FFF2-40B4-BE49-F238E27FC236}">
                  <a16:creationId xmlns:a16="http://schemas.microsoft.com/office/drawing/2014/main" id="{4139CADB-9ED5-4095-B26E-B8C9C4260A38}"/>
                </a:ext>
              </a:extLst>
            </p:cNvPr>
            <p:cNvCxnSpPr>
              <a:cxnSpLocks/>
              <a:stCxn id="16" idx="6"/>
              <a:endCxn id="10" idx="1"/>
            </p:cNvCxnSpPr>
            <p:nvPr/>
          </p:nvCxnSpPr>
          <p:spPr>
            <a:xfrm>
              <a:off x="4161366" y="2944405"/>
              <a:ext cx="813920" cy="98442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CB50BF6F-ACB3-4667-93A4-42CBAFC3960A}"/>
                </a:ext>
              </a:extLst>
            </p:cNvPr>
            <p:cNvSpPr txBox="1"/>
            <p:nvPr/>
          </p:nvSpPr>
          <p:spPr>
            <a:xfrm>
              <a:off x="7514165" y="3278830"/>
              <a:ext cx="961097" cy="306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60"/>
                </a:lnSpc>
              </a:pPr>
              <a:r>
                <a:rPr lang="en-US" altLang="zh-CN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miners</a:t>
              </a:r>
              <a:endPara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0B94A43E-E7BB-44A2-8505-8E61E21AEB9B}"/>
                </a:ext>
              </a:extLst>
            </p:cNvPr>
            <p:cNvSpPr/>
            <p:nvPr/>
          </p:nvSpPr>
          <p:spPr>
            <a:xfrm>
              <a:off x="7514166" y="3202401"/>
              <a:ext cx="914400" cy="41632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CB57C0A8-DFFE-4B30-BC17-49EC6200320F}"/>
                </a:ext>
              </a:extLst>
            </p:cNvPr>
            <p:cNvSpPr txBox="1"/>
            <p:nvPr/>
          </p:nvSpPr>
          <p:spPr>
            <a:xfrm>
              <a:off x="7298948" y="2514043"/>
              <a:ext cx="1325165" cy="511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60"/>
                </a:lnSpc>
              </a:pPr>
              <a:r>
                <a:rPr lang="en-US" altLang="zh-CN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participants</a:t>
              </a:r>
              <a:endPara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FF7E5DAE-4FCF-4D2B-8773-2531E55652A4}"/>
                </a:ext>
              </a:extLst>
            </p:cNvPr>
            <p:cNvSpPr/>
            <p:nvPr/>
          </p:nvSpPr>
          <p:spPr>
            <a:xfrm>
              <a:off x="7298947" y="2446201"/>
              <a:ext cx="1274365" cy="41632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41" name="直接箭头连接符 40">
              <a:extLst>
                <a:ext uri="{FF2B5EF4-FFF2-40B4-BE49-F238E27FC236}">
                  <a16:creationId xmlns:a16="http://schemas.microsoft.com/office/drawing/2014/main" id="{2BC9EA56-18AF-4795-82CD-C4BF1E3DADB1}"/>
                </a:ext>
              </a:extLst>
            </p:cNvPr>
            <p:cNvCxnSpPr>
              <a:cxnSpLocks/>
              <a:stCxn id="38" idx="2"/>
              <a:endCxn id="4" idx="3"/>
            </p:cNvCxnSpPr>
            <p:nvPr/>
          </p:nvCxnSpPr>
          <p:spPr>
            <a:xfrm flipH="1" flipV="1">
              <a:off x="6821852" y="2028287"/>
              <a:ext cx="692314" cy="138227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箭头连接符 43">
              <a:extLst>
                <a:ext uri="{FF2B5EF4-FFF2-40B4-BE49-F238E27FC236}">
                  <a16:creationId xmlns:a16="http://schemas.microsoft.com/office/drawing/2014/main" id="{7E673624-E7C7-406A-A71C-48C862C0C333}"/>
                </a:ext>
              </a:extLst>
            </p:cNvPr>
            <p:cNvCxnSpPr>
              <a:cxnSpLocks/>
              <a:stCxn id="38" idx="2"/>
              <a:endCxn id="8" idx="3"/>
            </p:cNvCxnSpPr>
            <p:nvPr/>
          </p:nvCxnSpPr>
          <p:spPr>
            <a:xfrm flipH="1" flipV="1">
              <a:off x="6821852" y="2786879"/>
              <a:ext cx="692314" cy="62368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箭头连接符 46">
              <a:extLst>
                <a:ext uri="{FF2B5EF4-FFF2-40B4-BE49-F238E27FC236}">
                  <a16:creationId xmlns:a16="http://schemas.microsoft.com/office/drawing/2014/main" id="{7A30F1F6-EE1A-4AA6-AB2A-4F00AE376A7E}"/>
                </a:ext>
              </a:extLst>
            </p:cNvPr>
            <p:cNvCxnSpPr>
              <a:cxnSpLocks/>
              <a:stCxn id="38" idx="2"/>
              <a:endCxn id="12" idx="3"/>
            </p:cNvCxnSpPr>
            <p:nvPr/>
          </p:nvCxnSpPr>
          <p:spPr>
            <a:xfrm flipH="1">
              <a:off x="6821852" y="3410562"/>
              <a:ext cx="692314" cy="1395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箭头连接符 49">
              <a:extLst>
                <a:ext uri="{FF2B5EF4-FFF2-40B4-BE49-F238E27FC236}">
                  <a16:creationId xmlns:a16="http://schemas.microsoft.com/office/drawing/2014/main" id="{9ED86DCB-37CD-4CA4-91AE-14D8A5A0BE77}"/>
                </a:ext>
              </a:extLst>
            </p:cNvPr>
            <p:cNvCxnSpPr>
              <a:cxnSpLocks/>
              <a:stCxn id="39" idx="1"/>
              <a:endCxn id="10" idx="3"/>
            </p:cNvCxnSpPr>
            <p:nvPr/>
          </p:nvCxnSpPr>
          <p:spPr>
            <a:xfrm flipH="1">
              <a:off x="6821853" y="2769787"/>
              <a:ext cx="477095" cy="115904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箭头连接符 52">
              <a:extLst>
                <a:ext uri="{FF2B5EF4-FFF2-40B4-BE49-F238E27FC236}">
                  <a16:creationId xmlns:a16="http://schemas.microsoft.com/office/drawing/2014/main" id="{83AE82FA-40DF-4730-AA19-2AC53675EB54}"/>
                </a:ext>
              </a:extLst>
            </p:cNvPr>
            <p:cNvCxnSpPr>
              <a:cxnSpLocks/>
              <a:stCxn id="39" idx="1"/>
              <a:endCxn id="6" idx="3"/>
            </p:cNvCxnSpPr>
            <p:nvPr/>
          </p:nvCxnSpPr>
          <p:spPr>
            <a:xfrm flipH="1">
              <a:off x="6821853" y="2769787"/>
              <a:ext cx="477095" cy="39585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箭头连接符 55">
              <a:extLst>
                <a:ext uri="{FF2B5EF4-FFF2-40B4-BE49-F238E27FC236}">
                  <a16:creationId xmlns:a16="http://schemas.microsoft.com/office/drawing/2014/main" id="{BCFD7336-3D95-427F-8443-B63590AEE16F}"/>
                </a:ext>
              </a:extLst>
            </p:cNvPr>
            <p:cNvCxnSpPr>
              <a:cxnSpLocks/>
              <a:stCxn id="40" idx="2"/>
              <a:endCxn id="2" idx="3"/>
            </p:cNvCxnSpPr>
            <p:nvPr/>
          </p:nvCxnSpPr>
          <p:spPr>
            <a:xfrm flipH="1" flipV="1">
              <a:off x="6821853" y="2407046"/>
              <a:ext cx="477094" cy="2473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119D2066-3B17-46A3-8E21-B13531C1C19F}"/>
                </a:ext>
              </a:extLst>
            </p:cNvPr>
            <p:cNvSpPr txBox="1"/>
            <p:nvPr/>
          </p:nvSpPr>
          <p:spPr>
            <a:xfrm>
              <a:off x="4975282" y="1537042"/>
              <a:ext cx="1918793" cy="306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60"/>
                </a:lnSpc>
              </a:pPr>
              <a:r>
                <a:rPr lang="en-US" altLang="zh-CN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smart contract</a:t>
              </a:r>
              <a:endPara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357ACF5B-B8C5-4D29-97D8-FEE8565D7670}"/>
                </a:ext>
              </a:extLst>
            </p:cNvPr>
            <p:cNvSpPr txBox="1"/>
            <p:nvPr/>
          </p:nvSpPr>
          <p:spPr>
            <a:xfrm>
              <a:off x="4975283" y="3028342"/>
              <a:ext cx="1846567" cy="519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60"/>
                </a:lnSpc>
              </a:pPr>
              <a:r>
                <a:rPr lang="en-US" altLang="zh-CN" sz="2000" dirty="0">
                  <a:solidFill>
                    <a:schemeClr val="bg1"/>
                  </a:solidFill>
                </a:rPr>
                <a:t>f4: heavy/</a:t>
              </a:r>
              <a:r>
                <a:rPr lang="en-US" sz="2000" dirty="0">
                  <a:solidFill>
                    <a:schemeClr val="bg1"/>
                  </a:solidFill>
                </a:rPr>
                <a:t>private</a:t>
              </a:r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50000BE7-0857-4B06-911F-7BB08FBD9992}"/>
                </a:ext>
              </a:extLst>
            </p:cNvPr>
            <p:cNvSpPr txBox="1"/>
            <p:nvPr/>
          </p:nvSpPr>
          <p:spPr>
            <a:xfrm>
              <a:off x="4975282" y="3809587"/>
              <a:ext cx="1846567" cy="519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60"/>
                </a:lnSpc>
              </a:pPr>
              <a:r>
                <a:rPr lang="en-US" altLang="zh-CN" sz="2000" dirty="0">
                  <a:solidFill>
                    <a:schemeClr val="bg1"/>
                  </a:solidFill>
                </a:rPr>
                <a:t>f6: heavy/</a:t>
              </a:r>
              <a:r>
                <a:rPr lang="en-US" sz="2000" dirty="0">
                  <a:solidFill>
                    <a:schemeClr val="bg1"/>
                  </a:solidFill>
                </a:rPr>
                <a:t>private</a:t>
              </a:r>
            </a:p>
          </p:txBody>
        </p:sp>
        <p:sp>
          <p:nvSpPr>
            <p:cNvPr id="104" name="矩形: 圆角 103">
              <a:extLst>
                <a:ext uri="{FF2B5EF4-FFF2-40B4-BE49-F238E27FC236}">
                  <a16:creationId xmlns:a16="http://schemas.microsoft.com/office/drawing/2014/main" id="{DB68FA2F-3E34-46C5-A522-4613EB401FA8}"/>
                </a:ext>
              </a:extLst>
            </p:cNvPr>
            <p:cNvSpPr/>
            <p:nvPr/>
          </p:nvSpPr>
          <p:spPr>
            <a:xfrm>
              <a:off x="3168650" y="1834558"/>
              <a:ext cx="1797749" cy="2282161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5" name="矩形: 圆角 104">
              <a:extLst>
                <a:ext uri="{FF2B5EF4-FFF2-40B4-BE49-F238E27FC236}">
                  <a16:creationId xmlns:a16="http://schemas.microsoft.com/office/drawing/2014/main" id="{498299E1-5DC6-4C32-8C8D-0E63F254A2F1}"/>
                </a:ext>
              </a:extLst>
            </p:cNvPr>
            <p:cNvSpPr/>
            <p:nvPr/>
          </p:nvSpPr>
          <p:spPr>
            <a:xfrm>
              <a:off x="6819210" y="1850684"/>
              <a:ext cx="1846568" cy="2282161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6" name="文本框 115">
              <a:extLst>
                <a:ext uri="{FF2B5EF4-FFF2-40B4-BE49-F238E27FC236}">
                  <a16:creationId xmlns:a16="http://schemas.microsoft.com/office/drawing/2014/main" id="{3C40E86F-3293-435D-B8D9-E16DC9997441}"/>
                </a:ext>
              </a:extLst>
            </p:cNvPr>
            <p:cNvSpPr txBox="1"/>
            <p:nvPr/>
          </p:nvSpPr>
          <p:spPr>
            <a:xfrm>
              <a:off x="3083883" y="1583258"/>
              <a:ext cx="1918793" cy="297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60"/>
                </a:lnSpc>
              </a:pP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all-on-chain</a:t>
              </a:r>
            </a:p>
          </p:txBody>
        </p:sp>
        <p:sp>
          <p:nvSpPr>
            <p:cNvPr id="117" name="文本框 116">
              <a:extLst>
                <a:ext uri="{FF2B5EF4-FFF2-40B4-BE49-F238E27FC236}">
                  <a16:creationId xmlns:a16="http://schemas.microsoft.com/office/drawing/2014/main" id="{B1229B56-AF1D-4189-949B-5C66812979C8}"/>
                </a:ext>
              </a:extLst>
            </p:cNvPr>
            <p:cNvSpPr txBox="1"/>
            <p:nvPr/>
          </p:nvSpPr>
          <p:spPr>
            <a:xfrm>
              <a:off x="6688036" y="1578059"/>
              <a:ext cx="2127908" cy="300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60"/>
                </a:lnSpc>
              </a:pP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hybrid-on/off-chain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F04E9A1F-5181-40BE-911E-1913D1C38A9D}"/>
              </a:ext>
            </a:extLst>
          </p:cNvPr>
          <p:cNvGrpSpPr/>
          <p:nvPr/>
        </p:nvGrpSpPr>
        <p:grpSpPr>
          <a:xfrm>
            <a:off x="2539415" y="4226011"/>
            <a:ext cx="8541800" cy="2553231"/>
            <a:chOff x="3021719" y="4304769"/>
            <a:chExt cx="6085110" cy="1830491"/>
          </a:xfrm>
        </p:grpSpPr>
        <p:sp>
          <p:nvSpPr>
            <p:cNvPr id="103" name="矩形 102">
              <a:extLst>
                <a:ext uri="{FF2B5EF4-FFF2-40B4-BE49-F238E27FC236}">
                  <a16:creationId xmlns:a16="http://schemas.microsoft.com/office/drawing/2014/main" id="{F658350C-123B-4F3E-A58D-4E2B0DE85E13}"/>
                </a:ext>
              </a:extLst>
            </p:cNvPr>
            <p:cNvSpPr/>
            <p:nvPr/>
          </p:nvSpPr>
          <p:spPr>
            <a:xfrm>
              <a:off x="3142348" y="5859884"/>
              <a:ext cx="4322796" cy="20728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1B228559-B95E-4464-B33D-4247B3720DF3}"/>
                </a:ext>
              </a:extLst>
            </p:cNvPr>
            <p:cNvSpPr txBox="1"/>
            <p:nvPr/>
          </p:nvSpPr>
          <p:spPr>
            <a:xfrm>
              <a:off x="3855393" y="4304769"/>
              <a:ext cx="2806323" cy="318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60"/>
                </a:lnSpc>
              </a:pPr>
              <a:r>
                <a:rPr lang="en-US" altLang="zh-CN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state change example</a:t>
              </a:r>
              <a:endPara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9EBFACEE-695C-449E-952C-B3C278A6745F}"/>
                </a:ext>
              </a:extLst>
            </p:cNvPr>
            <p:cNvSpPr/>
            <p:nvPr/>
          </p:nvSpPr>
          <p:spPr>
            <a:xfrm>
              <a:off x="3142348" y="4664664"/>
              <a:ext cx="503884" cy="4859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946DC8AB-C405-4902-B4B3-E09830049D94}"/>
                </a:ext>
              </a:extLst>
            </p:cNvPr>
            <p:cNvSpPr/>
            <p:nvPr/>
          </p:nvSpPr>
          <p:spPr>
            <a:xfrm>
              <a:off x="4097075" y="4664664"/>
              <a:ext cx="503884" cy="4859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2B3F9DB0-E2FF-4C6F-96B7-4FB0E785A0F5}"/>
                </a:ext>
              </a:extLst>
            </p:cNvPr>
            <p:cNvSpPr/>
            <p:nvPr/>
          </p:nvSpPr>
          <p:spPr>
            <a:xfrm>
              <a:off x="5051804" y="4664664"/>
              <a:ext cx="503884" cy="4859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48D870FC-1D49-40C9-A3D3-75A95932E3C7}"/>
                </a:ext>
              </a:extLst>
            </p:cNvPr>
            <p:cNvSpPr/>
            <p:nvPr/>
          </p:nvSpPr>
          <p:spPr>
            <a:xfrm>
              <a:off x="6006532" y="4664664"/>
              <a:ext cx="503884" cy="4859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B18E9F8A-FE66-41B0-BA62-73C424F5676E}"/>
                </a:ext>
              </a:extLst>
            </p:cNvPr>
            <p:cNvSpPr/>
            <p:nvPr/>
          </p:nvSpPr>
          <p:spPr>
            <a:xfrm>
              <a:off x="6961260" y="4664664"/>
              <a:ext cx="503884" cy="4859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8" name="箭头: 右 67">
              <a:extLst>
                <a:ext uri="{FF2B5EF4-FFF2-40B4-BE49-F238E27FC236}">
                  <a16:creationId xmlns:a16="http://schemas.microsoft.com/office/drawing/2014/main" id="{525CE1AC-75D9-4189-80A2-126969E691C3}"/>
                </a:ext>
              </a:extLst>
            </p:cNvPr>
            <p:cNvSpPr/>
            <p:nvPr/>
          </p:nvSpPr>
          <p:spPr>
            <a:xfrm>
              <a:off x="3646233" y="4848978"/>
              <a:ext cx="450844" cy="111705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9" name="箭头: 右 68">
              <a:extLst>
                <a:ext uri="{FF2B5EF4-FFF2-40B4-BE49-F238E27FC236}">
                  <a16:creationId xmlns:a16="http://schemas.microsoft.com/office/drawing/2014/main" id="{957CFDEA-3C52-40CF-912F-8C5A05822AFE}"/>
                </a:ext>
              </a:extLst>
            </p:cNvPr>
            <p:cNvSpPr/>
            <p:nvPr/>
          </p:nvSpPr>
          <p:spPr>
            <a:xfrm>
              <a:off x="4600961" y="4848978"/>
              <a:ext cx="450844" cy="111705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1" name="箭头: 右 70">
              <a:extLst>
                <a:ext uri="{FF2B5EF4-FFF2-40B4-BE49-F238E27FC236}">
                  <a16:creationId xmlns:a16="http://schemas.microsoft.com/office/drawing/2014/main" id="{839C9614-E4F2-4BE9-90B9-719BAD9116CD}"/>
                </a:ext>
              </a:extLst>
            </p:cNvPr>
            <p:cNvSpPr/>
            <p:nvPr/>
          </p:nvSpPr>
          <p:spPr>
            <a:xfrm>
              <a:off x="5555689" y="4848978"/>
              <a:ext cx="450844" cy="111705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2" name="箭头: 右 71">
              <a:extLst>
                <a:ext uri="{FF2B5EF4-FFF2-40B4-BE49-F238E27FC236}">
                  <a16:creationId xmlns:a16="http://schemas.microsoft.com/office/drawing/2014/main" id="{E7F2BFEE-8B25-423B-9DA1-8A2C16A30185}"/>
                </a:ext>
              </a:extLst>
            </p:cNvPr>
            <p:cNvSpPr/>
            <p:nvPr/>
          </p:nvSpPr>
          <p:spPr>
            <a:xfrm>
              <a:off x="6510417" y="4848978"/>
              <a:ext cx="450844" cy="111705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id="{BE5BF5A8-3B2B-4928-837A-0D23CF53337A}"/>
                </a:ext>
              </a:extLst>
            </p:cNvPr>
            <p:cNvSpPr txBox="1"/>
            <p:nvPr/>
          </p:nvSpPr>
          <p:spPr>
            <a:xfrm>
              <a:off x="3080865" y="4743462"/>
              <a:ext cx="685325" cy="318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60"/>
                </a:lnSpc>
              </a:pPr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S1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id="{D4A9A4B8-E605-447B-9D3A-74E4B7A79494}"/>
                </a:ext>
              </a:extLst>
            </p:cNvPr>
            <p:cNvSpPr txBox="1"/>
            <p:nvPr/>
          </p:nvSpPr>
          <p:spPr>
            <a:xfrm>
              <a:off x="4047645" y="4759410"/>
              <a:ext cx="602747" cy="318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60"/>
                </a:lnSpc>
              </a:pP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S2</a:t>
              </a:r>
            </a:p>
          </p:txBody>
        </p:sp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id="{C37A663B-7587-41A0-975C-488773A36E5C}"/>
                </a:ext>
              </a:extLst>
            </p:cNvPr>
            <p:cNvSpPr txBox="1"/>
            <p:nvPr/>
          </p:nvSpPr>
          <p:spPr>
            <a:xfrm>
              <a:off x="5028894" y="4759368"/>
              <a:ext cx="602747" cy="318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60"/>
                </a:lnSpc>
              </a:pP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S3</a:t>
              </a:r>
            </a:p>
          </p:txBody>
        </p:sp>
        <p:sp>
          <p:nvSpPr>
            <p:cNvPr id="76" name="文本框 75">
              <a:extLst>
                <a:ext uri="{FF2B5EF4-FFF2-40B4-BE49-F238E27FC236}">
                  <a16:creationId xmlns:a16="http://schemas.microsoft.com/office/drawing/2014/main" id="{2542A45D-2DAF-4476-B125-91C1E3E59236}"/>
                </a:ext>
              </a:extLst>
            </p:cNvPr>
            <p:cNvSpPr txBox="1"/>
            <p:nvPr/>
          </p:nvSpPr>
          <p:spPr>
            <a:xfrm>
              <a:off x="5962527" y="4759368"/>
              <a:ext cx="602747" cy="318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60"/>
                </a:lnSpc>
              </a:pP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S4</a:t>
              </a:r>
            </a:p>
          </p:txBody>
        </p:sp>
        <p:sp>
          <p:nvSpPr>
            <p:cNvPr id="77" name="文本框 76">
              <a:extLst>
                <a:ext uri="{FF2B5EF4-FFF2-40B4-BE49-F238E27FC236}">
                  <a16:creationId xmlns:a16="http://schemas.microsoft.com/office/drawing/2014/main" id="{DAAA56ED-558B-4B17-AD3A-48A1ADC08C1D}"/>
                </a:ext>
              </a:extLst>
            </p:cNvPr>
            <p:cNvSpPr txBox="1"/>
            <p:nvPr/>
          </p:nvSpPr>
          <p:spPr>
            <a:xfrm>
              <a:off x="6919712" y="4769992"/>
              <a:ext cx="602747" cy="318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60"/>
                </a:lnSpc>
              </a:pP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S5</a:t>
              </a:r>
            </a:p>
          </p:txBody>
        </p:sp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9AD84C12-AF41-499D-B5EA-FE239464E918}"/>
                </a:ext>
              </a:extLst>
            </p:cNvPr>
            <p:cNvSpPr/>
            <p:nvPr/>
          </p:nvSpPr>
          <p:spPr>
            <a:xfrm>
              <a:off x="3711329" y="5253323"/>
              <a:ext cx="330887" cy="33511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1" name="椭圆 80">
              <a:extLst>
                <a:ext uri="{FF2B5EF4-FFF2-40B4-BE49-F238E27FC236}">
                  <a16:creationId xmlns:a16="http://schemas.microsoft.com/office/drawing/2014/main" id="{B395CA2B-EFD0-43F2-AFB0-8A3AAC0FAA07}"/>
                </a:ext>
              </a:extLst>
            </p:cNvPr>
            <p:cNvSpPr/>
            <p:nvPr/>
          </p:nvSpPr>
          <p:spPr>
            <a:xfrm>
              <a:off x="5618571" y="5245649"/>
              <a:ext cx="330887" cy="33511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2" name="椭圆 81">
              <a:extLst>
                <a:ext uri="{FF2B5EF4-FFF2-40B4-BE49-F238E27FC236}">
                  <a16:creationId xmlns:a16="http://schemas.microsoft.com/office/drawing/2014/main" id="{6FC39761-F970-4AA1-A471-11CF86193DE5}"/>
                </a:ext>
              </a:extLst>
            </p:cNvPr>
            <p:cNvSpPr/>
            <p:nvPr/>
          </p:nvSpPr>
          <p:spPr>
            <a:xfrm>
              <a:off x="4671789" y="5245649"/>
              <a:ext cx="330887" cy="3351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3" name="椭圆 82">
              <a:extLst>
                <a:ext uri="{FF2B5EF4-FFF2-40B4-BE49-F238E27FC236}">
                  <a16:creationId xmlns:a16="http://schemas.microsoft.com/office/drawing/2014/main" id="{141B094A-938A-4401-B574-E6AF8F442B59}"/>
                </a:ext>
              </a:extLst>
            </p:cNvPr>
            <p:cNvSpPr/>
            <p:nvPr/>
          </p:nvSpPr>
          <p:spPr>
            <a:xfrm>
              <a:off x="6570971" y="5245649"/>
              <a:ext cx="330887" cy="3351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4" name="文本框 83">
              <a:extLst>
                <a:ext uri="{FF2B5EF4-FFF2-40B4-BE49-F238E27FC236}">
                  <a16:creationId xmlns:a16="http://schemas.microsoft.com/office/drawing/2014/main" id="{6B75C04E-45CC-4772-80BA-A243265A4B24}"/>
                </a:ext>
              </a:extLst>
            </p:cNvPr>
            <p:cNvSpPr txBox="1"/>
            <p:nvPr/>
          </p:nvSpPr>
          <p:spPr>
            <a:xfrm>
              <a:off x="6469030" y="5286218"/>
              <a:ext cx="557844" cy="327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60"/>
                </a:lnSpc>
              </a:pPr>
              <a:r>
                <a:rPr lang="en-US" altLang="zh-CN" sz="2400" dirty="0"/>
                <a:t>f5</a:t>
              </a:r>
              <a:endParaRPr lang="en-US" sz="2400" dirty="0"/>
            </a:p>
          </p:txBody>
        </p:sp>
        <p:sp>
          <p:nvSpPr>
            <p:cNvPr id="85" name="文本框 84">
              <a:extLst>
                <a:ext uri="{FF2B5EF4-FFF2-40B4-BE49-F238E27FC236}">
                  <a16:creationId xmlns:a16="http://schemas.microsoft.com/office/drawing/2014/main" id="{D77BAF7B-AB46-439A-8BDB-4B78721A9C19}"/>
                </a:ext>
              </a:extLst>
            </p:cNvPr>
            <p:cNvSpPr txBox="1"/>
            <p:nvPr/>
          </p:nvSpPr>
          <p:spPr>
            <a:xfrm>
              <a:off x="4566572" y="5286218"/>
              <a:ext cx="557844" cy="327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60"/>
                </a:lnSpc>
              </a:pPr>
              <a:r>
                <a:rPr lang="en-US" altLang="zh-CN" sz="2400" dirty="0"/>
                <a:t>f3</a:t>
              </a:r>
              <a:endParaRPr lang="en-US" sz="2400" dirty="0"/>
            </a:p>
          </p:txBody>
        </p:sp>
        <p:sp>
          <p:nvSpPr>
            <p:cNvPr id="86" name="文本框 85">
              <a:extLst>
                <a:ext uri="{FF2B5EF4-FFF2-40B4-BE49-F238E27FC236}">
                  <a16:creationId xmlns:a16="http://schemas.microsoft.com/office/drawing/2014/main" id="{64C0C21E-192B-4855-9455-708B55071B63}"/>
                </a:ext>
              </a:extLst>
            </p:cNvPr>
            <p:cNvSpPr txBox="1"/>
            <p:nvPr/>
          </p:nvSpPr>
          <p:spPr>
            <a:xfrm>
              <a:off x="3603522" y="5283265"/>
              <a:ext cx="557844" cy="327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60"/>
                </a:lnSpc>
              </a:pPr>
              <a:r>
                <a:rPr lang="en-US" altLang="zh-CN" sz="2400" dirty="0">
                  <a:solidFill>
                    <a:schemeClr val="bg1"/>
                  </a:solidFill>
                </a:rPr>
                <a:t>f2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7" name="文本框 86">
              <a:extLst>
                <a:ext uri="{FF2B5EF4-FFF2-40B4-BE49-F238E27FC236}">
                  <a16:creationId xmlns:a16="http://schemas.microsoft.com/office/drawing/2014/main" id="{E1966BF3-EB07-40B4-9973-549B080B155D}"/>
                </a:ext>
              </a:extLst>
            </p:cNvPr>
            <p:cNvSpPr txBox="1"/>
            <p:nvPr/>
          </p:nvSpPr>
          <p:spPr>
            <a:xfrm>
              <a:off x="5505696" y="5283263"/>
              <a:ext cx="557844" cy="327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60"/>
                </a:lnSpc>
              </a:pPr>
              <a:r>
                <a:rPr lang="en-US" altLang="zh-CN" sz="2400" dirty="0">
                  <a:solidFill>
                    <a:schemeClr val="bg1"/>
                  </a:solidFill>
                </a:rPr>
                <a:t>f4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8" name="箭头: 上 87">
              <a:extLst>
                <a:ext uri="{FF2B5EF4-FFF2-40B4-BE49-F238E27FC236}">
                  <a16:creationId xmlns:a16="http://schemas.microsoft.com/office/drawing/2014/main" id="{5A529F74-5296-42D8-BE5B-5F3265C937FB}"/>
                </a:ext>
              </a:extLst>
            </p:cNvPr>
            <p:cNvSpPr/>
            <p:nvPr/>
          </p:nvSpPr>
          <p:spPr>
            <a:xfrm>
              <a:off x="3842684" y="4953084"/>
              <a:ext cx="57892" cy="288038"/>
            </a:xfrm>
            <a:prstGeom prst="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1" name="箭头: 上 90">
              <a:extLst>
                <a:ext uri="{FF2B5EF4-FFF2-40B4-BE49-F238E27FC236}">
                  <a16:creationId xmlns:a16="http://schemas.microsoft.com/office/drawing/2014/main" id="{2E51EBCE-4D06-40A8-A5E7-9A050C01EB95}"/>
                </a:ext>
              </a:extLst>
            </p:cNvPr>
            <p:cNvSpPr/>
            <p:nvPr/>
          </p:nvSpPr>
          <p:spPr>
            <a:xfrm>
              <a:off x="4794811" y="4953084"/>
              <a:ext cx="57892" cy="288038"/>
            </a:xfrm>
            <a:prstGeom prst="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2" name="箭头: 上 91">
              <a:extLst>
                <a:ext uri="{FF2B5EF4-FFF2-40B4-BE49-F238E27FC236}">
                  <a16:creationId xmlns:a16="http://schemas.microsoft.com/office/drawing/2014/main" id="{6C498A90-F79D-4090-B2FB-C6C7917DBDF5}"/>
                </a:ext>
              </a:extLst>
            </p:cNvPr>
            <p:cNvSpPr/>
            <p:nvPr/>
          </p:nvSpPr>
          <p:spPr>
            <a:xfrm>
              <a:off x="5749738" y="4953084"/>
              <a:ext cx="57892" cy="288038"/>
            </a:xfrm>
            <a:prstGeom prst="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3" name="箭头: 上 92">
              <a:extLst>
                <a:ext uri="{FF2B5EF4-FFF2-40B4-BE49-F238E27FC236}">
                  <a16:creationId xmlns:a16="http://schemas.microsoft.com/office/drawing/2014/main" id="{A2BD6D1A-9338-4DF4-842A-EAE519198E32}"/>
                </a:ext>
              </a:extLst>
            </p:cNvPr>
            <p:cNvSpPr/>
            <p:nvPr/>
          </p:nvSpPr>
          <p:spPr>
            <a:xfrm>
              <a:off x="6710198" y="4946043"/>
              <a:ext cx="57892" cy="288038"/>
            </a:xfrm>
            <a:prstGeom prst="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4" name="文本框 93">
              <a:extLst>
                <a:ext uri="{FF2B5EF4-FFF2-40B4-BE49-F238E27FC236}">
                  <a16:creationId xmlns:a16="http://schemas.microsoft.com/office/drawing/2014/main" id="{DC905FC0-71AD-4C1D-9290-C756961DB885}"/>
                </a:ext>
              </a:extLst>
            </p:cNvPr>
            <p:cNvSpPr txBox="1"/>
            <p:nvPr/>
          </p:nvSpPr>
          <p:spPr>
            <a:xfrm>
              <a:off x="3021719" y="5816903"/>
              <a:ext cx="1677997" cy="318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60"/>
                </a:lnSpc>
              </a:pPr>
              <a:r>
                <a:rPr lang="en-US" altLang="zh-CN" sz="24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participants</a:t>
              </a:r>
              <a:endPara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文本框 94">
              <a:extLst>
                <a:ext uri="{FF2B5EF4-FFF2-40B4-BE49-F238E27FC236}">
                  <a16:creationId xmlns:a16="http://schemas.microsoft.com/office/drawing/2014/main" id="{3DDC2D05-365C-42EA-8CEF-4C6D4A654FBC}"/>
                </a:ext>
              </a:extLst>
            </p:cNvPr>
            <p:cNvSpPr txBox="1"/>
            <p:nvPr/>
          </p:nvSpPr>
          <p:spPr>
            <a:xfrm>
              <a:off x="5002676" y="5814746"/>
              <a:ext cx="1677997" cy="318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60"/>
                </a:lnSpc>
              </a:pPr>
              <a:r>
                <a:rPr lang="en-US" altLang="zh-CN" sz="24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participants</a:t>
              </a:r>
              <a:endPara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文本框 95">
              <a:extLst>
                <a:ext uri="{FF2B5EF4-FFF2-40B4-BE49-F238E27FC236}">
                  <a16:creationId xmlns:a16="http://schemas.microsoft.com/office/drawing/2014/main" id="{475C1268-0591-43FB-9560-27F363BBCC6B}"/>
                </a:ext>
              </a:extLst>
            </p:cNvPr>
            <p:cNvSpPr txBox="1"/>
            <p:nvPr/>
          </p:nvSpPr>
          <p:spPr>
            <a:xfrm>
              <a:off x="4390899" y="5555556"/>
              <a:ext cx="952128" cy="523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60"/>
                </a:lnSpc>
              </a:pPr>
              <a:r>
                <a:rPr lang="en-US" altLang="zh-CN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miners</a:t>
              </a:r>
              <a:endPara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文本框 96">
              <a:extLst>
                <a:ext uri="{FF2B5EF4-FFF2-40B4-BE49-F238E27FC236}">
                  <a16:creationId xmlns:a16="http://schemas.microsoft.com/office/drawing/2014/main" id="{3C5BBEAA-1359-49F8-8F97-E0A9C11BED92}"/>
                </a:ext>
              </a:extLst>
            </p:cNvPr>
            <p:cNvSpPr txBox="1"/>
            <p:nvPr/>
          </p:nvSpPr>
          <p:spPr>
            <a:xfrm>
              <a:off x="6337333" y="5555556"/>
              <a:ext cx="952128" cy="523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60"/>
                </a:lnSpc>
              </a:pPr>
              <a:r>
                <a:rPr lang="en-US" altLang="zh-CN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miners</a:t>
              </a:r>
              <a:endPara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文本框 98">
              <a:extLst>
                <a:ext uri="{FF2B5EF4-FFF2-40B4-BE49-F238E27FC236}">
                  <a16:creationId xmlns:a16="http://schemas.microsoft.com/office/drawing/2014/main" id="{64E22E37-567F-455C-9F34-8E7B9E1414B3}"/>
                </a:ext>
              </a:extLst>
            </p:cNvPr>
            <p:cNvSpPr txBox="1"/>
            <p:nvPr/>
          </p:nvSpPr>
          <p:spPr>
            <a:xfrm>
              <a:off x="3408925" y="5569009"/>
              <a:ext cx="952128" cy="523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60"/>
                </a:lnSpc>
              </a:pPr>
              <a:r>
                <a:rPr lang="en-US" altLang="zh-CN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miners</a:t>
              </a:r>
              <a:endPara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文本框 99">
              <a:extLst>
                <a:ext uri="{FF2B5EF4-FFF2-40B4-BE49-F238E27FC236}">
                  <a16:creationId xmlns:a16="http://schemas.microsoft.com/office/drawing/2014/main" id="{439CF0B9-B21B-4C3F-9E60-1CB3254D6D7D}"/>
                </a:ext>
              </a:extLst>
            </p:cNvPr>
            <p:cNvSpPr txBox="1"/>
            <p:nvPr/>
          </p:nvSpPr>
          <p:spPr>
            <a:xfrm>
              <a:off x="5354982" y="5559698"/>
              <a:ext cx="952128" cy="523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60"/>
                </a:lnSpc>
              </a:pPr>
              <a:r>
                <a:rPr lang="en-US" altLang="zh-CN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miners</a:t>
              </a:r>
              <a:endPara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任意多边形: 形状 114">
              <a:extLst>
                <a:ext uri="{FF2B5EF4-FFF2-40B4-BE49-F238E27FC236}">
                  <a16:creationId xmlns:a16="http://schemas.microsoft.com/office/drawing/2014/main" id="{86BC0F6A-8A63-4981-9EF3-33500D7896BF}"/>
                </a:ext>
              </a:extLst>
            </p:cNvPr>
            <p:cNvSpPr/>
            <p:nvPr/>
          </p:nvSpPr>
          <p:spPr>
            <a:xfrm>
              <a:off x="3846142" y="5780619"/>
              <a:ext cx="3575133" cy="243161"/>
            </a:xfrm>
            <a:custGeom>
              <a:avLst/>
              <a:gdLst>
                <a:gd name="connsiteX0" fmla="*/ 0 w 3149600"/>
                <a:gd name="connsiteY0" fmla="*/ 219075 h 219075"/>
                <a:gd name="connsiteX1" fmla="*/ 860425 w 3149600"/>
                <a:gd name="connsiteY1" fmla="*/ 9525 h 219075"/>
                <a:gd name="connsiteX2" fmla="*/ 1749425 w 3149600"/>
                <a:gd name="connsiteY2" fmla="*/ 219075 h 219075"/>
                <a:gd name="connsiteX3" fmla="*/ 2619375 w 3149600"/>
                <a:gd name="connsiteY3" fmla="*/ 6350 h 219075"/>
                <a:gd name="connsiteX4" fmla="*/ 3149600 w 3149600"/>
                <a:gd name="connsiteY4" fmla="*/ 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9600" h="219075">
                  <a:moveTo>
                    <a:pt x="0" y="219075"/>
                  </a:moveTo>
                  <a:lnTo>
                    <a:pt x="860425" y="9525"/>
                  </a:lnTo>
                  <a:lnTo>
                    <a:pt x="1749425" y="219075"/>
                  </a:lnTo>
                  <a:lnTo>
                    <a:pt x="2619375" y="6350"/>
                  </a:lnTo>
                  <a:lnTo>
                    <a:pt x="3149600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19" name="直接箭头连接符 118">
              <a:extLst>
                <a:ext uri="{FF2B5EF4-FFF2-40B4-BE49-F238E27FC236}">
                  <a16:creationId xmlns:a16="http://schemas.microsoft.com/office/drawing/2014/main" id="{C851D875-24F1-4B3F-BC7E-BB20063098EF}"/>
                </a:ext>
              </a:extLst>
            </p:cNvPr>
            <p:cNvCxnSpPr>
              <a:cxnSpLocks/>
            </p:cNvCxnSpPr>
            <p:nvPr/>
          </p:nvCxnSpPr>
          <p:spPr>
            <a:xfrm>
              <a:off x="3849933" y="5614747"/>
              <a:ext cx="3563416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6" name="文本框 125">
              <a:extLst>
                <a:ext uri="{FF2B5EF4-FFF2-40B4-BE49-F238E27FC236}">
                  <a16:creationId xmlns:a16="http://schemas.microsoft.com/office/drawing/2014/main" id="{D7BBD2EA-FDD0-4476-9B1A-F3CE3751CBBD}"/>
                </a:ext>
              </a:extLst>
            </p:cNvPr>
            <p:cNvSpPr txBox="1"/>
            <p:nvPr/>
          </p:nvSpPr>
          <p:spPr>
            <a:xfrm>
              <a:off x="6719412" y="5426684"/>
              <a:ext cx="2178035" cy="306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60"/>
                </a:lnSpc>
              </a:pPr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all-on</a:t>
              </a:r>
            </a:p>
          </p:txBody>
        </p:sp>
        <p:sp>
          <p:nvSpPr>
            <p:cNvPr id="127" name="文本框 126">
              <a:extLst>
                <a:ext uri="{FF2B5EF4-FFF2-40B4-BE49-F238E27FC236}">
                  <a16:creationId xmlns:a16="http://schemas.microsoft.com/office/drawing/2014/main" id="{F27BF436-E208-4E16-84E2-B37E785B3C38}"/>
                </a:ext>
              </a:extLst>
            </p:cNvPr>
            <p:cNvSpPr txBox="1"/>
            <p:nvPr/>
          </p:nvSpPr>
          <p:spPr>
            <a:xfrm>
              <a:off x="6978921" y="5626343"/>
              <a:ext cx="2127908" cy="306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60"/>
                </a:lnSpc>
              </a:pPr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hybrid-on/off</a:t>
              </a:r>
            </a:p>
          </p:txBody>
        </p:sp>
      </p:grpSp>
      <p:sp>
        <p:nvSpPr>
          <p:cNvPr id="79" name="文本框 78">
            <a:extLst>
              <a:ext uri="{FF2B5EF4-FFF2-40B4-BE49-F238E27FC236}">
                <a16:creationId xmlns:a16="http://schemas.microsoft.com/office/drawing/2014/main" id="{504BA4B1-2774-414B-A8FE-75DF9089919C}"/>
              </a:ext>
            </a:extLst>
          </p:cNvPr>
          <p:cNvSpPr txBox="1"/>
          <p:nvPr/>
        </p:nvSpPr>
        <p:spPr>
          <a:xfrm>
            <a:off x="579461" y="270425"/>
            <a:ext cx="11358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Our solution: On/off-chain smart contracts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65559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AFB7EC4-EA33-4F78-B83A-692CE20F3A11}"/>
              </a:ext>
            </a:extLst>
          </p:cNvPr>
          <p:cNvSpPr/>
          <p:nvPr/>
        </p:nvSpPr>
        <p:spPr>
          <a:xfrm>
            <a:off x="7525593" y="1928509"/>
            <a:ext cx="4256412" cy="414837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文本框 6"/>
          <p:cNvSpPr txBox="1"/>
          <p:nvPr/>
        </p:nvSpPr>
        <p:spPr>
          <a:xfrm>
            <a:off x="579461" y="270425"/>
            <a:ext cx="11358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Enforcing off-chain contracts</a:t>
            </a:r>
            <a:endParaRPr lang="en-US" sz="3600" dirty="0"/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3E8CEA0B-C511-41D3-9FC8-B70ECF05D868}"/>
              </a:ext>
            </a:extLst>
          </p:cNvPr>
          <p:cNvSpPr txBox="1"/>
          <p:nvPr/>
        </p:nvSpPr>
        <p:spPr>
          <a:xfrm>
            <a:off x="838992" y="2877896"/>
            <a:ext cx="1302405" cy="680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2800" dirty="0"/>
              <a:t>light</a:t>
            </a:r>
          </a:p>
          <a:p>
            <a:pPr algn="ctr">
              <a:lnSpc>
                <a:spcPts val="2200"/>
              </a:lnSpc>
            </a:pPr>
            <a:r>
              <a:rPr lang="en-US" sz="2800" dirty="0"/>
              <a:t>public</a:t>
            </a: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785104B8-E4AC-4F5C-A419-856306BA5431}"/>
              </a:ext>
            </a:extLst>
          </p:cNvPr>
          <p:cNvSpPr/>
          <p:nvPr/>
        </p:nvSpPr>
        <p:spPr>
          <a:xfrm>
            <a:off x="636764" y="2742820"/>
            <a:ext cx="1672628" cy="8282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36687E7C-02E7-420A-9AAD-8D864596E4B1}"/>
              </a:ext>
            </a:extLst>
          </p:cNvPr>
          <p:cNvSpPr/>
          <p:nvPr/>
        </p:nvSpPr>
        <p:spPr>
          <a:xfrm>
            <a:off x="636764" y="3561996"/>
            <a:ext cx="1672628" cy="8282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E80E5AAB-5DB3-4426-B5C8-3823FB30D4AF}"/>
              </a:ext>
            </a:extLst>
          </p:cNvPr>
          <p:cNvSpPr txBox="1"/>
          <p:nvPr/>
        </p:nvSpPr>
        <p:spPr>
          <a:xfrm>
            <a:off x="837678" y="3627862"/>
            <a:ext cx="1302405" cy="680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2800" dirty="0">
                <a:solidFill>
                  <a:schemeClr val="bg1"/>
                </a:solidFill>
              </a:rPr>
              <a:t>heavy</a:t>
            </a:r>
          </a:p>
          <a:p>
            <a:pPr algn="ctr">
              <a:lnSpc>
                <a:spcPts val="2200"/>
              </a:lnSpc>
            </a:pPr>
            <a:r>
              <a:rPr lang="en-US" sz="2800" dirty="0">
                <a:solidFill>
                  <a:schemeClr val="bg1"/>
                </a:solidFill>
              </a:rPr>
              <a:t>private</a:t>
            </a: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C82FD75B-988B-41F3-B429-0962C0D7FE95}"/>
              </a:ext>
            </a:extLst>
          </p:cNvPr>
          <p:cNvSpPr/>
          <p:nvPr/>
        </p:nvSpPr>
        <p:spPr>
          <a:xfrm>
            <a:off x="2902025" y="4053100"/>
            <a:ext cx="1672628" cy="8282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6E953F08-A3CE-451D-9008-3ABFD0DC9480}"/>
              </a:ext>
            </a:extLst>
          </p:cNvPr>
          <p:cNvSpPr/>
          <p:nvPr/>
        </p:nvSpPr>
        <p:spPr>
          <a:xfrm>
            <a:off x="2902024" y="4881375"/>
            <a:ext cx="1672626" cy="446883"/>
          </a:xfrm>
          <a:prstGeom prst="rect">
            <a:avLst/>
          </a:prstGeom>
          <a:pattFill prst="dkHorz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362BE8EF-DEA6-425E-AF6C-A7A7818A50F9}"/>
              </a:ext>
            </a:extLst>
          </p:cNvPr>
          <p:cNvSpPr/>
          <p:nvPr/>
        </p:nvSpPr>
        <p:spPr>
          <a:xfrm>
            <a:off x="2897673" y="2192108"/>
            <a:ext cx="1672628" cy="8282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9836C0D3-2267-4396-A6FC-D6F038E7C32D}"/>
              </a:ext>
            </a:extLst>
          </p:cNvPr>
          <p:cNvSpPr/>
          <p:nvPr/>
        </p:nvSpPr>
        <p:spPr>
          <a:xfrm>
            <a:off x="2897119" y="3020889"/>
            <a:ext cx="1672626" cy="446883"/>
          </a:xfrm>
          <a:prstGeom prst="rect">
            <a:avLst/>
          </a:prstGeom>
          <a:pattFill prst="dkVert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759F7504-4E42-40F3-BD78-6DC9B73CA86C}"/>
              </a:ext>
            </a:extLst>
          </p:cNvPr>
          <p:cNvSpPr txBox="1"/>
          <p:nvPr/>
        </p:nvSpPr>
        <p:spPr>
          <a:xfrm>
            <a:off x="3265797" y="2943503"/>
            <a:ext cx="1068075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extra</a:t>
            </a:r>
            <a:endParaRPr lang="en-US" sz="2800" dirty="0"/>
          </a:p>
        </p:txBody>
      </p:sp>
      <p:cxnSp>
        <p:nvCxnSpPr>
          <p:cNvPr id="117" name="直接连接符 116">
            <a:extLst>
              <a:ext uri="{FF2B5EF4-FFF2-40B4-BE49-F238E27FC236}">
                <a16:creationId xmlns:a16="http://schemas.microsoft.com/office/drawing/2014/main" id="{E029FEDA-7850-49A4-8ACF-E8235CE70B68}"/>
              </a:ext>
            </a:extLst>
          </p:cNvPr>
          <p:cNvCxnSpPr>
            <a:cxnSpLocks/>
          </p:cNvCxnSpPr>
          <p:nvPr/>
        </p:nvCxnSpPr>
        <p:spPr>
          <a:xfrm flipV="1">
            <a:off x="2315937" y="2185458"/>
            <a:ext cx="579991" cy="555211"/>
          </a:xfrm>
          <a:prstGeom prst="line">
            <a:avLst/>
          </a:prstGeom>
          <a:ln w="12700"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直接连接符 117">
            <a:extLst>
              <a:ext uri="{FF2B5EF4-FFF2-40B4-BE49-F238E27FC236}">
                <a16:creationId xmlns:a16="http://schemas.microsoft.com/office/drawing/2014/main" id="{016FEB9C-64FF-4431-85DE-8C5C1A4E59D2}"/>
              </a:ext>
            </a:extLst>
          </p:cNvPr>
          <p:cNvCxnSpPr>
            <a:cxnSpLocks/>
          </p:cNvCxnSpPr>
          <p:nvPr/>
        </p:nvCxnSpPr>
        <p:spPr>
          <a:xfrm flipV="1">
            <a:off x="2315108" y="3452383"/>
            <a:ext cx="564194" cy="113750"/>
          </a:xfrm>
          <a:prstGeom prst="line">
            <a:avLst/>
          </a:prstGeom>
          <a:ln w="12700"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直接连接符 118">
            <a:extLst>
              <a:ext uri="{FF2B5EF4-FFF2-40B4-BE49-F238E27FC236}">
                <a16:creationId xmlns:a16="http://schemas.microsoft.com/office/drawing/2014/main" id="{3995C95B-242E-4C34-B5D0-84DF25AA3F1D}"/>
              </a:ext>
            </a:extLst>
          </p:cNvPr>
          <p:cNvCxnSpPr>
            <a:cxnSpLocks/>
          </p:cNvCxnSpPr>
          <p:nvPr/>
        </p:nvCxnSpPr>
        <p:spPr>
          <a:xfrm>
            <a:off x="2317308" y="3569815"/>
            <a:ext cx="578620" cy="482414"/>
          </a:xfrm>
          <a:prstGeom prst="line">
            <a:avLst/>
          </a:prstGeom>
          <a:ln w="12700"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直接连接符 119">
            <a:extLst>
              <a:ext uri="{FF2B5EF4-FFF2-40B4-BE49-F238E27FC236}">
                <a16:creationId xmlns:a16="http://schemas.microsoft.com/office/drawing/2014/main" id="{49BA44DF-5255-4E9A-A066-DA30AD3DD5F7}"/>
              </a:ext>
            </a:extLst>
          </p:cNvPr>
          <p:cNvCxnSpPr>
            <a:cxnSpLocks/>
          </p:cNvCxnSpPr>
          <p:nvPr/>
        </p:nvCxnSpPr>
        <p:spPr>
          <a:xfrm>
            <a:off x="2302503" y="4383762"/>
            <a:ext cx="593425" cy="928730"/>
          </a:xfrm>
          <a:prstGeom prst="line">
            <a:avLst/>
          </a:prstGeom>
          <a:ln w="12700"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0" name="文本框 129">
            <a:extLst>
              <a:ext uri="{FF2B5EF4-FFF2-40B4-BE49-F238E27FC236}">
                <a16:creationId xmlns:a16="http://schemas.microsoft.com/office/drawing/2014/main" id="{2F86436D-263D-4E29-B34B-6018F0BB806B}"/>
              </a:ext>
            </a:extLst>
          </p:cNvPr>
          <p:cNvSpPr txBox="1"/>
          <p:nvPr/>
        </p:nvSpPr>
        <p:spPr>
          <a:xfrm>
            <a:off x="102031" y="2322340"/>
            <a:ext cx="2760754" cy="318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original contract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文本框 130">
            <a:extLst>
              <a:ext uri="{FF2B5EF4-FFF2-40B4-BE49-F238E27FC236}">
                <a16:creationId xmlns:a16="http://schemas.microsoft.com/office/drawing/2014/main" id="{B21FF2E1-6DF1-4213-AF9E-14DB5198390E}"/>
              </a:ext>
            </a:extLst>
          </p:cNvPr>
          <p:cNvSpPr txBox="1"/>
          <p:nvPr/>
        </p:nvSpPr>
        <p:spPr>
          <a:xfrm>
            <a:off x="2646455" y="1874488"/>
            <a:ext cx="2236370" cy="306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on-chain contract 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文本框 131">
            <a:extLst>
              <a:ext uri="{FF2B5EF4-FFF2-40B4-BE49-F238E27FC236}">
                <a16:creationId xmlns:a16="http://schemas.microsoft.com/office/drawing/2014/main" id="{83BFB68C-1FF9-4D0A-B797-71097647362E}"/>
              </a:ext>
            </a:extLst>
          </p:cNvPr>
          <p:cNvSpPr txBox="1"/>
          <p:nvPr/>
        </p:nvSpPr>
        <p:spPr>
          <a:xfrm>
            <a:off x="2474437" y="5324799"/>
            <a:ext cx="2421404" cy="318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off-chain contract 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文本框 134">
            <a:extLst>
              <a:ext uri="{FF2B5EF4-FFF2-40B4-BE49-F238E27FC236}">
                <a16:creationId xmlns:a16="http://schemas.microsoft.com/office/drawing/2014/main" id="{44FBD05A-C8B8-47C1-A37C-F2B7978A2177}"/>
              </a:ext>
            </a:extLst>
          </p:cNvPr>
          <p:cNvSpPr txBox="1"/>
          <p:nvPr/>
        </p:nvSpPr>
        <p:spPr>
          <a:xfrm>
            <a:off x="3256289" y="4786964"/>
            <a:ext cx="1068075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extra</a:t>
            </a:r>
            <a:endParaRPr lang="en-US" sz="2800" dirty="0"/>
          </a:p>
        </p:txBody>
      </p:sp>
      <p:sp>
        <p:nvSpPr>
          <p:cNvPr id="138" name="文本框 137">
            <a:extLst>
              <a:ext uri="{FF2B5EF4-FFF2-40B4-BE49-F238E27FC236}">
                <a16:creationId xmlns:a16="http://schemas.microsoft.com/office/drawing/2014/main" id="{7E96AA60-056C-4B49-BF53-436E2947958A}"/>
              </a:ext>
            </a:extLst>
          </p:cNvPr>
          <p:cNvSpPr txBox="1"/>
          <p:nvPr/>
        </p:nvSpPr>
        <p:spPr>
          <a:xfrm>
            <a:off x="3135892" y="4182474"/>
            <a:ext cx="1302405" cy="680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2800" dirty="0">
                <a:solidFill>
                  <a:schemeClr val="bg1"/>
                </a:solidFill>
              </a:rPr>
              <a:t>heavy</a:t>
            </a:r>
          </a:p>
          <a:p>
            <a:pPr algn="ctr">
              <a:lnSpc>
                <a:spcPts val="2200"/>
              </a:lnSpc>
            </a:pPr>
            <a:r>
              <a:rPr lang="en-US" sz="2800" dirty="0">
                <a:solidFill>
                  <a:schemeClr val="bg1"/>
                </a:solidFill>
              </a:rPr>
              <a:t>private</a:t>
            </a:r>
          </a:p>
        </p:txBody>
      </p:sp>
      <p:sp>
        <p:nvSpPr>
          <p:cNvPr id="140" name="文本框 139">
            <a:extLst>
              <a:ext uri="{FF2B5EF4-FFF2-40B4-BE49-F238E27FC236}">
                <a16:creationId xmlns:a16="http://schemas.microsoft.com/office/drawing/2014/main" id="{D1304B37-E4AD-4E45-A959-60C290544BE3}"/>
              </a:ext>
            </a:extLst>
          </p:cNvPr>
          <p:cNvSpPr txBox="1"/>
          <p:nvPr/>
        </p:nvSpPr>
        <p:spPr>
          <a:xfrm>
            <a:off x="3096293" y="2304778"/>
            <a:ext cx="1302405" cy="680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2800" dirty="0"/>
              <a:t>light</a:t>
            </a:r>
          </a:p>
          <a:p>
            <a:pPr algn="ctr">
              <a:lnSpc>
                <a:spcPts val="2200"/>
              </a:lnSpc>
            </a:pPr>
            <a:r>
              <a:rPr lang="en-US" sz="2800" dirty="0"/>
              <a:t>public</a:t>
            </a:r>
          </a:p>
        </p:txBody>
      </p:sp>
      <p:sp>
        <p:nvSpPr>
          <p:cNvPr id="141" name="矩形: 圆角 140">
            <a:extLst>
              <a:ext uri="{FF2B5EF4-FFF2-40B4-BE49-F238E27FC236}">
                <a16:creationId xmlns:a16="http://schemas.microsoft.com/office/drawing/2014/main" id="{648E238D-E982-4C32-89F7-100BF94D6DE9}"/>
              </a:ext>
            </a:extLst>
          </p:cNvPr>
          <p:cNvSpPr/>
          <p:nvPr/>
        </p:nvSpPr>
        <p:spPr>
          <a:xfrm>
            <a:off x="7751161" y="1620596"/>
            <a:ext cx="2705558" cy="5232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矩形 141">
            <a:extLst>
              <a:ext uri="{FF2B5EF4-FFF2-40B4-BE49-F238E27FC236}">
                <a16:creationId xmlns:a16="http://schemas.microsoft.com/office/drawing/2014/main" id="{6769EEFB-1DCA-4CE8-9D4E-2BF4D1FD2AAD}"/>
              </a:ext>
            </a:extLst>
          </p:cNvPr>
          <p:cNvSpPr/>
          <p:nvPr/>
        </p:nvSpPr>
        <p:spPr>
          <a:xfrm>
            <a:off x="7808508" y="1620595"/>
            <a:ext cx="33191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/>
              <a:t>Split &amp; generate</a:t>
            </a:r>
            <a:endParaRPr lang="en-US" sz="2800" b="1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A49B990-7BE1-4680-83BE-2ADA9E1633F6}"/>
              </a:ext>
            </a:extLst>
          </p:cNvPr>
          <p:cNvSpPr/>
          <p:nvPr/>
        </p:nvSpPr>
        <p:spPr>
          <a:xfrm>
            <a:off x="7486698" y="2192108"/>
            <a:ext cx="42953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Before any on-chain activity, the original contract is first split to two parts that package light/public functions and heavy/private functions, respectively.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 need to pad each group of functions with a few extra functions prepared for a dispute.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After padding, we have already generated an on-chain contract as well as another off-chain contract from the whole contract.</a:t>
            </a:r>
          </a:p>
        </p:txBody>
      </p:sp>
      <p:sp>
        <p:nvSpPr>
          <p:cNvPr id="149" name="矩形: 圆角 148">
            <a:extLst>
              <a:ext uri="{FF2B5EF4-FFF2-40B4-BE49-F238E27FC236}">
                <a16:creationId xmlns:a16="http://schemas.microsoft.com/office/drawing/2014/main" id="{5AB5572E-BCF2-4977-8B7A-05AF705DF09F}"/>
              </a:ext>
            </a:extLst>
          </p:cNvPr>
          <p:cNvSpPr/>
          <p:nvPr/>
        </p:nvSpPr>
        <p:spPr>
          <a:xfrm>
            <a:off x="677374" y="1020774"/>
            <a:ext cx="2705558" cy="5232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矩形 149">
            <a:extLst>
              <a:ext uri="{FF2B5EF4-FFF2-40B4-BE49-F238E27FC236}">
                <a16:creationId xmlns:a16="http://schemas.microsoft.com/office/drawing/2014/main" id="{E3DDB149-911F-4DB0-B41B-7979B0A13816}"/>
              </a:ext>
            </a:extLst>
          </p:cNvPr>
          <p:cNvSpPr/>
          <p:nvPr/>
        </p:nvSpPr>
        <p:spPr>
          <a:xfrm>
            <a:off x="734721" y="1020773"/>
            <a:ext cx="33191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/>
              <a:t>Split &amp; generate</a:t>
            </a:r>
            <a:endParaRPr lang="en-US" sz="2800" b="1" dirty="0"/>
          </a:p>
        </p:txBody>
      </p:sp>
      <p:sp>
        <p:nvSpPr>
          <p:cNvPr id="151" name="矩形: 圆角 150">
            <a:extLst>
              <a:ext uri="{FF2B5EF4-FFF2-40B4-BE49-F238E27FC236}">
                <a16:creationId xmlns:a16="http://schemas.microsoft.com/office/drawing/2014/main" id="{BEADB1C3-B26A-4C95-B406-9CF5B83FDCBC}"/>
              </a:ext>
            </a:extLst>
          </p:cNvPr>
          <p:cNvSpPr/>
          <p:nvPr/>
        </p:nvSpPr>
        <p:spPr>
          <a:xfrm>
            <a:off x="3473355" y="1017617"/>
            <a:ext cx="2350396" cy="5232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矩形 151">
            <a:extLst>
              <a:ext uri="{FF2B5EF4-FFF2-40B4-BE49-F238E27FC236}">
                <a16:creationId xmlns:a16="http://schemas.microsoft.com/office/drawing/2014/main" id="{3EC4A19B-EC22-4E07-9448-BCBFEC89002E}"/>
              </a:ext>
            </a:extLst>
          </p:cNvPr>
          <p:cNvSpPr/>
          <p:nvPr/>
        </p:nvSpPr>
        <p:spPr>
          <a:xfrm>
            <a:off x="3530702" y="1017616"/>
            <a:ext cx="33191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/>
              <a:t>Deploy &amp; sign</a:t>
            </a:r>
            <a:endParaRPr lang="en-US" sz="2800" b="1" dirty="0"/>
          </a:p>
        </p:txBody>
      </p:sp>
      <p:sp>
        <p:nvSpPr>
          <p:cNvPr id="153" name="矩形: 圆角 152">
            <a:extLst>
              <a:ext uri="{FF2B5EF4-FFF2-40B4-BE49-F238E27FC236}">
                <a16:creationId xmlns:a16="http://schemas.microsoft.com/office/drawing/2014/main" id="{BF05D6AB-645C-4678-8871-09CD8B3C4FE8}"/>
              </a:ext>
            </a:extLst>
          </p:cNvPr>
          <p:cNvSpPr/>
          <p:nvPr/>
        </p:nvSpPr>
        <p:spPr>
          <a:xfrm>
            <a:off x="5914174" y="1029224"/>
            <a:ext cx="3085761" cy="5232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矩形 153">
            <a:extLst>
              <a:ext uri="{FF2B5EF4-FFF2-40B4-BE49-F238E27FC236}">
                <a16:creationId xmlns:a16="http://schemas.microsoft.com/office/drawing/2014/main" id="{3E3A591A-497A-431C-8CFD-223DE1E836E0}"/>
              </a:ext>
            </a:extLst>
          </p:cNvPr>
          <p:cNvSpPr/>
          <p:nvPr/>
        </p:nvSpPr>
        <p:spPr>
          <a:xfrm>
            <a:off x="5971522" y="1029223"/>
            <a:ext cx="33191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/>
              <a:t>Submit &amp; challenge</a:t>
            </a:r>
            <a:endParaRPr lang="en-US" sz="2800" b="1" dirty="0"/>
          </a:p>
        </p:txBody>
      </p:sp>
      <p:sp>
        <p:nvSpPr>
          <p:cNvPr id="155" name="矩形: 圆角 154">
            <a:extLst>
              <a:ext uri="{FF2B5EF4-FFF2-40B4-BE49-F238E27FC236}">
                <a16:creationId xmlns:a16="http://schemas.microsoft.com/office/drawing/2014/main" id="{61C8D2D8-C8F6-4A6F-A854-995722BD4162}"/>
              </a:ext>
            </a:extLst>
          </p:cNvPr>
          <p:cNvSpPr/>
          <p:nvPr/>
        </p:nvSpPr>
        <p:spPr>
          <a:xfrm>
            <a:off x="9106882" y="1027243"/>
            <a:ext cx="2831051" cy="5232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矩形 155">
            <a:extLst>
              <a:ext uri="{FF2B5EF4-FFF2-40B4-BE49-F238E27FC236}">
                <a16:creationId xmlns:a16="http://schemas.microsoft.com/office/drawing/2014/main" id="{38ADB8DE-BCAF-40F0-A6D5-8127348B3737}"/>
              </a:ext>
            </a:extLst>
          </p:cNvPr>
          <p:cNvSpPr/>
          <p:nvPr/>
        </p:nvSpPr>
        <p:spPr>
          <a:xfrm>
            <a:off x="9164230" y="1027242"/>
            <a:ext cx="33191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/>
              <a:t>Dispute &amp; resolve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7728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1" grpId="0"/>
      <p:bldP spid="72" grpId="0" animBg="1"/>
      <p:bldP spid="73" grpId="0" animBg="1"/>
      <p:bldP spid="74" grpId="0"/>
      <p:bldP spid="75" grpId="0" animBg="1"/>
      <p:bldP spid="77" grpId="0" animBg="1"/>
      <p:bldP spid="79" grpId="0" animBg="1"/>
      <p:bldP spid="80" grpId="0" animBg="1"/>
      <p:bldP spid="81" grpId="0"/>
      <p:bldP spid="130" grpId="0"/>
      <p:bldP spid="131" grpId="0"/>
      <p:bldP spid="132" grpId="0"/>
      <p:bldP spid="135" grpId="0"/>
      <p:bldP spid="138" grpId="0"/>
      <p:bldP spid="140" grpId="0"/>
      <p:bldP spid="141" grpId="0" animBg="1"/>
      <p:bldP spid="142" grpId="0"/>
      <p:bldP spid="149" grpId="0" animBg="1"/>
      <p:bldP spid="149" grpId="1" animBg="1"/>
      <p:bldP spid="150" grpId="0"/>
      <p:bldP spid="150" grpId="1"/>
      <p:bldP spid="151" grpId="0" animBg="1"/>
      <p:bldP spid="151" grpId="1" animBg="1"/>
      <p:bldP spid="152" grpId="0"/>
      <p:bldP spid="152" grpId="1"/>
      <p:bldP spid="153" grpId="0" animBg="1"/>
      <p:bldP spid="153" grpId="1" animBg="1"/>
      <p:bldP spid="154" grpId="0"/>
      <p:bldP spid="154" grpId="1"/>
      <p:bldP spid="155" grpId="0" animBg="1"/>
      <p:bldP spid="155" grpId="1" animBg="1"/>
      <p:bldP spid="156" grpId="0"/>
      <p:bldP spid="15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AFB7EC4-EA33-4F78-B83A-692CE20F3A11}"/>
              </a:ext>
            </a:extLst>
          </p:cNvPr>
          <p:cNvSpPr/>
          <p:nvPr/>
        </p:nvSpPr>
        <p:spPr>
          <a:xfrm>
            <a:off x="7549869" y="1839727"/>
            <a:ext cx="4256412" cy="414837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文本框 6"/>
          <p:cNvSpPr txBox="1"/>
          <p:nvPr/>
        </p:nvSpPr>
        <p:spPr>
          <a:xfrm>
            <a:off x="579461" y="270425"/>
            <a:ext cx="11358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Enforcing off-chain contracts</a:t>
            </a:r>
            <a:endParaRPr lang="en-US" sz="3600" dirty="0"/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3E8CEA0B-C511-41D3-9FC8-B70ECF05D868}"/>
              </a:ext>
            </a:extLst>
          </p:cNvPr>
          <p:cNvSpPr txBox="1"/>
          <p:nvPr/>
        </p:nvSpPr>
        <p:spPr>
          <a:xfrm>
            <a:off x="838992" y="2877896"/>
            <a:ext cx="1302405" cy="680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2800" dirty="0"/>
              <a:t>light</a:t>
            </a:r>
          </a:p>
          <a:p>
            <a:pPr algn="ctr">
              <a:lnSpc>
                <a:spcPts val="2200"/>
              </a:lnSpc>
            </a:pPr>
            <a:r>
              <a:rPr lang="en-US" sz="2800" dirty="0"/>
              <a:t>public</a:t>
            </a: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785104B8-E4AC-4F5C-A419-856306BA5431}"/>
              </a:ext>
            </a:extLst>
          </p:cNvPr>
          <p:cNvSpPr/>
          <p:nvPr/>
        </p:nvSpPr>
        <p:spPr>
          <a:xfrm>
            <a:off x="636764" y="2742820"/>
            <a:ext cx="1672628" cy="8282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36687E7C-02E7-420A-9AAD-8D864596E4B1}"/>
              </a:ext>
            </a:extLst>
          </p:cNvPr>
          <p:cNvSpPr/>
          <p:nvPr/>
        </p:nvSpPr>
        <p:spPr>
          <a:xfrm>
            <a:off x="636764" y="3561996"/>
            <a:ext cx="1672628" cy="8282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E80E5AAB-5DB3-4426-B5C8-3823FB30D4AF}"/>
              </a:ext>
            </a:extLst>
          </p:cNvPr>
          <p:cNvSpPr txBox="1"/>
          <p:nvPr/>
        </p:nvSpPr>
        <p:spPr>
          <a:xfrm>
            <a:off x="837678" y="3627862"/>
            <a:ext cx="1302405" cy="680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2800" dirty="0">
                <a:solidFill>
                  <a:schemeClr val="bg1"/>
                </a:solidFill>
              </a:rPr>
              <a:t>heavy</a:t>
            </a:r>
          </a:p>
          <a:p>
            <a:pPr algn="ctr">
              <a:lnSpc>
                <a:spcPts val="2200"/>
              </a:lnSpc>
            </a:pPr>
            <a:r>
              <a:rPr lang="en-US" sz="2800" dirty="0">
                <a:solidFill>
                  <a:schemeClr val="bg1"/>
                </a:solidFill>
              </a:rPr>
              <a:t>private</a:t>
            </a: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C82FD75B-988B-41F3-B429-0962C0D7FE95}"/>
              </a:ext>
            </a:extLst>
          </p:cNvPr>
          <p:cNvSpPr/>
          <p:nvPr/>
        </p:nvSpPr>
        <p:spPr>
          <a:xfrm>
            <a:off x="2902025" y="4053100"/>
            <a:ext cx="1672628" cy="8282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6E953F08-A3CE-451D-9008-3ABFD0DC9480}"/>
              </a:ext>
            </a:extLst>
          </p:cNvPr>
          <p:cNvSpPr/>
          <p:nvPr/>
        </p:nvSpPr>
        <p:spPr>
          <a:xfrm>
            <a:off x="2902024" y="4881375"/>
            <a:ext cx="1672626" cy="446883"/>
          </a:xfrm>
          <a:prstGeom prst="rect">
            <a:avLst/>
          </a:prstGeom>
          <a:pattFill prst="dkHorz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362BE8EF-DEA6-425E-AF6C-A7A7818A50F9}"/>
              </a:ext>
            </a:extLst>
          </p:cNvPr>
          <p:cNvSpPr/>
          <p:nvPr/>
        </p:nvSpPr>
        <p:spPr>
          <a:xfrm>
            <a:off x="2897673" y="2192108"/>
            <a:ext cx="1672628" cy="8282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9836C0D3-2267-4396-A6FC-D6F038E7C32D}"/>
              </a:ext>
            </a:extLst>
          </p:cNvPr>
          <p:cNvSpPr/>
          <p:nvPr/>
        </p:nvSpPr>
        <p:spPr>
          <a:xfrm>
            <a:off x="2897119" y="3020889"/>
            <a:ext cx="1672626" cy="446883"/>
          </a:xfrm>
          <a:prstGeom prst="rect">
            <a:avLst/>
          </a:prstGeom>
          <a:pattFill prst="dkVert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759F7504-4E42-40F3-BD78-6DC9B73CA86C}"/>
              </a:ext>
            </a:extLst>
          </p:cNvPr>
          <p:cNvSpPr txBox="1"/>
          <p:nvPr/>
        </p:nvSpPr>
        <p:spPr>
          <a:xfrm>
            <a:off x="3265797" y="2943503"/>
            <a:ext cx="1068075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extra</a:t>
            </a:r>
            <a:endParaRPr lang="en-US" sz="2800" dirty="0"/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5BD371B1-E9E5-43DA-B103-853FDA93843C}"/>
              </a:ext>
            </a:extLst>
          </p:cNvPr>
          <p:cNvSpPr/>
          <p:nvPr/>
        </p:nvSpPr>
        <p:spPr>
          <a:xfrm>
            <a:off x="5401153" y="4805651"/>
            <a:ext cx="1672628" cy="4537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A47F3B4A-A7FF-44BF-8E16-7F3AA88FC0D4}"/>
              </a:ext>
            </a:extLst>
          </p:cNvPr>
          <p:cNvSpPr/>
          <p:nvPr/>
        </p:nvSpPr>
        <p:spPr>
          <a:xfrm>
            <a:off x="5401153" y="4210243"/>
            <a:ext cx="1672628" cy="5954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852075B0-B5FB-4EFC-81D3-6AD676246110}"/>
              </a:ext>
            </a:extLst>
          </p:cNvPr>
          <p:cNvSpPr txBox="1"/>
          <p:nvPr/>
        </p:nvSpPr>
        <p:spPr>
          <a:xfrm>
            <a:off x="5461578" y="4308106"/>
            <a:ext cx="1611354" cy="340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US" altLang="zh-CN" sz="2800" dirty="0">
                <a:solidFill>
                  <a:schemeClr val="bg1"/>
                </a:solidFill>
              </a:rPr>
              <a:t>bytecode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B67474CB-B98A-460B-B559-04C575E09098}"/>
              </a:ext>
            </a:extLst>
          </p:cNvPr>
          <p:cNvSpPr txBox="1"/>
          <p:nvPr/>
        </p:nvSpPr>
        <p:spPr>
          <a:xfrm>
            <a:off x="5462427" y="4833042"/>
            <a:ext cx="1672628" cy="340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US" altLang="zh-CN" sz="2800" dirty="0">
                <a:solidFill>
                  <a:schemeClr val="bg1"/>
                </a:solidFill>
              </a:rPr>
              <a:t>signatures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CDA7A60E-2438-4A5B-BA01-543EF04E454A}"/>
              </a:ext>
            </a:extLst>
          </p:cNvPr>
          <p:cNvGrpSpPr/>
          <p:nvPr/>
        </p:nvGrpSpPr>
        <p:grpSpPr>
          <a:xfrm>
            <a:off x="2787539" y="1594132"/>
            <a:ext cx="4392317" cy="2004308"/>
            <a:chOff x="3382932" y="403615"/>
            <a:chExt cx="6128305" cy="2342488"/>
          </a:xfrm>
        </p:grpSpPr>
        <p:sp>
          <p:nvSpPr>
            <p:cNvPr id="87" name="矩形: 圆角 86">
              <a:extLst>
                <a:ext uri="{FF2B5EF4-FFF2-40B4-BE49-F238E27FC236}">
                  <a16:creationId xmlns:a16="http://schemas.microsoft.com/office/drawing/2014/main" id="{ABECAC19-72FB-4171-BAB4-F4A0C708E413}"/>
                </a:ext>
              </a:extLst>
            </p:cNvPr>
            <p:cNvSpPr/>
            <p:nvPr/>
          </p:nvSpPr>
          <p:spPr>
            <a:xfrm>
              <a:off x="3382932" y="559165"/>
              <a:ext cx="6128305" cy="218693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88" name="立方体 87">
              <a:extLst>
                <a:ext uri="{FF2B5EF4-FFF2-40B4-BE49-F238E27FC236}">
                  <a16:creationId xmlns:a16="http://schemas.microsoft.com/office/drawing/2014/main" id="{AE7DCB52-5D98-43D4-A8A3-CF5AAC324418}"/>
                </a:ext>
              </a:extLst>
            </p:cNvPr>
            <p:cNvSpPr/>
            <p:nvPr/>
          </p:nvSpPr>
          <p:spPr>
            <a:xfrm>
              <a:off x="3777594" y="412093"/>
              <a:ext cx="291629" cy="287033"/>
            </a:xfrm>
            <a:prstGeom prst="cube">
              <a:avLst>
                <a:gd name="adj" fmla="val 2474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89" name="立方体 88">
              <a:extLst>
                <a:ext uri="{FF2B5EF4-FFF2-40B4-BE49-F238E27FC236}">
                  <a16:creationId xmlns:a16="http://schemas.microsoft.com/office/drawing/2014/main" id="{2710ADFB-91DB-41FE-B675-026E29D780F9}"/>
                </a:ext>
              </a:extLst>
            </p:cNvPr>
            <p:cNvSpPr/>
            <p:nvPr/>
          </p:nvSpPr>
          <p:spPr>
            <a:xfrm>
              <a:off x="4159581" y="412093"/>
              <a:ext cx="291629" cy="287033"/>
            </a:xfrm>
            <a:prstGeom prst="cube">
              <a:avLst>
                <a:gd name="adj" fmla="val 2474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0" name="立方体 89">
              <a:extLst>
                <a:ext uri="{FF2B5EF4-FFF2-40B4-BE49-F238E27FC236}">
                  <a16:creationId xmlns:a16="http://schemas.microsoft.com/office/drawing/2014/main" id="{D85B6F46-83B3-485A-9DE1-9909CE81F1C6}"/>
                </a:ext>
              </a:extLst>
            </p:cNvPr>
            <p:cNvSpPr/>
            <p:nvPr/>
          </p:nvSpPr>
          <p:spPr>
            <a:xfrm>
              <a:off x="4536889" y="408501"/>
              <a:ext cx="291629" cy="287033"/>
            </a:xfrm>
            <a:prstGeom prst="cube">
              <a:avLst>
                <a:gd name="adj" fmla="val 2474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1" name="箭头: 右 90">
              <a:extLst>
                <a:ext uri="{FF2B5EF4-FFF2-40B4-BE49-F238E27FC236}">
                  <a16:creationId xmlns:a16="http://schemas.microsoft.com/office/drawing/2014/main" id="{4C03F706-04C8-486F-B169-F4487571EF91}"/>
                </a:ext>
              </a:extLst>
            </p:cNvPr>
            <p:cNvSpPr/>
            <p:nvPr/>
          </p:nvSpPr>
          <p:spPr>
            <a:xfrm>
              <a:off x="4036948" y="528771"/>
              <a:ext cx="117491" cy="6625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2" name="箭头: 右 91">
              <a:extLst>
                <a:ext uri="{FF2B5EF4-FFF2-40B4-BE49-F238E27FC236}">
                  <a16:creationId xmlns:a16="http://schemas.microsoft.com/office/drawing/2014/main" id="{BFB0B64D-423A-494F-9370-4AADE9FB09B4}"/>
                </a:ext>
              </a:extLst>
            </p:cNvPr>
            <p:cNvSpPr/>
            <p:nvPr/>
          </p:nvSpPr>
          <p:spPr>
            <a:xfrm>
              <a:off x="4413731" y="528771"/>
              <a:ext cx="117491" cy="6625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3" name="立方体 92">
              <a:extLst>
                <a:ext uri="{FF2B5EF4-FFF2-40B4-BE49-F238E27FC236}">
                  <a16:creationId xmlns:a16="http://schemas.microsoft.com/office/drawing/2014/main" id="{926FB990-8A2B-40AE-A8D3-FC46B7AE17E4}"/>
                </a:ext>
              </a:extLst>
            </p:cNvPr>
            <p:cNvSpPr/>
            <p:nvPr/>
          </p:nvSpPr>
          <p:spPr>
            <a:xfrm>
              <a:off x="4920448" y="408501"/>
              <a:ext cx="291629" cy="287033"/>
            </a:xfrm>
            <a:prstGeom prst="cube">
              <a:avLst>
                <a:gd name="adj" fmla="val 2474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4" name="立方体 93">
              <a:extLst>
                <a:ext uri="{FF2B5EF4-FFF2-40B4-BE49-F238E27FC236}">
                  <a16:creationId xmlns:a16="http://schemas.microsoft.com/office/drawing/2014/main" id="{E9159609-8CED-43FF-8DCE-9697E6B4CA18}"/>
                </a:ext>
              </a:extLst>
            </p:cNvPr>
            <p:cNvSpPr/>
            <p:nvPr/>
          </p:nvSpPr>
          <p:spPr>
            <a:xfrm>
              <a:off x="5302435" y="408501"/>
              <a:ext cx="291629" cy="287033"/>
            </a:xfrm>
            <a:prstGeom prst="cube">
              <a:avLst>
                <a:gd name="adj" fmla="val 2474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5" name="立方体 94">
              <a:extLst>
                <a:ext uri="{FF2B5EF4-FFF2-40B4-BE49-F238E27FC236}">
                  <a16:creationId xmlns:a16="http://schemas.microsoft.com/office/drawing/2014/main" id="{19B1BAFA-14E9-4007-8FDA-CDA1DEF64269}"/>
                </a:ext>
              </a:extLst>
            </p:cNvPr>
            <p:cNvSpPr/>
            <p:nvPr/>
          </p:nvSpPr>
          <p:spPr>
            <a:xfrm>
              <a:off x="5679743" y="404909"/>
              <a:ext cx="291629" cy="287033"/>
            </a:xfrm>
            <a:prstGeom prst="cube">
              <a:avLst>
                <a:gd name="adj" fmla="val 2474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6" name="箭头: 右 95">
              <a:extLst>
                <a:ext uri="{FF2B5EF4-FFF2-40B4-BE49-F238E27FC236}">
                  <a16:creationId xmlns:a16="http://schemas.microsoft.com/office/drawing/2014/main" id="{9A1241C3-3D32-4FCD-9B21-1CA7E202752C}"/>
                </a:ext>
              </a:extLst>
            </p:cNvPr>
            <p:cNvSpPr/>
            <p:nvPr/>
          </p:nvSpPr>
          <p:spPr>
            <a:xfrm>
              <a:off x="5179802" y="525179"/>
              <a:ext cx="117491" cy="6625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7" name="箭头: 右 96">
              <a:extLst>
                <a:ext uri="{FF2B5EF4-FFF2-40B4-BE49-F238E27FC236}">
                  <a16:creationId xmlns:a16="http://schemas.microsoft.com/office/drawing/2014/main" id="{F3FF620E-1797-45C4-8485-11E6C449AD7F}"/>
                </a:ext>
              </a:extLst>
            </p:cNvPr>
            <p:cNvSpPr/>
            <p:nvPr/>
          </p:nvSpPr>
          <p:spPr>
            <a:xfrm>
              <a:off x="5556585" y="525179"/>
              <a:ext cx="117491" cy="6625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8" name="箭头: 右 97">
              <a:extLst>
                <a:ext uri="{FF2B5EF4-FFF2-40B4-BE49-F238E27FC236}">
                  <a16:creationId xmlns:a16="http://schemas.microsoft.com/office/drawing/2014/main" id="{8D6CA8EA-3F47-459E-A6D1-8CFD62271C44}"/>
                </a:ext>
              </a:extLst>
            </p:cNvPr>
            <p:cNvSpPr/>
            <p:nvPr/>
          </p:nvSpPr>
          <p:spPr>
            <a:xfrm>
              <a:off x="4792690" y="526524"/>
              <a:ext cx="117491" cy="6625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9" name="立方体 98">
              <a:extLst>
                <a:ext uri="{FF2B5EF4-FFF2-40B4-BE49-F238E27FC236}">
                  <a16:creationId xmlns:a16="http://schemas.microsoft.com/office/drawing/2014/main" id="{1B1D634E-BC76-4B78-9E3F-8881A3E699D8}"/>
                </a:ext>
              </a:extLst>
            </p:cNvPr>
            <p:cNvSpPr/>
            <p:nvPr/>
          </p:nvSpPr>
          <p:spPr>
            <a:xfrm>
              <a:off x="6065150" y="412386"/>
              <a:ext cx="291629" cy="287033"/>
            </a:xfrm>
            <a:prstGeom prst="cube">
              <a:avLst>
                <a:gd name="adj" fmla="val 2474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0" name="立方体 99">
              <a:extLst>
                <a:ext uri="{FF2B5EF4-FFF2-40B4-BE49-F238E27FC236}">
                  <a16:creationId xmlns:a16="http://schemas.microsoft.com/office/drawing/2014/main" id="{582ABC08-C47F-4E23-9CC8-D053C9E3D35B}"/>
                </a:ext>
              </a:extLst>
            </p:cNvPr>
            <p:cNvSpPr/>
            <p:nvPr/>
          </p:nvSpPr>
          <p:spPr>
            <a:xfrm>
              <a:off x="6447137" y="412386"/>
              <a:ext cx="291629" cy="287033"/>
            </a:xfrm>
            <a:prstGeom prst="cube">
              <a:avLst>
                <a:gd name="adj" fmla="val 2474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1" name="立方体 100">
              <a:extLst>
                <a:ext uri="{FF2B5EF4-FFF2-40B4-BE49-F238E27FC236}">
                  <a16:creationId xmlns:a16="http://schemas.microsoft.com/office/drawing/2014/main" id="{D989588F-7802-4A01-82A1-4AAEA1AF91D1}"/>
                </a:ext>
              </a:extLst>
            </p:cNvPr>
            <p:cNvSpPr/>
            <p:nvPr/>
          </p:nvSpPr>
          <p:spPr>
            <a:xfrm>
              <a:off x="6824445" y="408794"/>
              <a:ext cx="291629" cy="287033"/>
            </a:xfrm>
            <a:prstGeom prst="cube">
              <a:avLst>
                <a:gd name="adj" fmla="val 2474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2" name="箭头: 右 101">
              <a:extLst>
                <a:ext uri="{FF2B5EF4-FFF2-40B4-BE49-F238E27FC236}">
                  <a16:creationId xmlns:a16="http://schemas.microsoft.com/office/drawing/2014/main" id="{C10D71D2-A3F4-4ACA-A644-B869C8116FC0}"/>
                </a:ext>
              </a:extLst>
            </p:cNvPr>
            <p:cNvSpPr/>
            <p:nvPr/>
          </p:nvSpPr>
          <p:spPr>
            <a:xfrm>
              <a:off x="6324504" y="529064"/>
              <a:ext cx="117491" cy="6625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3" name="箭头: 右 102">
              <a:extLst>
                <a:ext uri="{FF2B5EF4-FFF2-40B4-BE49-F238E27FC236}">
                  <a16:creationId xmlns:a16="http://schemas.microsoft.com/office/drawing/2014/main" id="{4B7FF7C4-8318-4DFC-AC4D-A148F5232016}"/>
                </a:ext>
              </a:extLst>
            </p:cNvPr>
            <p:cNvSpPr/>
            <p:nvPr/>
          </p:nvSpPr>
          <p:spPr>
            <a:xfrm>
              <a:off x="6701287" y="529064"/>
              <a:ext cx="117491" cy="6625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4" name="箭头: 右 103">
              <a:extLst>
                <a:ext uri="{FF2B5EF4-FFF2-40B4-BE49-F238E27FC236}">
                  <a16:creationId xmlns:a16="http://schemas.microsoft.com/office/drawing/2014/main" id="{4919E251-4C9F-4894-A292-A450A1FD4D77}"/>
                </a:ext>
              </a:extLst>
            </p:cNvPr>
            <p:cNvSpPr/>
            <p:nvPr/>
          </p:nvSpPr>
          <p:spPr>
            <a:xfrm>
              <a:off x="5937392" y="530409"/>
              <a:ext cx="117491" cy="6625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5" name="立方体 104">
              <a:extLst>
                <a:ext uri="{FF2B5EF4-FFF2-40B4-BE49-F238E27FC236}">
                  <a16:creationId xmlns:a16="http://schemas.microsoft.com/office/drawing/2014/main" id="{656321B7-AF0F-45DB-91FA-688133D3FC9E}"/>
                </a:ext>
              </a:extLst>
            </p:cNvPr>
            <p:cNvSpPr/>
            <p:nvPr/>
          </p:nvSpPr>
          <p:spPr>
            <a:xfrm>
              <a:off x="7208004" y="408794"/>
              <a:ext cx="291629" cy="287033"/>
            </a:xfrm>
            <a:prstGeom prst="cube">
              <a:avLst>
                <a:gd name="adj" fmla="val 2474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6" name="立方体 105">
              <a:extLst>
                <a:ext uri="{FF2B5EF4-FFF2-40B4-BE49-F238E27FC236}">
                  <a16:creationId xmlns:a16="http://schemas.microsoft.com/office/drawing/2014/main" id="{B1300A40-080D-4DAE-B6E5-912CB0E73B4B}"/>
                </a:ext>
              </a:extLst>
            </p:cNvPr>
            <p:cNvSpPr/>
            <p:nvPr/>
          </p:nvSpPr>
          <p:spPr>
            <a:xfrm>
              <a:off x="7589991" y="408794"/>
              <a:ext cx="291629" cy="287033"/>
            </a:xfrm>
            <a:prstGeom prst="cube">
              <a:avLst>
                <a:gd name="adj" fmla="val 2474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7" name="立方体 106">
              <a:extLst>
                <a:ext uri="{FF2B5EF4-FFF2-40B4-BE49-F238E27FC236}">
                  <a16:creationId xmlns:a16="http://schemas.microsoft.com/office/drawing/2014/main" id="{1BD524C5-F6DB-4EBF-B526-885A336562B1}"/>
                </a:ext>
              </a:extLst>
            </p:cNvPr>
            <p:cNvSpPr/>
            <p:nvPr/>
          </p:nvSpPr>
          <p:spPr>
            <a:xfrm>
              <a:off x="7967299" y="405202"/>
              <a:ext cx="291629" cy="287033"/>
            </a:xfrm>
            <a:prstGeom prst="cube">
              <a:avLst>
                <a:gd name="adj" fmla="val 2474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8" name="箭头: 右 107">
              <a:extLst>
                <a:ext uri="{FF2B5EF4-FFF2-40B4-BE49-F238E27FC236}">
                  <a16:creationId xmlns:a16="http://schemas.microsoft.com/office/drawing/2014/main" id="{9A498C7B-8850-4C5D-BE0D-44E24F015ABF}"/>
                </a:ext>
              </a:extLst>
            </p:cNvPr>
            <p:cNvSpPr/>
            <p:nvPr/>
          </p:nvSpPr>
          <p:spPr>
            <a:xfrm>
              <a:off x="7467358" y="525472"/>
              <a:ext cx="117491" cy="6625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9" name="箭头: 右 108">
              <a:extLst>
                <a:ext uri="{FF2B5EF4-FFF2-40B4-BE49-F238E27FC236}">
                  <a16:creationId xmlns:a16="http://schemas.microsoft.com/office/drawing/2014/main" id="{F948C8BB-24DA-4D36-B8AF-4F87341D43BC}"/>
                </a:ext>
              </a:extLst>
            </p:cNvPr>
            <p:cNvSpPr/>
            <p:nvPr/>
          </p:nvSpPr>
          <p:spPr>
            <a:xfrm>
              <a:off x="7844141" y="525472"/>
              <a:ext cx="117491" cy="6625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10" name="箭头: 右 109">
              <a:extLst>
                <a:ext uri="{FF2B5EF4-FFF2-40B4-BE49-F238E27FC236}">
                  <a16:creationId xmlns:a16="http://schemas.microsoft.com/office/drawing/2014/main" id="{E3A6AC0F-0BB6-4A77-A085-8A09D7C3D053}"/>
                </a:ext>
              </a:extLst>
            </p:cNvPr>
            <p:cNvSpPr/>
            <p:nvPr/>
          </p:nvSpPr>
          <p:spPr>
            <a:xfrm>
              <a:off x="7080246" y="526817"/>
              <a:ext cx="117491" cy="6625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11" name="立方体 110">
              <a:extLst>
                <a:ext uri="{FF2B5EF4-FFF2-40B4-BE49-F238E27FC236}">
                  <a16:creationId xmlns:a16="http://schemas.microsoft.com/office/drawing/2014/main" id="{CEF901D2-E832-4EEA-9B28-18044F796E0D}"/>
                </a:ext>
              </a:extLst>
            </p:cNvPr>
            <p:cNvSpPr/>
            <p:nvPr/>
          </p:nvSpPr>
          <p:spPr>
            <a:xfrm>
              <a:off x="8351426" y="407207"/>
              <a:ext cx="291629" cy="287033"/>
            </a:xfrm>
            <a:prstGeom prst="cube">
              <a:avLst>
                <a:gd name="adj" fmla="val 2474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12" name="立方体 111">
              <a:extLst>
                <a:ext uri="{FF2B5EF4-FFF2-40B4-BE49-F238E27FC236}">
                  <a16:creationId xmlns:a16="http://schemas.microsoft.com/office/drawing/2014/main" id="{E9ADCC84-DF4C-4ED8-AEF1-77410267C08C}"/>
                </a:ext>
              </a:extLst>
            </p:cNvPr>
            <p:cNvSpPr/>
            <p:nvPr/>
          </p:nvSpPr>
          <p:spPr>
            <a:xfrm>
              <a:off x="8728734" y="403615"/>
              <a:ext cx="291629" cy="287033"/>
            </a:xfrm>
            <a:prstGeom prst="cube">
              <a:avLst>
                <a:gd name="adj" fmla="val 2474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13" name="箭头: 右 112">
              <a:extLst>
                <a:ext uri="{FF2B5EF4-FFF2-40B4-BE49-F238E27FC236}">
                  <a16:creationId xmlns:a16="http://schemas.microsoft.com/office/drawing/2014/main" id="{20842CB8-43C5-4536-A073-E6373873AD59}"/>
                </a:ext>
              </a:extLst>
            </p:cNvPr>
            <p:cNvSpPr/>
            <p:nvPr/>
          </p:nvSpPr>
          <p:spPr>
            <a:xfrm>
              <a:off x="8228793" y="523885"/>
              <a:ext cx="117491" cy="6625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14" name="箭头: 右 113">
              <a:extLst>
                <a:ext uri="{FF2B5EF4-FFF2-40B4-BE49-F238E27FC236}">
                  <a16:creationId xmlns:a16="http://schemas.microsoft.com/office/drawing/2014/main" id="{FE3689CC-9D94-4384-8CBB-06258F6CA8A2}"/>
                </a:ext>
              </a:extLst>
            </p:cNvPr>
            <p:cNvSpPr/>
            <p:nvPr/>
          </p:nvSpPr>
          <p:spPr>
            <a:xfrm>
              <a:off x="8605576" y="523885"/>
              <a:ext cx="117491" cy="6625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cxnSp>
        <p:nvCxnSpPr>
          <p:cNvPr id="115" name="直接连接符 114">
            <a:extLst>
              <a:ext uri="{FF2B5EF4-FFF2-40B4-BE49-F238E27FC236}">
                <a16:creationId xmlns:a16="http://schemas.microsoft.com/office/drawing/2014/main" id="{7CD5B481-5BA7-4C50-A8BF-4F27ED2A646A}"/>
              </a:ext>
            </a:extLst>
          </p:cNvPr>
          <p:cNvCxnSpPr>
            <a:cxnSpLocks/>
          </p:cNvCxnSpPr>
          <p:nvPr/>
        </p:nvCxnSpPr>
        <p:spPr>
          <a:xfrm flipV="1">
            <a:off x="4569746" y="4799038"/>
            <a:ext cx="831408" cy="528349"/>
          </a:xfrm>
          <a:prstGeom prst="line">
            <a:avLst/>
          </a:prstGeom>
          <a:ln w="12700"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直接连接符 115">
            <a:extLst>
              <a:ext uri="{FF2B5EF4-FFF2-40B4-BE49-F238E27FC236}">
                <a16:creationId xmlns:a16="http://schemas.microsoft.com/office/drawing/2014/main" id="{8289FC23-C6B0-4851-A4D4-EAC286C2A855}"/>
              </a:ext>
            </a:extLst>
          </p:cNvPr>
          <p:cNvCxnSpPr>
            <a:cxnSpLocks/>
          </p:cNvCxnSpPr>
          <p:nvPr/>
        </p:nvCxnSpPr>
        <p:spPr>
          <a:xfrm>
            <a:off x="4569746" y="4052229"/>
            <a:ext cx="831408" cy="153892"/>
          </a:xfrm>
          <a:prstGeom prst="line">
            <a:avLst/>
          </a:prstGeom>
          <a:ln w="12700"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直接连接符 116">
            <a:extLst>
              <a:ext uri="{FF2B5EF4-FFF2-40B4-BE49-F238E27FC236}">
                <a16:creationId xmlns:a16="http://schemas.microsoft.com/office/drawing/2014/main" id="{E029FEDA-7850-49A4-8ACF-E8235CE70B68}"/>
              </a:ext>
            </a:extLst>
          </p:cNvPr>
          <p:cNvCxnSpPr>
            <a:cxnSpLocks/>
          </p:cNvCxnSpPr>
          <p:nvPr/>
        </p:nvCxnSpPr>
        <p:spPr>
          <a:xfrm flipV="1">
            <a:off x="2315937" y="2185458"/>
            <a:ext cx="579991" cy="555211"/>
          </a:xfrm>
          <a:prstGeom prst="line">
            <a:avLst/>
          </a:prstGeom>
          <a:ln w="12700"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直接连接符 117">
            <a:extLst>
              <a:ext uri="{FF2B5EF4-FFF2-40B4-BE49-F238E27FC236}">
                <a16:creationId xmlns:a16="http://schemas.microsoft.com/office/drawing/2014/main" id="{016FEB9C-64FF-4431-85DE-8C5C1A4E59D2}"/>
              </a:ext>
            </a:extLst>
          </p:cNvPr>
          <p:cNvCxnSpPr>
            <a:cxnSpLocks/>
          </p:cNvCxnSpPr>
          <p:nvPr/>
        </p:nvCxnSpPr>
        <p:spPr>
          <a:xfrm flipV="1">
            <a:off x="2315108" y="3452383"/>
            <a:ext cx="564194" cy="113750"/>
          </a:xfrm>
          <a:prstGeom prst="line">
            <a:avLst/>
          </a:prstGeom>
          <a:ln w="12700"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直接连接符 118">
            <a:extLst>
              <a:ext uri="{FF2B5EF4-FFF2-40B4-BE49-F238E27FC236}">
                <a16:creationId xmlns:a16="http://schemas.microsoft.com/office/drawing/2014/main" id="{3995C95B-242E-4C34-B5D0-84DF25AA3F1D}"/>
              </a:ext>
            </a:extLst>
          </p:cNvPr>
          <p:cNvCxnSpPr>
            <a:cxnSpLocks/>
          </p:cNvCxnSpPr>
          <p:nvPr/>
        </p:nvCxnSpPr>
        <p:spPr>
          <a:xfrm>
            <a:off x="2317308" y="3569815"/>
            <a:ext cx="578620" cy="482414"/>
          </a:xfrm>
          <a:prstGeom prst="line">
            <a:avLst/>
          </a:prstGeom>
          <a:ln w="12700"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直接连接符 119">
            <a:extLst>
              <a:ext uri="{FF2B5EF4-FFF2-40B4-BE49-F238E27FC236}">
                <a16:creationId xmlns:a16="http://schemas.microsoft.com/office/drawing/2014/main" id="{49BA44DF-5255-4E9A-A066-DA30AD3DD5F7}"/>
              </a:ext>
            </a:extLst>
          </p:cNvPr>
          <p:cNvCxnSpPr>
            <a:cxnSpLocks/>
          </p:cNvCxnSpPr>
          <p:nvPr/>
        </p:nvCxnSpPr>
        <p:spPr>
          <a:xfrm>
            <a:off x="2302503" y="4383762"/>
            <a:ext cx="593425" cy="928730"/>
          </a:xfrm>
          <a:prstGeom prst="line">
            <a:avLst/>
          </a:prstGeom>
          <a:ln w="12700"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0" name="文本框 129">
            <a:extLst>
              <a:ext uri="{FF2B5EF4-FFF2-40B4-BE49-F238E27FC236}">
                <a16:creationId xmlns:a16="http://schemas.microsoft.com/office/drawing/2014/main" id="{2F86436D-263D-4E29-B34B-6018F0BB806B}"/>
              </a:ext>
            </a:extLst>
          </p:cNvPr>
          <p:cNvSpPr txBox="1"/>
          <p:nvPr/>
        </p:nvSpPr>
        <p:spPr>
          <a:xfrm>
            <a:off x="102031" y="2322340"/>
            <a:ext cx="2760754" cy="318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original contract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文本框 130">
            <a:extLst>
              <a:ext uri="{FF2B5EF4-FFF2-40B4-BE49-F238E27FC236}">
                <a16:creationId xmlns:a16="http://schemas.microsoft.com/office/drawing/2014/main" id="{B21FF2E1-6DF1-4213-AF9E-14DB5198390E}"/>
              </a:ext>
            </a:extLst>
          </p:cNvPr>
          <p:cNvSpPr txBox="1"/>
          <p:nvPr/>
        </p:nvSpPr>
        <p:spPr>
          <a:xfrm>
            <a:off x="2646455" y="1874488"/>
            <a:ext cx="2236370" cy="306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on-chain contract 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文本框 131">
            <a:extLst>
              <a:ext uri="{FF2B5EF4-FFF2-40B4-BE49-F238E27FC236}">
                <a16:creationId xmlns:a16="http://schemas.microsoft.com/office/drawing/2014/main" id="{83BFB68C-1FF9-4D0A-B797-71097647362E}"/>
              </a:ext>
            </a:extLst>
          </p:cNvPr>
          <p:cNvSpPr txBox="1"/>
          <p:nvPr/>
        </p:nvSpPr>
        <p:spPr>
          <a:xfrm>
            <a:off x="2474437" y="5324799"/>
            <a:ext cx="2421404" cy="318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off-chain contract 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文本框 133">
            <a:extLst>
              <a:ext uri="{FF2B5EF4-FFF2-40B4-BE49-F238E27FC236}">
                <a16:creationId xmlns:a16="http://schemas.microsoft.com/office/drawing/2014/main" id="{7C275A3F-F622-42A3-96F0-AE786589EE62}"/>
              </a:ext>
            </a:extLst>
          </p:cNvPr>
          <p:cNvSpPr txBox="1"/>
          <p:nvPr/>
        </p:nvSpPr>
        <p:spPr>
          <a:xfrm>
            <a:off x="5063729" y="5286830"/>
            <a:ext cx="2421404" cy="318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signed copy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文本框 134">
            <a:extLst>
              <a:ext uri="{FF2B5EF4-FFF2-40B4-BE49-F238E27FC236}">
                <a16:creationId xmlns:a16="http://schemas.microsoft.com/office/drawing/2014/main" id="{44FBD05A-C8B8-47C1-A37C-F2B7978A2177}"/>
              </a:ext>
            </a:extLst>
          </p:cNvPr>
          <p:cNvSpPr txBox="1"/>
          <p:nvPr/>
        </p:nvSpPr>
        <p:spPr>
          <a:xfrm>
            <a:off x="3256289" y="4786964"/>
            <a:ext cx="1068075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extra</a:t>
            </a:r>
            <a:endParaRPr lang="en-US" sz="2800" dirty="0"/>
          </a:p>
        </p:txBody>
      </p:sp>
      <p:sp>
        <p:nvSpPr>
          <p:cNvPr id="138" name="文本框 137">
            <a:extLst>
              <a:ext uri="{FF2B5EF4-FFF2-40B4-BE49-F238E27FC236}">
                <a16:creationId xmlns:a16="http://schemas.microsoft.com/office/drawing/2014/main" id="{7E96AA60-056C-4B49-BF53-436E2947958A}"/>
              </a:ext>
            </a:extLst>
          </p:cNvPr>
          <p:cNvSpPr txBox="1"/>
          <p:nvPr/>
        </p:nvSpPr>
        <p:spPr>
          <a:xfrm>
            <a:off x="3135892" y="4182474"/>
            <a:ext cx="1302405" cy="680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2800" dirty="0">
                <a:solidFill>
                  <a:schemeClr val="bg1"/>
                </a:solidFill>
              </a:rPr>
              <a:t>heavy</a:t>
            </a:r>
          </a:p>
          <a:p>
            <a:pPr algn="ctr">
              <a:lnSpc>
                <a:spcPts val="2200"/>
              </a:lnSpc>
            </a:pPr>
            <a:r>
              <a:rPr lang="en-US" sz="2800" dirty="0">
                <a:solidFill>
                  <a:schemeClr val="bg1"/>
                </a:solidFill>
              </a:rPr>
              <a:t>private</a:t>
            </a:r>
          </a:p>
        </p:txBody>
      </p:sp>
      <p:sp>
        <p:nvSpPr>
          <p:cNvPr id="140" name="文本框 139">
            <a:extLst>
              <a:ext uri="{FF2B5EF4-FFF2-40B4-BE49-F238E27FC236}">
                <a16:creationId xmlns:a16="http://schemas.microsoft.com/office/drawing/2014/main" id="{D1304B37-E4AD-4E45-A959-60C290544BE3}"/>
              </a:ext>
            </a:extLst>
          </p:cNvPr>
          <p:cNvSpPr txBox="1"/>
          <p:nvPr/>
        </p:nvSpPr>
        <p:spPr>
          <a:xfrm>
            <a:off x="3096293" y="2304778"/>
            <a:ext cx="1302405" cy="680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2800" dirty="0"/>
              <a:t>light</a:t>
            </a:r>
          </a:p>
          <a:p>
            <a:pPr algn="ctr">
              <a:lnSpc>
                <a:spcPts val="2200"/>
              </a:lnSpc>
            </a:pPr>
            <a:r>
              <a:rPr lang="en-US" sz="2800" dirty="0"/>
              <a:t>public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A49B990-7BE1-4680-83BE-2ADA9E1633F6}"/>
              </a:ext>
            </a:extLst>
          </p:cNvPr>
          <p:cNvSpPr/>
          <p:nvPr/>
        </p:nvSpPr>
        <p:spPr>
          <a:xfrm>
            <a:off x="7510974" y="2103326"/>
            <a:ext cx="42953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on-chain contract can then be deployed by any participant to the blockchain.</a:t>
            </a:r>
            <a:endParaRPr lang="en-US" altLang="zh-C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T</a:t>
            </a:r>
            <a:r>
              <a:rPr lang="en-US" sz="2000" dirty="0"/>
              <a:t>he off-chain contract needs to be converted into bytecode to be signed by all the participants.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Each participant must obtain a copy of the off-chain contract with signatures from all the participants before any interaction with the deployed on-chain contract can take place. </a:t>
            </a:r>
          </a:p>
        </p:txBody>
      </p:sp>
      <p:sp>
        <p:nvSpPr>
          <p:cNvPr id="76" name="矩形: 圆角 75">
            <a:extLst>
              <a:ext uri="{FF2B5EF4-FFF2-40B4-BE49-F238E27FC236}">
                <a16:creationId xmlns:a16="http://schemas.microsoft.com/office/drawing/2014/main" id="{7BC929F3-47C7-4595-82B2-23A5931E1C46}"/>
              </a:ext>
            </a:extLst>
          </p:cNvPr>
          <p:cNvSpPr/>
          <p:nvPr/>
        </p:nvSpPr>
        <p:spPr>
          <a:xfrm>
            <a:off x="7904973" y="1492117"/>
            <a:ext cx="2350396" cy="5232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95490D31-6392-404C-A458-318D0BE700D2}"/>
              </a:ext>
            </a:extLst>
          </p:cNvPr>
          <p:cNvSpPr/>
          <p:nvPr/>
        </p:nvSpPr>
        <p:spPr>
          <a:xfrm>
            <a:off x="7962320" y="1492116"/>
            <a:ext cx="33191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/>
              <a:t>Deploy &amp; sign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1042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4" grpId="0"/>
      <p:bldP spid="85" grpId="0"/>
      <p:bldP spid="1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AFB7EC4-EA33-4F78-B83A-692CE20F3A11}"/>
              </a:ext>
            </a:extLst>
          </p:cNvPr>
          <p:cNvSpPr/>
          <p:nvPr/>
        </p:nvSpPr>
        <p:spPr>
          <a:xfrm>
            <a:off x="7549869" y="1839727"/>
            <a:ext cx="4256412" cy="414837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文本框 6"/>
          <p:cNvSpPr txBox="1"/>
          <p:nvPr/>
        </p:nvSpPr>
        <p:spPr>
          <a:xfrm>
            <a:off x="579461" y="270425"/>
            <a:ext cx="11358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Enforcing off-chain contracts</a:t>
            </a:r>
            <a:endParaRPr lang="en-US" sz="3600" dirty="0"/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3E8CEA0B-C511-41D3-9FC8-B70ECF05D868}"/>
              </a:ext>
            </a:extLst>
          </p:cNvPr>
          <p:cNvSpPr txBox="1"/>
          <p:nvPr/>
        </p:nvSpPr>
        <p:spPr>
          <a:xfrm>
            <a:off x="838992" y="2877896"/>
            <a:ext cx="1302405" cy="680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2800" dirty="0"/>
              <a:t>light</a:t>
            </a:r>
          </a:p>
          <a:p>
            <a:pPr algn="ctr">
              <a:lnSpc>
                <a:spcPts val="2200"/>
              </a:lnSpc>
            </a:pPr>
            <a:r>
              <a:rPr lang="en-US" sz="2800" dirty="0"/>
              <a:t>public</a:t>
            </a: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785104B8-E4AC-4F5C-A419-856306BA5431}"/>
              </a:ext>
            </a:extLst>
          </p:cNvPr>
          <p:cNvSpPr/>
          <p:nvPr/>
        </p:nvSpPr>
        <p:spPr>
          <a:xfrm>
            <a:off x="636764" y="2742820"/>
            <a:ext cx="1672628" cy="8282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36687E7C-02E7-420A-9AAD-8D864596E4B1}"/>
              </a:ext>
            </a:extLst>
          </p:cNvPr>
          <p:cNvSpPr/>
          <p:nvPr/>
        </p:nvSpPr>
        <p:spPr>
          <a:xfrm>
            <a:off x="636764" y="3561996"/>
            <a:ext cx="1672628" cy="8282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E80E5AAB-5DB3-4426-B5C8-3823FB30D4AF}"/>
              </a:ext>
            </a:extLst>
          </p:cNvPr>
          <p:cNvSpPr txBox="1"/>
          <p:nvPr/>
        </p:nvSpPr>
        <p:spPr>
          <a:xfrm>
            <a:off x="837678" y="3627862"/>
            <a:ext cx="1302405" cy="680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2800" dirty="0">
                <a:solidFill>
                  <a:schemeClr val="bg1"/>
                </a:solidFill>
              </a:rPr>
              <a:t>heavy</a:t>
            </a:r>
          </a:p>
          <a:p>
            <a:pPr algn="ctr">
              <a:lnSpc>
                <a:spcPts val="2200"/>
              </a:lnSpc>
            </a:pPr>
            <a:r>
              <a:rPr lang="en-US" sz="2800" dirty="0">
                <a:solidFill>
                  <a:schemeClr val="bg1"/>
                </a:solidFill>
              </a:rPr>
              <a:t>private</a:t>
            </a: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C82FD75B-988B-41F3-B429-0962C0D7FE95}"/>
              </a:ext>
            </a:extLst>
          </p:cNvPr>
          <p:cNvSpPr/>
          <p:nvPr/>
        </p:nvSpPr>
        <p:spPr>
          <a:xfrm>
            <a:off x="2902025" y="4053100"/>
            <a:ext cx="1672628" cy="8282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6E953F08-A3CE-451D-9008-3ABFD0DC9480}"/>
              </a:ext>
            </a:extLst>
          </p:cNvPr>
          <p:cNvSpPr/>
          <p:nvPr/>
        </p:nvSpPr>
        <p:spPr>
          <a:xfrm>
            <a:off x="2902024" y="4881375"/>
            <a:ext cx="1672626" cy="446883"/>
          </a:xfrm>
          <a:prstGeom prst="rect">
            <a:avLst/>
          </a:prstGeom>
          <a:pattFill prst="dkHorz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362BE8EF-DEA6-425E-AF6C-A7A7818A50F9}"/>
              </a:ext>
            </a:extLst>
          </p:cNvPr>
          <p:cNvSpPr/>
          <p:nvPr/>
        </p:nvSpPr>
        <p:spPr>
          <a:xfrm>
            <a:off x="2897673" y="2192108"/>
            <a:ext cx="1672628" cy="8282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9836C0D3-2267-4396-A6FC-D6F038E7C32D}"/>
              </a:ext>
            </a:extLst>
          </p:cNvPr>
          <p:cNvSpPr/>
          <p:nvPr/>
        </p:nvSpPr>
        <p:spPr>
          <a:xfrm>
            <a:off x="2897119" y="3020889"/>
            <a:ext cx="1672626" cy="446883"/>
          </a:xfrm>
          <a:prstGeom prst="rect">
            <a:avLst/>
          </a:prstGeom>
          <a:pattFill prst="dkVert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759F7504-4E42-40F3-BD78-6DC9B73CA86C}"/>
              </a:ext>
            </a:extLst>
          </p:cNvPr>
          <p:cNvSpPr txBox="1"/>
          <p:nvPr/>
        </p:nvSpPr>
        <p:spPr>
          <a:xfrm>
            <a:off x="3265797" y="2943503"/>
            <a:ext cx="1068075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extra</a:t>
            </a:r>
            <a:endParaRPr lang="en-US" sz="2800" dirty="0"/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5BD371B1-E9E5-43DA-B103-853FDA93843C}"/>
              </a:ext>
            </a:extLst>
          </p:cNvPr>
          <p:cNvSpPr/>
          <p:nvPr/>
        </p:nvSpPr>
        <p:spPr>
          <a:xfrm>
            <a:off x="5401153" y="4805651"/>
            <a:ext cx="1672628" cy="4537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A47F3B4A-A7FF-44BF-8E16-7F3AA88FC0D4}"/>
              </a:ext>
            </a:extLst>
          </p:cNvPr>
          <p:cNvSpPr/>
          <p:nvPr/>
        </p:nvSpPr>
        <p:spPr>
          <a:xfrm>
            <a:off x="5401153" y="4210243"/>
            <a:ext cx="1672628" cy="5954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852075B0-B5FB-4EFC-81D3-6AD676246110}"/>
              </a:ext>
            </a:extLst>
          </p:cNvPr>
          <p:cNvSpPr txBox="1"/>
          <p:nvPr/>
        </p:nvSpPr>
        <p:spPr>
          <a:xfrm>
            <a:off x="5461578" y="4308106"/>
            <a:ext cx="1611354" cy="340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US" altLang="zh-CN" sz="2800" dirty="0">
                <a:solidFill>
                  <a:schemeClr val="bg1"/>
                </a:solidFill>
              </a:rPr>
              <a:t>bytecode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B67474CB-B98A-460B-B559-04C575E09098}"/>
              </a:ext>
            </a:extLst>
          </p:cNvPr>
          <p:cNvSpPr txBox="1"/>
          <p:nvPr/>
        </p:nvSpPr>
        <p:spPr>
          <a:xfrm>
            <a:off x="5462427" y="4833042"/>
            <a:ext cx="1672628" cy="340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US" altLang="zh-CN" sz="2800" dirty="0">
                <a:solidFill>
                  <a:schemeClr val="bg1"/>
                </a:solidFill>
              </a:rPr>
              <a:t>signatures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CDA7A60E-2438-4A5B-BA01-543EF04E454A}"/>
              </a:ext>
            </a:extLst>
          </p:cNvPr>
          <p:cNvGrpSpPr/>
          <p:nvPr/>
        </p:nvGrpSpPr>
        <p:grpSpPr>
          <a:xfrm>
            <a:off x="2787539" y="1594132"/>
            <a:ext cx="4392317" cy="2004308"/>
            <a:chOff x="3382932" y="403615"/>
            <a:chExt cx="6128305" cy="2342488"/>
          </a:xfrm>
        </p:grpSpPr>
        <p:sp>
          <p:nvSpPr>
            <p:cNvPr id="87" name="矩形: 圆角 86">
              <a:extLst>
                <a:ext uri="{FF2B5EF4-FFF2-40B4-BE49-F238E27FC236}">
                  <a16:creationId xmlns:a16="http://schemas.microsoft.com/office/drawing/2014/main" id="{ABECAC19-72FB-4171-BAB4-F4A0C708E413}"/>
                </a:ext>
              </a:extLst>
            </p:cNvPr>
            <p:cNvSpPr/>
            <p:nvPr/>
          </p:nvSpPr>
          <p:spPr>
            <a:xfrm>
              <a:off x="3382932" y="559165"/>
              <a:ext cx="6128305" cy="218693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88" name="立方体 87">
              <a:extLst>
                <a:ext uri="{FF2B5EF4-FFF2-40B4-BE49-F238E27FC236}">
                  <a16:creationId xmlns:a16="http://schemas.microsoft.com/office/drawing/2014/main" id="{AE7DCB52-5D98-43D4-A8A3-CF5AAC324418}"/>
                </a:ext>
              </a:extLst>
            </p:cNvPr>
            <p:cNvSpPr/>
            <p:nvPr/>
          </p:nvSpPr>
          <p:spPr>
            <a:xfrm>
              <a:off x="3777594" y="412093"/>
              <a:ext cx="291629" cy="287033"/>
            </a:xfrm>
            <a:prstGeom prst="cube">
              <a:avLst>
                <a:gd name="adj" fmla="val 2474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89" name="立方体 88">
              <a:extLst>
                <a:ext uri="{FF2B5EF4-FFF2-40B4-BE49-F238E27FC236}">
                  <a16:creationId xmlns:a16="http://schemas.microsoft.com/office/drawing/2014/main" id="{2710ADFB-91DB-41FE-B675-026E29D780F9}"/>
                </a:ext>
              </a:extLst>
            </p:cNvPr>
            <p:cNvSpPr/>
            <p:nvPr/>
          </p:nvSpPr>
          <p:spPr>
            <a:xfrm>
              <a:off x="4159581" y="412093"/>
              <a:ext cx="291629" cy="287033"/>
            </a:xfrm>
            <a:prstGeom prst="cube">
              <a:avLst>
                <a:gd name="adj" fmla="val 2474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0" name="立方体 89">
              <a:extLst>
                <a:ext uri="{FF2B5EF4-FFF2-40B4-BE49-F238E27FC236}">
                  <a16:creationId xmlns:a16="http://schemas.microsoft.com/office/drawing/2014/main" id="{D85B6F46-83B3-485A-9DE1-9909CE81F1C6}"/>
                </a:ext>
              </a:extLst>
            </p:cNvPr>
            <p:cNvSpPr/>
            <p:nvPr/>
          </p:nvSpPr>
          <p:spPr>
            <a:xfrm>
              <a:off x="4536889" y="408501"/>
              <a:ext cx="291629" cy="287033"/>
            </a:xfrm>
            <a:prstGeom prst="cube">
              <a:avLst>
                <a:gd name="adj" fmla="val 2474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1" name="箭头: 右 90">
              <a:extLst>
                <a:ext uri="{FF2B5EF4-FFF2-40B4-BE49-F238E27FC236}">
                  <a16:creationId xmlns:a16="http://schemas.microsoft.com/office/drawing/2014/main" id="{4C03F706-04C8-486F-B169-F4487571EF91}"/>
                </a:ext>
              </a:extLst>
            </p:cNvPr>
            <p:cNvSpPr/>
            <p:nvPr/>
          </p:nvSpPr>
          <p:spPr>
            <a:xfrm>
              <a:off x="4036948" y="528771"/>
              <a:ext cx="117491" cy="6625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2" name="箭头: 右 91">
              <a:extLst>
                <a:ext uri="{FF2B5EF4-FFF2-40B4-BE49-F238E27FC236}">
                  <a16:creationId xmlns:a16="http://schemas.microsoft.com/office/drawing/2014/main" id="{BFB0B64D-423A-494F-9370-4AADE9FB09B4}"/>
                </a:ext>
              </a:extLst>
            </p:cNvPr>
            <p:cNvSpPr/>
            <p:nvPr/>
          </p:nvSpPr>
          <p:spPr>
            <a:xfrm>
              <a:off x="4413731" y="528771"/>
              <a:ext cx="117491" cy="6625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3" name="立方体 92">
              <a:extLst>
                <a:ext uri="{FF2B5EF4-FFF2-40B4-BE49-F238E27FC236}">
                  <a16:creationId xmlns:a16="http://schemas.microsoft.com/office/drawing/2014/main" id="{926FB990-8A2B-40AE-A8D3-FC46B7AE17E4}"/>
                </a:ext>
              </a:extLst>
            </p:cNvPr>
            <p:cNvSpPr/>
            <p:nvPr/>
          </p:nvSpPr>
          <p:spPr>
            <a:xfrm>
              <a:off x="4920448" y="408501"/>
              <a:ext cx="291629" cy="287033"/>
            </a:xfrm>
            <a:prstGeom prst="cube">
              <a:avLst>
                <a:gd name="adj" fmla="val 2474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4" name="立方体 93">
              <a:extLst>
                <a:ext uri="{FF2B5EF4-FFF2-40B4-BE49-F238E27FC236}">
                  <a16:creationId xmlns:a16="http://schemas.microsoft.com/office/drawing/2014/main" id="{E9159609-8CED-43FF-8DCE-9697E6B4CA18}"/>
                </a:ext>
              </a:extLst>
            </p:cNvPr>
            <p:cNvSpPr/>
            <p:nvPr/>
          </p:nvSpPr>
          <p:spPr>
            <a:xfrm>
              <a:off x="5302435" y="408501"/>
              <a:ext cx="291629" cy="287033"/>
            </a:xfrm>
            <a:prstGeom prst="cube">
              <a:avLst>
                <a:gd name="adj" fmla="val 2474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5" name="立方体 94">
              <a:extLst>
                <a:ext uri="{FF2B5EF4-FFF2-40B4-BE49-F238E27FC236}">
                  <a16:creationId xmlns:a16="http://schemas.microsoft.com/office/drawing/2014/main" id="{19B1BAFA-14E9-4007-8FDA-CDA1DEF64269}"/>
                </a:ext>
              </a:extLst>
            </p:cNvPr>
            <p:cNvSpPr/>
            <p:nvPr/>
          </p:nvSpPr>
          <p:spPr>
            <a:xfrm>
              <a:off x="5679743" y="404909"/>
              <a:ext cx="291629" cy="287033"/>
            </a:xfrm>
            <a:prstGeom prst="cube">
              <a:avLst>
                <a:gd name="adj" fmla="val 2474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6" name="箭头: 右 95">
              <a:extLst>
                <a:ext uri="{FF2B5EF4-FFF2-40B4-BE49-F238E27FC236}">
                  <a16:creationId xmlns:a16="http://schemas.microsoft.com/office/drawing/2014/main" id="{9A1241C3-3D32-4FCD-9B21-1CA7E202752C}"/>
                </a:ext>
              </a:extLst>
            </p:cNvPr>
            <p:cNvSpPr/>
            <p:nvPr/>
          </p:nvSpPr>
          <p:spPr>
            <a:xfrm>
              <a:off x="5179802" y="525179"/>
              <a:ext cx="117491" cy="6625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7" name="箭头: 右 96">
              <a:extLst>
                <a:ext uri="{FF2B5EF4-FFF2-40B4-BE49-F238E27FC236}">
                  <a16:creationId xmlns:a16="http://schemas.microsoft.com/office/drawing/2014/main" id="{F3FF620E-1797-45C4-8485-11E6C449AD7F}"/>
                </a:ext>
              </a:extLst>
            </p:cNvPr>
            <p:cNvSpPr/>
            <p:nvPr/>
          </p:nvSpPr>
          <p:spPr>
            <a:xfrm>
              <a:off x="5556585" y="525179"/>
              <a:ext cx="117491" cy="6625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8" name="箭头: 右 97">
              <a:extLst>
                <a:ext uri="{FF2B5EF4-FFF2-40B4-BE49-F238E27FC236}">
                  <a16:creationId xmlns:a16="http://schemas.microsoft.com/office/drawing/2014/main" id="{8D6CA8EA-3F47-459E-A6D1-8CFD62271C44}"/>
                </a:ext>
              </a:extLst>
            </p:cNvPr>
            <p:cNvSpPr/>
            <p:nvPr/>
          </p:nvSpPr>
          <p:spPr>
            <a:xfrm>
              <a:off x="4792690" y="526524"/>
              <a:ext cx="117491" cy="6625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9" name="立方体 98">
              <a:extLst>
                <a:ext uri="{FF2B5EF4-FFF2-40B4-BE49-F238E27FC236}">
                  <a16:creationId xmlns:a16="http://schemas.microsoft.com/office/drawing/2014/main" id="{1B1D634E-BC76-4B78-9E3F-8881A3E699D8}"/>
                </a:ext>
              </a:extLst>
            </p:cNvPr>
            <p:cNvSpPr/>
            <p:nvPr/>
          </p:nvSpPr>
          <p:spPr>
            <a:xfrm>
              <a:off x="6065150" y="412386"/>
              <a:ext cx="291629" cy="287033"/>
            </a:xfrm>
            <a:prstGeom prst="cube">
              <a:avLst>
                <a:gd name="adj" fmla="val 2474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0" name="立方体 99">
              <a:extLst>
                <a:ext uri="{FF2B5EF4-FFF2-40B4-BE49-F238E27FC236}">
                  <a16:creationId xmlns:a16="http://schemas.microsoft.com/office/drawing/2014/main" id="{582ABC08-C47F-4E23-9CC8-D053C9E3D35B}"/>
                </a:ext>
              </a:extLst>
            </p:cNvPr>
            <p:cNvSpPr/>
            <p:nvPr/>
          </p:nvSpPr>
          <p:spPr>
            <a:xfrm>
              <a:off x="6447137" y="412386"/>
              <a:ext cx="291629" cy="287033"/>
            </a:xfrm>
            <a:prstGeom prst="cube">
              <a:avLst>
                <a:gd name="adj" fmla="val 2474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1" name="立方体 100">
              <a:extLst>
                <a:ext uri="{FF2B5EF4-FFF2-40B4-BE49-F238E27FC236}">
                  <a16:creationId xmlns:a16="http://schemas.microsoft.com/office/drawing/2014/main" id="{D989588F-7802-4A01-82A1-4AAEA1AF91D1}"/>
                </a:ext>
              </a:extLst>
            </p:cNvPr>
            <p:cNvSpPr/>
            <p:nvPr/>
          </p:nvSpPr>
          <p:spPr>
            <a:xfrm>
              <a:off x="6824445" y="408794"/>
              <a:ext cx="291629" cy="287033"/>
            </a:xfrm>
            <a:prstGeom prst="cube">
              <a:avLst>
                <a:gd name="adj" fmla="val 2474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2" name="箭头: 右 101">
              <a:extLst>
                <a:ext uri="{FF2B5EF4-FFF2-40B4-BE49-F238E27FC236}">
                  <a16:creationId xmlns:a16="http://schemas.microsoft.com/office/drawing/2014/main" id="{C10D71D2-A3F4-4ACA-A644-B869C8116FC0}"/>
                </a:ext>
              </a:extLst>
            </p:cNvPr>
            <p:cNvSpPr/>
            <p:nvPr/>
          </p:nvSpPr>
          <p:spPr>
            <a:xfrm>
              <a:off x="6324504" y="529064"/>
              <a:ext cx="117491" cy="6625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3" name="箭头: 右 102">
              <a:extLst>
                <a:ext uri="{FF2B5EF4-FFF2-40B4-BE49-F238E27FC236}">
                  <a16:creationId xmlns:a16="http://schemas.microsoft.com/office/drawing/2014/main" id="{4B7FF7C4-8318-4DFC-AC4D-A148F5232016}"/>
                </a:ext>
              </a:extLst>
            </p:cNvPr>
            <p:cNvSpPr/>
            <p:nvPr/>
          </p:nvSpPr>
          <p:spPr>
            <a:xfrm>
              <a:off x="6701287" y="529064"/>
              <a:ext cx="117491" cy="6625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4" name="箭头: 右 103">
              <a:extLst>
                <a:ext uri="{FF2B5EF4-FFF2-40B4-BE49-F238E27FC236}">
                  <a16:creationId xmlns:a16="http://schemas.microsoft.com/office/drawing/2014/main" id="{4919E251-4C9F-4894-A292-A450A1FD4D77}"/>
                </a:ext>
              </a:extLst>
            </p:cNvPr>
            <p:cNvSpPr/>
            <p:nvPr/>
          </p:nvSpPr>
          <p:spPr>
            <a:xfrm>
              <a:off x="5937392" y="530409"/>
              <a:ext cx="117491" cy="6625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5" name="立方体 104">
              <a:extLst>
                <a:ext uri="{FF2B5EF4-FFF2-40B4-BE49-F238E27FC236}">
                  <a16:creationId xmlns:a16="http://schemas.microsoft.com/office/drawing/2014/main" id="{656321B7-AF0F-45DB-91FA-688133D3FC9E}"/>
                </a:ext>
              </a:extLst>
            </p:cNvPr>
            <p:cNvSpPr/>
            <p:nvPr/>
          </p:nvSpPr>
          <p:spPr>
            <a:xfrm>
              <a:off x="7208004" y="408794"/>
              <a:ext cx="291629" cy="287033"/>
            </a:xfrm>
            <a:prstGeom prst="cube">
              <a:avLst>
                <a:gd name="adj" fmla="val 2474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6" name="立方体 105">
              <a:extLst>
                <a:ext uri="{FF2B5EF4-FFF2-40B4-BE49-F238E27FC236}">
                  <a16:creationId xmlns:a16="http://schemas.microsoft.com/office/drawing/2014/main" id="{B1300A40-080D-4DAE-B6E5-912CB0E73B4B}"/>
                </a:ext>
              </a:extLst>
            </p:cNvPr>
            <p:cNvSpPr/>
            <p:nvPr/>
          </p:nvSpPr>
          <p:spPr>
            <a:xfrm>
              <a:off x="7589991" y="408794"/>
              <a:ext cx="291629" cy="287033"/>
            </a:xfrm>
            <a:prstGeom prst="cube">
              <a:avLst>
                <a:gd name="adj" fmla="val 2474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7" name="立方体 106">
              <a:extLst>
                <a:ext uri="{FF2B5EF4-FFF2-40B4-BE49-F238E27FC236}">
                  <a16:creationId xmlns:a16="http://schemas.microsoft.com/office/drawing/2014/main" id="{1BD524C5-F6DB-4EBF-B526-885A336562B1}"/>
                </a:ext>
              </a:extLst>
            </p:cNvPr>
            <p:cNvSpPr/>
            <p:nvPr/>
          </p:nvSpPr>
          <p:spPr>
            <a:xfrm>
              <a:off x="7967299" y="405202"/>
              <a:ext cx="291629" cy="287033"/>
            </a:xfrm>
            <a:prstGeom prst="cube">
              <a:avLst>
                <a:gd name="adj" fmla="val 2474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8" name="箭头: 右 107">
              <a:extLst>
                <a:ext uri="{FF2B5EF4-FFF2-40B4-BE49-F238E27FC236}">
                  <a16:creationId xmlns:a16="http://schemas.microsoft.com/office/drawing/2014/main" id="{9A498C7B-8850-4C5D-BE0D-44E24F015ABF}"/>
                </a:ext>
              </a:extLst>
            </p:cNvPr>
            <p:cNvSpPr/>
            <p:nvPr/>
          </p:nvSpPr>
          <p:spPr>
            <a:xfrm>
              <a:off x="7467358" y="525472"/>
              <a:ext cx="117491" cy="6625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9" name="箭头: 右 108">
              <a:extLst>
                <a:ext uri="{FF2B5EF4-FFF2-40B4-BE49-F238E27FC236}">
                  <a16:creationId xmlns:a16="http://schemas.microsoft.com/office/drawing/2014/main" id="{F948C8BB-24DA-4D36-B8AF-4F87341D43BC}"/>
                </a:ext>
              </a:extLst>
            </p:cNvPr>
            <p:cNvSpPr/>
            <p:nvPr/>
          </p:nvSpPr>
          <p:spPr>
            <a:xfrm>
              <a:off x="7844141" y="525472"/>
              <a:ext cx="117491" cy="6625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10" name="箭头: 右 109">
              <a:extLst>
                <a:ext uri="{FF2B5EF4-FFF2-40B4-BE49-F238E27FC236}">
                  <a16:creationId xmlns:a16="http://schemas.microsoft.com/office/drawing/2014/main" id="{E3A6AC0F-0BB6-4A77-A085-8A09D7C3D053}"/>
                </a:ext>
              </a:extLst>
            </p:cNvPr>
            <p:cNvSpPr/>
            <p:nvPr/>
          </p:nvSpPr>
          <p:spPr>
            <a:xfrm>
              <a:off x="7080246" y="526817"/>
              <a:ext cx="117491" cy="6625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11" name="立方体 110">
              <a:extLst>
                <a:ext uri="{FF2B5EF4-FFF2-40B4-BE49-F238E27FC236}">
                  <a16:creationId xmlns:a16="http://schemas.microsoft.com/office/drawing/2014/main" id="{CEF901D2-E832-4EEA-9B28-18044F796E0D}"/>
                </a:ext>
              </a:extLst>
            </p:cNvPr>
            <p:cNvSpPr/>
            <p:nvPr/>
          </p:nvSpPr>
          <p:spPr>
            <a:xfrm>
              <a:off x="8351426" y="407207"/>
              <a:ext cx="291629" cy="287033"/>
            </a:xfrm>
            <a:prstGeom prst="cube">
              <a:avLst>
                <a:gd name="adj" fmla="val 2474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12" name="立方体 111">
              <a:extLst>
                <a:ext uri="{FF2B5EF4-FFF2-40B4-BE49-F238E27FC236}">
                  <a16:creationId xmlns:a16="http://schemas.microsoft.com/office/drawing/2014/main" id="{E9ADCC84-DF4C-4ED8-AEF1-77410267C08C}"/>
                </a:ext>
              </a:extLst>
            </p:cNvPr>
            <p:cNvSpPr/>
            <p:nvPr/>
          </p:nvSpPr>
          <p:spPr>
            <a:xfrm>
              <a:off x="8728734" y="403615"/>
              <a:ext cx="291629" cy="287033"/>
            </a:xfrm>
            <a:prstGeom prst="cube">
              <a:avLst>
                <a:gd name="adj" fmla="val 2474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13" name="箭头: 右 112">
              <a:extLst>
                <a:ext uri="{FF2B5EF4-FFF2-40B4-BE49-F238E27FC236}">
                  <a16:creationId xmlns:a16="http://schemas.microsoft.com/office/drawing/2014/main" id="{20842CB8-43C5-4536-A073-E6373873AD59}"/>
                </a:ext>
              </a:extLst>
            </p:cNvPr>
            <p:cNvSpPr/>
            <p:nvPr/>
          </p:nvSpPr>
          <p:spPr>
            <a:xfrm>
              <a:off x="8228793" y="523885"/>
              <a:ext cx="117491" cy="6625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14" name="箭头: 右 113">
              <a:extLst>
                <a:ext uri="{FF2B5EF4-FFF2-40B4-BE49-F238E27FC236}">
                  <a16:creationId xmlns:a16="http://schemas.microsoft.com/office/drawing/2014/main" id="{FE3689CC-9D94-4384-8CBB-06258F6CA8A2}"/>
                </a:ext>
              </a:extLst>
            </p:cNvPr>
            <p:cNvSpPr/>
            <p:nvPr/>
          </p:nvSpPr>
          <p:spPr>
            <a:xfrm>
              <a:off x="8605576" y="523885"/>
              <a:ext cx="117491" cy="6625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cxnSp>
        <p:nvCxnSpPr>
          <p:cNvPr id="115" name="直接连接符 114">
            <a:extLst>
              <a:ext uri="{FF2B5EF4-FFF2-40B4-BE49-F238E27FC236}">
                <a16:creationId xmlns:a16="http://schemas.microsoft.com/office/drawing/2014/main" id="{7CD5B481-5BA7-4C50-A8BF-4F27ED2A646A}"/>
              </a:ext>
            </a:extLst>
          </p:cNvPr>
          <p:cNvCxnSpPr>
            <a:cxnSpLocks/>
          </p:cNvCxnSpPr>
          <p:nvPr/>
        </p:nvCxnSpPr>
        <p:spPr>
          <a:xfrm flipV="1">
            <a:off x="4569746" y="4799038"/>
            <a:ext cx="831408" cy="528349"/>
          </a:xfrm>
          <a:prstGeom prst="line">
            <a:avLst/>
          </a:prstGeom>
          <a:ln w="12700"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直接连接符 115">
            <a:extLst>
              <a:ext uri="{FF2B5EF4-FFF2-40B4-BE49-F238E27FC236}">
                <a16:creationId xmlns:a16="http://schemas.microsoft.com/office/drawing/2014/main" id="{8289FC23-C6B0-4851-A4D4-EAC286C2A855}"/>
              </a:ext>
            </a:extLst>
          </p:cNvPr>
          <p:cNvCxnSpPr>
            <a:cxnSpLocks/>
          </p:cNvCxnSpPr>
          <p:nvPr/>
        </p:nvCxnSpPr>
        <p:spPr>
          <a:xfrm>
            <a:off x="4569746" y="4052229"/>
            <a:ext cx="831408" cy="153892"/>
          </a:xfrm>
          <a:prstGeom prst="line">
            <a:avLst/>
          </a:prstGeom>
          <a:ln w="12700"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直接连接符 116">
            <a:extLst>
              <a:ext uri="{FF2B5EF4-FFF2-40B4-BE49-F238E27FC236}">
                <a16:creationId xmlns:a16="http://schemas.microsoft.com/office/drawing/2014/main" id="{E029FEDA-7850-49A4-8ACF-E8235CE70B68}"/>
              </a:ext>
            </a:extLst>
          </p:cNvPr>
          <p:cNvCxnSpPr>
            <a:cxnSpLocks/>
          </p:cNvCxnSpPr>
          <p:nvPr/>
        </p:nvCxnSpPr>
        <p:spPr>
          <a:xfrm flipV="1">
            <a:off x="2315937" y="2185458"/>
            <a:ext cx="579991" cy="555211"/>
          </a:xfrm>
          <a:prstGeom prst="line">
            <a:avLst/>
          </a:prstGeom>
          <a:ln w="12700"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直接连接符 117">
            <a:extLst>
              <a:ext uri="{FF2B5EF4-FFF2-40B4-BE49-F238E27FC236}">
                <a16:creationId xmlns:a16="http://schemas.microsoft.com/office/drawing/2014/main" id="{016FEB9C-64FF-4431-85DE-8C5C1A4E59D2}"/>
              </a:ext>
            </a:extLst>
          </p:cNvPr>
          <p:cNvCxnSpPr>
            <a:cxnSpLocks/>
          </p:cNvCxnSpPr>
          <p:nvPr/>
        </p:nvCxnSpPr>
        <p:spPr>
          <a:xfrm flipV="1">
            <a:off x="2315108" y="3452383"/>
            <a:ext cx="564194" cy="113750"/>
          </a:xfrm>
          <a:prstGeom prst="line">
            <a:avLst/>
          </a:prstGeom>
          <a:ln w="12700"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直接连接符 118">
            <a:extLst>
              <a:ext uri="{FF2B5EF4-FFF2-40B4-BE49-F238E27FC236}">
                <a16:creationId xmlns:a16="http://schemas.microsoft.com/office/drawing/2014/main" id="{3995C95B-242E-4C34-B5D0-84DF25AA3F1D}"/>
              </a:ext>
            </a:extLst>
          </p:cNvPr>
          <p:cNvCxnSpPr>
            <a:cxnSpLocks/>
          </p:cNvCxnSpPr>
          <p:nvPr/>
        </p:nvCxnSpPr>
        <p:spPr>
          <a:xfrm>
            <a:off x="2317308" y="3569815"/>
            <a:ext cx="578620" cy="482414"/>
          </a:xfrm>
          <a:prstGeom prst="line">
            <a:avLst/>
          </a:prstGeom>
          <a:ln w="12700"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直接连接符 119">
            <a:extLst>
              <a:ext uri="{FF2B5EF4-FFF2-40B4-BE49-F238E27FC236}">
                <a16:creationId xmlns:a16="http://schemas.microsoft.com/office/drawing/2014/main" id="{49BA44DF-5255-4E9A-A066-DA30AD3DD5F7}"/>
              </a:ext>
            </a:extLst>
          </p:cNvPr>
          <p:cNvCxnSpPr>
            <a:cxnSpLocks/>
          </p:cNvCxnSpPr>
          <p:nvPr/>
        </p:nvCxnSpPr>
        <p:spPr>
          <a:xfrm>
            <a:off x="2302503" y="4383762"/>
            <a:ext cx="593425" cy="928730"/>
          </a:xfrm>
          <a:prstGeom prst="line">
            <a:avLst/>
          </a:prstGeom>
          <a:ln w="12700"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0" name="文本框 129">
            <a:extLst>
              <a:ext uri="{FF2B5EF4-FFF2-40B4-BE49-F238E27FC236}">
                <a16:creationId xmlns:a16="http://schemas.microsoft.com/office/drawing/2014/main" id="{2F86436D-263D-4E29-B34B-6018F0BB806B}"/>
              </a:ext>
            </a:extLst>
          </p:cNvPr>
          <p:cNvSpPr txBox="1"/>
          <p:nvPr/>
        </p:nvSpPr>
        <p:spPr>
          <a:xfrm>
            <a:off x="102031" y="2322340"/>
            <a:ext cx="2760754" cy="318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original contract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文本框 130">
            <a:extLst>
              <a:ext uri="{FF2B5EF4-FFF2-40B4-BE49-F238E27FC236}">
                <a16:creationId xmlns:a16="http://schemas.microsoft.com/office/drawing/2014/main" id="{B21FF2E1-6DF1-4213-AF9E-14DB5198390E}"/>
              </a:ext>
            </a:extLst>
          </p:cNvPr>
          <p:cNvSpPr txBox="1"/>
          <p:nvPr/>
        </p:nvSpPr>
        <p:spPr>
          <a:xfrm>
            <a:off x="2646455" y="1874488"/>
            <a:ext cx="2236370" cy="306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on-chain contract 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文本框 131">
            <a:extLst>
              <a:ext uri="{FF2B5EF4-FFF2-40B4-BE49-F238E27FC236}">
                <a16:creationId xmlns:a16="http://schemas.microsoft.com/office/drawing/2014/main" id="{83BFB68C-1FF9-4D0A-B797-71097647362E}"/>
              </a:ext>
            </a:extLst>
          </p:cNvPr>
          <p:cNvSpPr txBox="1"/>
          <p:nvPr/>
        </p:nvSpPr>
        <p:spPr>
          <a:xfrm>
            <a:off x="2474437" y="5324799"/>
            <a:ext cx="2421404" cy="318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off-chain contract 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文本框 133">
            <a:extLst>
              <a:ext uri="{FF2B5EF4-FFF2-40B4-BE49-F238E27FC236}">
                <a16:creationId xmlns:a16="http://schemas.microsoft.com/office/drawing/2014/main" id="{7C275A3F-F622-42A3-96F0-AE786589EE62}"/>
              </a:ext>
            </a:extLst>
          </p:cNvPr>
          <p:cNvSpPr txBox="1"/>
          <p:nvPr/>
        </p:nvSpPr>
        <p:spPr>
          <a:xfrm>
            <a:off x="5063729" y="5286830"/>
            <a:ext cx="2421404" cy="318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signed copy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文本框 134">
            <a:extLst>
              <a:ext uri="{FF2B5EF4-FFF2-40B4-BE49-F238E27FC236}">
                <a16:creationId xmlns:a16="http://schemas.microsoft.com/office/drawing/2014/main" id="{44FBD05A-C8B8-47C1-A37C-F2B7978A2177}"/>
              </a:ext>
            </a:extLst>
          </p:cNvPr>
          <p:cNvSpPr txBox="1"/>
          <p:nvPr/>
        </p:nvSpPr>
        <p:spPr>
          <a:xfrm>
            <a:off x="3256289" y="4786964"/>
            <a:ext cx="1068075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extra</a:t>
            </a:r>
            <a:endParaRPr lang="en-US" sz="2800" dirty="0"/>
          </a:p>
        </p:txBody>
      </p:sp>
      <p:sp>
        <p:nvSpPr>
          <p:cNvPr id="138" name="文本框 137">
            <a:extLst>
              <a:ext uri="{FF2B5EF4-FFF2-40B4-BE49-F238E27FC236}">
                <a16:creationId xmlns:a16="http://schemas.microsoft.com/office/drawing/2014/main" id="{7E96AA60-056C-4B49-BF53-436E2947958A}"/>
              </a:ext>
            </a:extLst>
          </p:cNvPr>
          <p:cNvSpPr txBox="1"/>
          <p:nvPr/>
        </p:nvSpPr>
        <p:spPr>
          <a:xfrm>
            <a:off x="3135892" y="4182474"/>
            <a:ext cx="1302405" cy="680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2800" dirty="0">
                <a:solidFill>
                  <a:schemeClr val="bg1"/>
                </a:solidFill>
              </a:rPr>
              <a:t>heavy</a:t>
            </a:r>
          </a:p>
          <a:p>
            <a:pPr algn="ctr">
              <a:lnSpc>
                <a:spcPts val="2200"/>
              </a:lnSpc>
            </a:pPr>
            <a:r>
              <a:rPr lang="en-US" sz="2800" dirty="0">
                <a:solidFill>
                  <a:schemeClr val="bg1"/>
                </a:solidFill>
              </a:rPr>
              <a:t>private</a:t>
            </a:r>
          </a:p>
        </p:txBody>
      </p:sp>
      <p:sp>
        <p:nvSpPr>
          <p:cNvPr id="139" name="文本框 138">
            <a:extLst>
              <a:ext uri="{FF2B5EF4-FFF2-40B4-BE49-F238E27FC236}">
                <a16:creationId xmlns:a16="http://schemas.microsoft.com/office/drawing/2014/main" id="{B2E4E4DF-4865-49CB-A977-C0203D46E013}"/>
              </a:ext>
            </a:extLst>
          </p:cNvPr>
          <p:cNvSpPr txBox="1"/>
          <p:nvPr/>
        </p:nvSpPr>
        <p:spPr>
          <a:xfrm>
            <a:off x="5601518" y="2289787"/>
            <a:ext cx="1302405" cy="680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2800" dirty="0">
                <a:solidFill>
                  <a:schemeClr val="bg1"/>
                </a:solidFill>
              </a:rPr>
              <a:t>heavy</a:t>
            </a:r>
          </a:p>
          <a:p>
            <a:pPr algn="ctr">
              <a:lnSpc>
                <a:spcPts val="2200"/>
              </a:lnSpc>
            </a:pPr>
            <a:r>
              <a:rPr lang="en-US" sz="2800" dirty="0">
                <a:solidFill>
                  <a:schemeClr val="bg1"/>
                </a:solidFill>
              </a:rPr>
              <a:t>private</a:t>
            </a:r>
          </a:p>
        </p:txBody>
      </p:sp>
      <p:sp>
        <p:nvSpPr>
          <p:cNvPr id="140" name="文本框 139">
            <a:extLst>
              <a:ext uri="{FF2B5EF4-FFF2-40B4-BE49-F238E27FC236}">
                <a16:creationId xmlns:a16="http://schemas.microsoft.com/office/drawing/2014/main" id="{D1304B37-E4AD-4E45-A959-60C290544BE3}"/>
              </a:ext>
            </a:extLst>
          </p:cNvPr>
          <p:cNvSpPr txBox="1"/>
          <p:nvPr/>
        </p:nvSpPr>
        <p:spPr>
          <a:xfrm>
            <a:off x="3096293" y="2304778"/>
            <a:ext cx="1302405" cy="680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2800" dirty="0"/>
              <a:t>light</a:t>
            </a:r>
          </a:p>
          <a:p>
            <a:pPr algn="ctr">
              <a:lnSpc>
                <a:spcPts val="2200"/>
              </a:lnSpc>
            </a:pPr>
            <a:r>
              <a:rPr lang="en-US" sz="2800" dirty="0"/>
              <a:t>public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A49B990-7BE1-4680-83BE-2ADA9E1633F6}"/>
              </a:ext>
            </a:extLst>
          </p:cNvPr>
          <p:cNvSpPr/>
          <p:nvPr/>
        </p:nvSpPr>
        <p:spPr>
          <a:xfrm>
            <a:off x="7510974" y="2103326"/>
            <a:ext cx="42953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There will be a challenge period after a representative of the participants have submitted the result.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During the challenge period, all other participants can challenge the result with the signed copy of the off-chain contract.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I</a:t>
            </a:r>
            <a:r>
              <a:rPr lang="en-US" sz="2000" dirty="0"/>
              <a:t>f the representative is honest, there will be no need to challenge the submitted result.</a:t>
            </a:r>
          </a:p>
        </p:txBody>
      </p:sp>
      <p:sp>
        <p:nvSpPr>
          <p:cNvPr id="76" name="矩形: 圆角 75">
            <a:extLst>
              <a:ext uri="{FF2B5EF4-FFF2-40B4-BE49-F238E27FC236}">
                <a16:creationId xmlns:a16="http://schemas.microsoft.com/office/drawing/2014/main" id="{9A609DBF-F126-403C-8395-DE43D10B45C2}"/>
              </a:ext>
            </a:extLst>
          </p:cNvPr>
          <p:cNvSpPr/>
          <p:nvPr/>
        </p:nvSpPr>
        <p:spPr>
          <a:xfrm>
            <a:off x="7963853" y="1578118"/>
            <a:ext cx="3085761" cy="5232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54530484-A7DF-4202-87EF-CD45C3DD840F}"/>
              </a:ext>
            </a:extLst>
          </p:cNvPr>
          <p:cNvSpPr/>
          <p:nvPr/>
        </p:nvSpPr>
        <p:spPr>
          <a:xfrm>
            <a:off x="8021201" y="1578117"/>
            <a:ext cx="33191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/>
              <a:t>Submit &amp; challenge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0724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AFB7EC4-EA33-4F78-B83A-692CE20F3A11}"/>
              </a:ext>
            </a:extLst>
          </p:cNvPr>
          <p:cNvSpPr/>
          <p:nvPr/>
        </p:nvSpPr>
        <p:spPr>
          <a:xfrm>
            <a:off x="7549869" y="1839727"/>
            <a:ext cx="4256412" cy="414837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文本框 6"/>
          <p:cNvSpPr txBox="1"/>
          <p:nvPr/>
        </p:nvSpPr>
        <p:spPr>
          <a:xfrm>
            <a:off x="579461" y="270425"/>
            <a:ext cx="11358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Enforcing off-chain contracts</a:t>
            </a:r>
            <a:endParaRPr lang="en-US" sz="3600" dirty="0"/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3E8CEA0B-C511-41D3-9FC8-B70ECF05D868}"/>
              </a:ext>
            </a:extLst>
          </p:cNvPr>
          <p:cNvSpPr txBox="1"/>
          <p:nvPr/>
        </p:nvSpPr>
        <p:spPr>
          <a:xfrm>
            <a:off x="838992" y="2877896"/>
            <a:ext cx="1302405" cy="680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2800" dirty="0"/>
              <a:t>light</a:t>
            </a:r>
          </a:p>
          <a:p>
            <a:pPr algn="ctr">
              <a:lnSpc>
                <a:spcPts val="2200"/>
              </a:lnSpc>
            </a:pPr>
            <a:r>
              <a:rPr lang="en-US" sz="2800" dirty="0"/>
              <a:t>public</a:t>
            </a: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785104B8-E4AC-4F5C-A419-856306BA5431}"/>
              </a:ext>
            </a:extLst>
          </p:cNvPr>
          <p:cNvSpPr/>
          <p:nvPr/>
        </p:nvSpPr>
        <p:spPr>
          <a:xfrm>
            <a:off x="636764" y="2742820"/>
            <a:ext cx="1672628" cy="8282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36687E7C-02E7-420A-9AAD-8D864596E4B1}"/>
              </a:ext>
            </a:extLst>
          </p:cNvPr>
          <p:cNvSpPr/>
          <p:nvPr/>
        </p:nvSpPr>
        <p:spPr>
          <a:xfrm>
            <a:off x="636764" y="3561996"/>
            <a:ext cx="1672628" cy="8282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E80E5AAB-5DB3-4426-B5C8-3823FB30D4AF}"/>
              </a:ext>
            </a:extLst>
          </p:cNvPr>
          <p:cNvSpPr txBox="1"/>
          <p:nvPr/>
        </p:nvSpPr>
        <p:spPr>
          <a:xfrm>
            <a:off x="837678" y="3627862"/>
            <a:ext cx="1302405" cy="680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2800" dirty="0">
                <a:solidFill>
                  <a:schemeClr val="bg1"/>
                </a:solidFill>
              </a:rPr>
              <a:t>heavy</a:t>
            </a:r>
          </a:p>
          <a:p>
            <a:pPr algn="ctr">
              <a:lnSpc>
                <a:spcPts val="2200"/>
              </a:lnSpc>
            </a:pPr>
            <a:r>
              <a:rPr lang="en-US" sz="2800" dirty="0">
                <a:solidFill>
                  <a:schemeClr val="bg1"/>
                </a:solidFill>
              </a:rPr>
              <a:t>private</a:t>
            </a: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C82FD75B-988B-41F3-B429-0962C0D7FE95}"/>
              </a:ext>
            </a:extLst>
          </p:cNvPr>
          <p:cNvSpPr/>
          <p:nvPr/>
        </p:nvSpPr>
        <p:spPr>
          <a:xfrm>
            <a:off x="2902025" y="4053100"/>
            <a:ext cx="1672628" cy="8282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6E953F08-A3CE-451D-9008-3ABFD0DC9480}"/>
              </a:ext>
            </a:extLst>
          </p:cNvPr>
          <p:cNvSpPr/>
          <p:nvPr/>
        </p:nvSpPr>
        <p:spPr>
          <a:xfrm>
            <a:off x="2902024" y="4881375"/>
            <a:ext cx="1672626" cy="446883"/>
          </a:xfrm>
          <a:prstGeom prst="rect">
            <a:avLst/>
          </a:prstGeom>
          <a:pattFill prst="dkHorz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362BE8EF-DEA6-425E-AF6C-A7A7818A50F9}"/>
              </a:ext>
            </a:extLst>
          </p:cNvPr>
          <p:cNvSpPr/>
          <p:nvPr/>
        </p:nvSpPr>
        <p:spPr>
          <a:xfrm>
            <a:off x="2897673" y="2192108"/>
            <a:ext cx="1672628" cy="8282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9836C0D3-2267-4396-A6FC-D6F038E7C32D}"/>
              </a:ext>
            </a:extLst>
          </p:cNvPr>
          <p:cNvSpPr/>
          <p:nvPr/>
        </p:nvSpPr>
        <p:spPr>
          <a:xfrm>
            <a:off x="2897119" y="3020889"/>
            <a:ext cx="1672626" cy="446883"/>
          </a:xfrm>
          <a:prstGeom prst="rect">
            <a:avLst/>
          </a:prstGeom>
          <a:pattFill prst="dkVert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759F7504-4E42-40F3-BD78-6DC9B73CA86C}"/>
              </a:ext>
            </a:extLst>
          </p:cNvPr>
          <p:cNvSpPr txBox="1"/>
          <p:nvPr/>
        </p:nvSpPr>
        <p:spPr>
          <a:xfrm>
            <a:off x="3265797" y="2943503"/>
            <a:ext cx="1068075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extra</a:t>
            </a:r>
            <a:endParaRPr lang="en-US" sz="2800" dirty="0"/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5BD371B1-E9E5-43DA-B103-853FDA93843C}"/>
              </a:ext>
            </a:extLst>
          </p:cNvPr>
          <p:cNvSpPr/>
          <p:nvPr/>
        </p:nvSpPr>
        <p:spPr>
          <a:xfrm>
            <a:off x="5401153" y="4805651"/>
            <a:ext cx="1672628" cy="4537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A47F3B4A-A7FF-44BF-8E16-7F3AA88FC0D4}"/>
              </a:ext>
            </a:extLst>
          </p:cNvPr>
          <p:cNvSpPr/>
          <p:nvPr/>
        </p:nvSpPr>
        <p:spPr>
          <a:xfrm>
            <a:off x="5401153" y="4210243"/>
            <a:ext cx="1672628" cy="5954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852075B0-B5FB-4EFC-81D3-6AD676246110}"/>
              </a:ext>
            </a:extLst>
          </p:cNvPr>
          <p:cNvSpPr txBox="1"/>
          <p:nvPr/>
        </p:nvSpPr>
        <p:spPr>
          <a:xfrm>
            <a:off x="5461578" y="4308106"/>
            <a:ext cx="1611354" cy="340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US" altLang="zh-CN" sz="2800" dirty="0">
                <a:solidFill>
                  <a:schemeClr val="bg1"/>
                </a:solidFill>
              </a:rPr>
              <a:t>bytecode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B67474CB-B98A-460B-B559-04C575E09098}"/>
              </a:ext>
            </a:extLst>
          </p:cNvPr>
          <p:cNvSpPr txBox="1"/>
          <p:nvPr/>
        </p:nvSpPr>
        <p:spPr>
          <a:xfrm>
            <a:off x="5462427" y="4833042"/>
            <a:ext cx="1672628" cy="340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US" altLang="zh-CN" sz="2800" dirty="0">
                <a:solidFill>
                  <a:schemeClr val="bg1"/>
                </a:solidFill>
              </a:rPr>
              <a:t>signatures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CDA7A60E-2438-4A5B-BA01-543EF04E454A}"/>
              </a:ext>
            </a:extLst>
          </p:cNvPr>
          <p:cNvGrpSpPr/>
          <p:nvPr/>
        </p:nvGrpSpPr>
        <p:grpSpPr>
          <a:xfrm>
            <a:off x="2787539" y="1594132"/>
            <a:ext cx="4392317" cy="2004308"/>
            <a:chOff x="3382932" y="403615"/>
            <a:chExt cx="6128305" cy="2342488"/>
          </a:xfrm>
        </p:grpSpPr>
        <p:sp>
          <p:nvSpPr>
            <p:cNvPr id="87" name="矩形: 圆角 86">
              <a:extLst>
                <a:ext uri="{FF2B5EF4-FFF2-40B4-BE49-F238E27FC236}">
                  <a16:creationId xmlns:a16="http://schemas.microsoft.com/office/drawing/2014/main" id="{ABECAC19-72FB-4171-BAB4-F4A0C708E413}"/>
                </a:ext>
              </a:extLst>
            </p:cNvPr>
            <p:cNvSpPr/>
            <p:nvPr/>
          </p:nvSpPr>
          <p:spPr>
            <a:xfrm>
              <a:off x="3382932" y="559165"/>
              <a:ext cx="6128305" cy="218693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88" name="立方体 87">
              <a:extLst>
                <a:ext uri="{FF2B5EF4-FFF2-40B4-BE49-F238E27FC236}">
                  <a16:creationId xmlns:a16="http://schemas.microsoft.com/office/drawing/2014/main" id="{AE7DCB52-5D98-43D4-A8A3-CF5AAC324418}"/>
                </a:ext>
              </a:extLst>
            </p:cNvPr>
            <p:cNvSpPr/>
            <p:nvPr/>
          </p:nvSpPr>
          <p:spPr>
            <a:xfrm>
              <a:off x="3777594" y="412093"/>
              <a:ext cx="291629" cy="287033"/>
            </a:xfrm>
            <a:prstGeom prst="cube">
              <a:avLst>
                <a:gd name="adj" fmla="val 2474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89" name="立方体 88">
              <a:extLst>
                <a:ext uri="{FF2B5EF4-FFF2-40B4-BE49-F238E27FC236}">
                  <a16:creationId xmlns:a16="http://schemas.microsoft.com/office/drawing/2014/main" id="{2710ADFB-91DB-41FE-B675-026E29D780F9}"/>
                </a:ext>
              </a:extLst>
            </p:cNvPr>
            <p:cNvSpPr/>
            <p:nvPr/>
          </p:nvSpPr>
          <p:spPr>
            <a:xfrm>
              <a:off x="4159581" y="412093"/>
              <a:ext cx="291629" cy="287033"/>
            </a:xfrm>
            <a:prstGeom prst="cube">
              <a:avLst>
                <a:gd name="adj" fmla="val 2474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0" name="立方体 89">
              <a:extLst>
                <a:ext uri="{FF2B5EF4-FFF2-40B4-BE49-F238E27FC236}">
                  <a16:creationId xmlns:a16="http://schemas.microsoft.com/office/drawing/2014/main" id="{D85B6F46-83B3-485A-9DE1-9909CE81F1C6}"/>
                </a:ext>
              </a:extLst>
            </p:cNvPr>
            <p:cNvSpPr/>
            <p:nvPr/>
          </p:nvSpPr>
          <p:spPr>
            <a:xfrm>
              <a:off x="4536889" y="408501"/>
              <a:ext cx="291629" cy="287033"/>
            </a:xfrm>
            <a:prstGeom prst="cube">
              <a:avLst>
                <a:gd name="adj" fmla="val 2474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1" name="箭头: 右 90">
              <a:extLst>
                <a:ext uri="{FF2B5EF4-FFF2-40B4-BE49-F238E27FC236}">
                  <a16:creationId xmlns:a16="http://schemas.microsoft.com/office/drawing/2014/main" id="{4C03F706-04C8-486F-B169-F4487571EF91}"/>
                </a:ext>
              </a:extLst>
            </p:cNvPr>
            <p:cNvSpPr/>
            <p:nvPr/>
          </p:nvSpPr>
          <p:spPr>
            <a:xfrm>
              <a:off x="4036948" y="528771"/>
              <a:ext cx="117491" cy="6625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2" name="箭头: 右 91">
              <a:extLst>
                <a:ext uri="{FF2B5EF4-FFF2-40B4-BE49-F238E27FC236}">
                  <a16:creationId xmlns:a16="http://schemas.microsoft.com/office/drawing/2014/main" id="{BFB0B64D-423A-494F-9370-4AADE9FB09B4}"/>
                </a:ext>
              </a:extLst>
            </p:cNvPr>
            <p:cNvSpPr/>
            <p:nvPr/>
          </p:nvSpPr>
          <p:spPr>
            <a:xfrm>
              <a:off x="4413731" y="528771"/>
              <a:ext cx="117491" cy="6625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3" name="立方体 92">
              <a:extLst>
                <a:ext uri="{FF2B5EF4-FFF2-40B4-BE49-F238E27FC236}">
                  <a16:creationId xmlns:a16="http://schemas.microsoft.com/office/drawing/2014/main" id="{926FB990-8A2B-40AE-A8D3-FC46B7AE17E4}"/>
                </a:ext>
              </a:extLst>
            </p:cNvPr>
            <p:cNvSpPr/>
            <p:nvPr/>
          </p:nvSpPr>
          <p:spPr>
            <a:xfrm>
              <a:off x="4920448" y="408501"/>
              <a:ext cx="291629" cy="287033"/>
            </a:xfrm>
            <a:prstGeom prst="cube">
              <a:avLst>
                <a:gd name="adj" fmla="val 2474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4" name="立方体 93">
              <a:extLst>
                <a:ext uri="{FF2B5EF4-FFF2-40B4-BE49-F238E27FC236}">
                  <a16:creationId xmlns:a16="http://schemas.microsoft.com/office/drawing/2014/main" id="{E9159609-8CED-43FF-8DCE-9697E6B4CA18}"/>
                </a:ext>
              </a:extLst>
            </p:cNvPr>
            <p:cNvSpPr/>
            <p:nvPr/>
          </p:nvSpPr>
          <p:spPr>
            <a:xfrm>
              <a:off x="5302435" y="408501"/>
              <a:ext cx="291629" cy="287033"/>
            </a:xfrm>
            <a:prstGeom prst="cube">
              <a:avLst>
                <a:gd name="adj" fmla="val 2474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5" name="立方体 94">
              <a:extLst>
                <a:ext uri="{FF2B5EF4-FFF2-40B4-BE49-F238E27FC236}">
                  <a16:creationId xmlns:a16="http://schemas.microsoft.com/office/drawing/2014/main" id="{19B1BAFA-14E9-4007-8FDA-CDA1DEF64269}"/>
                </a:ext>
              </a:extLst>
            </p:cNvPr>
            <p:cNvSpPr/>
            <p:nvPr/>
          </p:nvSpPr>
          <p:spPr>
            <a:xfrm>
              <a:off x="5679743" y="404909"/>
              <a:ext cx="291629" cy="287033"/>
            </a:xfrm>
            <a:prstGeom prst="cube">
              <a:avLst>
                <a:gd name="adj" fmla="val 2474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6" name="箭头: 右 95">
              <a:extLst>
                <a:ext uri="{FF2B5EF4-FFF2-40B4-BE49-F238E27FC236}">
                  <a16:creationId xmlns:a16="http://schemas.microsoft.com/office/drawing/2014/main" id="{9A1241C3-3D32-4FCD-9B21-1CA7E202752C}"/>
                </a:ext>
              </a:extLst>
            </p:cNvPr>
            <p:cNvSpPr/>
            <p:nvPr/>
          </p:nvSpPr>
          <p:spPr>
            <a:xfrm>
              <a:off x="5179802" y="525179"/>
              <a:ext cx="117491" cy="6625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7" name="箭头: 右 96">
              <a:extLst>
                <a:ext uri="{FF2B5EF4-FFF2-40B4-BE49-F238E27FC236}">
                  <a16:creationId xmlns:a16="http://schemas.microsoft.com/office/drawing/2014/main" id="{F3FF620E-1797-45C4-8485-11E6C449AD7F}"/>
                </a:ext>
              </a:extLst>
            </p:cNvPr>
            <p:cNvSpPr/>
            <p:nvPr/>
          </p:nvSpPr>
          <p:spPr>
            <a:xfrm>
              <a:off x="5556585" y="525179"/>
              <a:ext cx="117491" cy="6625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8" name="箭头: 右 97">
              <a:extLst>
                <a:ext uri="{FF2B5EF4-FFF2-40B4-BE49-F238E27FC236}">
                  <a16:creationId xmlns:a16="http://schemas.microsoft.com/office/drawing/2014/main" id="{8D6CA8EA-3F47-459E-A6D1-8CFD62271C44}"/>
                </a:ext>
              </a:extLst>
            </p:cNvPr>
            <p:cNvSpPr/>
            <p:nvPr/>
          </p:nvSpPr>
          <p:spPr>
            <a:xfrm>
              <a:off x="4792690" y="526524"/>
              <a:ext cx="117491" cy="6625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9" name="立方体 98">
              <a:extLst>
                <a:ext uri="{FF2B5EF4-FFF2-40B4-BE49-F238E27FC236}">
                  <a16:creationId xmlns:a16="http://schemas.microsoft.com/office/drawing/2014/main" id="{1B1D634E-BC76-4B78-9E3F-8881A3E699D8}"/>
                </a:ext>
              </a:extLst>
            </p:cNvPr>
            <p:cNvSpPr/>
            <p:nvPr/>
          </p:nvSpPr>
          <p:spPr>
            <a:xfrm>
              <a:off x="6065150" y="412386"/>
              <a:ext cx="291629" cy="287033"/>
            </a:xfrm>
            <a:prstGeom prst="cube">
              <a:avLst>
                <a:gd name="adj" fmla="val 2474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0" name="立方体 99">
              <a:extLst>
                <a:ext uri="{FF2B5EF4-FFF2-40B4-BE49-F238E27FC236}">
                  <a16:creationId xmlns:a16="http://schemas.microsoft.com/office/drawing/2014/main" id="{582ABC08-C47F-4E23-9CC8-D053C9E3D35B}"/>
                </a:ext>
              </a:extLst>
            </p:cNvPr>
            <p:cNvSpPr/>
            <p:nvPr/>
          </p:nvSpPr>
          <p:spPr>
            <a:xfrm>
              <a:off x="6447137" y="412386"/>
              <a:ext cx="291629" cy="287033"/>
            </a:xfrm>
            <a:prstGeom prst="cube">
              <a:avLst>
                <a:gd name="adj" fmla="val 2474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1" name="立方体 100">
              <a:extLst>
                <a:ext uri="{FF2B5EF4-FFF2-40B4-BE49-F238E27FC236}">
                  <a16:creationId xmlns:a16="http://schemas.microsoft.com/office/drawing/2014/main" id="{D989588F-7802-4A01-82A1-4AAEA1AF91D1}"/>
                </a:ext>
              </a:extLst>
            </p:cNvPr>
            <p:cNvSpPr/>
            <p:nvPr/>
          </p:nvSpPr>
          <p:spPr>
            <a:xfrm>
              <a:off x="6824445" y="408794"/>
              <a:ext cx="291629" cy="287033"/>
            </a:xfrm>
            <a:prstGeom prst="cube">
              <a:avLst>
                <a:gd name="adj" fmla="val 2474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2" name="箭头: 右 101">
              <a:extLst>
                <a:ext uri="{FF2B5EF4-FFF2-40B4-BE49-F238E27FC236}">
                  <a16:creationId xmlns:a16="http://schemas.microsoft.com/office/drawing/2014/main" id="{C10D71D2-A3F4-4ACA-A644-B869C8116FC0}"/>
                </a:ext>
              </a:extLst>
            </p:cNvPr>
            <p:cNvSpPr/>
            <p:nvPr/>
          </p:nvSpPr>
          <p:spPr>
            <a:xfrm>
              <a:off x="6324504" y="529064"/>
              <a:ext cx="117491" cy="6625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3" name="箭头: 右 102">
              <a:extLst>
                <a:ext uri="{FF2B5EF4-FFF2-40B4-BE49-F238E27FC236}">
                  <a16:creationId xmlns:a16="http://schemas.microsoft.com/office/drawing/2014/main" id="{4B7FF7C4-8318-4DFC-AC4D-A148F5232016}"/>
                </a:ext>
              </a:extLst>
            </p:cNvPr>
            <p:cNvSpPr/>
            <p:nvPr/>
          </p:nvSpPr>
          <p:spPr>
            <a:xfrm>
              <a:off x="6701287" y="529064"/>
              <a:ext cx="117491" cy="6625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4" name="箭头: 右 103">
              <a:extLst>
                <a:ext uri="{FF2B5EF4-FFF2-40B4-BE49-F238E27FC236}">
                  <a16:creationId xmlns:a16="http://schemas.microsoft.com/office/drawing/2014/main" id="{4919E251-4C9F-4894-A292-A450A1FD4D77}"/>
                </a:ext>
              </a:extLst>
            </p:cNvPr>
            <p:cNvSpPr/>
            <p:nvPr/>
          </p:nvSpPr>
          <p:spPr>
            <a:xfrm>
              <a:off x="5937392" y="530409"/>
              <a:ext cx="117491" cy="6625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5" name="立方体 104">
              <a:extLst>
                <a:ext uri="{FF2B5EF4-FFF2-40B4-BE49-F238E27FC236}">
                  <a16:creationId xmlns:a16="http://schemas.microsoft.com/office/drawing/2014/main" id="{656321B7-AF0F-45DB-91FA-688133D3FC9E}"/>
                </a:ext>
              </a:extLst>
            </p:cNvPr>
            <p:cNvSpPr/>
            <p:nvPr/>
          </p:nvSpPr>
          <p:spPr>
            <a:xfrm>
              <a:off x="7208004" y="408794"/>
              <a:ext cx="291629" cy="287033"/>
            </a:xfrm>
            <a:prstGeom prst="cube">
              <a:avLst>
                <a:gd name="adj" fmla="val 2474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6" name="立方体 105">
              <a:extLst>
                <a:ext uri="{FF2B5EF4-FFF2-40B4-BE49-F238E27FC236}">
                  <a16:creationId xmlns:a16="http://schemas.microsoft.com/office/drawing/2014/main" id="{B1300A40-080D-4DAE-B6E5-912CB0E73B4B}"/>
                </a:ext>
              </a:extLst>
            </p:cNvPr>
            <p:cNvSpPr/>
            <p:nvPr/>
          </p:nvSpPr>
          <p:spPr>
            <a:xfrm>
              <a:off x="7589991" y="408794"/>
              <a:ext cx="291629" cy="287033"/>
            </a:xfrm>
            <a:prstGeom prst="cube">
              <a:avLst>
                <a:gd name="adj" fmla="val 2474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7" name="立方体 106">
              <a:extLst>
                <a:ext uri="{FF2B5EF4-FFF2-40B4-BE49-F238E27FC236}">
                  <a16:creationId xmlns:a16="http://schemas.microsoft.com/office/drawing/2014/main" id="{1BD524C5-F6DB-4EBF-B526-885A336562B1}"/>
                </a:ext>
              </a:extLst>
            </p:cNvPr>
            <p:cNvSpPr/>
            <p:nvPr/>
          </p:nvSpPr>
          <p:spPr>
            <a:xfrm>
              <a:off x="7967299" y="405202"/>
              <a:ext cx="291629" cy="287033"/>
            </a:xfrm>
            <a:prstGeom prst="cube">
              <a:avLst>
                <a:gd name="adj" fmla="val 2474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8" name="箭头: 右 107">
              <a:extLst>
                <a:ext uri="{FF2B5EF4-FFF2-40B4-BE49-F238E27FC236}">
                  <a16:creationId xmlns:a16="http://schemas.microsoft.com/office/drawing/2014/main" id="{9A498C7B-8850-4C5D-BE0D-44E24F015ABF}"/>
                </a:ext>
              </a:extLst>
            </p:cNvPr>
            <p:cNvSpPr/>
            <p:nvPr/>
          </p:nvSpPr>
          <p:spPr>
            <a:xfrm>
              <a:off x="7467358" y="525472"/>
              <a:ext cx="117491" cy="6625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9" name="箭头: 右 108">
              <a:extLst>
                <a:ext uri="{FF2B5EF4-FFF2-40B4-BE49-F238E27FC236}">
                  <a16:creationId xmlns:a16="http://schemas.microsoft.com/office/drawing/2014/main" id="{F948C8BB-24DA-4D36-B8AF-4F87341D43BC}"/>
                </a:ext>
              </a:extLst>
            </p:cNvPr>
            <p:cNvSpPr/>
            <p:nvPr/>
          </p:nvSpPr>
          <p:spPr>
            <a:xfrm>
              <a:off x="7844141" y="525472"/>
              <a:ext cx="117491" cy="6625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10" name="箭头: 右 109">
              <a:extLst>
                <a:ext uri="{FF2B5EF4-FFF2-40B4-BE49-F238E27FC236}">
                  <a16:creationId xmlns:a16="http://schemas.microsoft.com/office/drawing/2014/main" id="{E3A6AC0F-0BB6-4A77-A085-8A09D7C3D053}"/>
                </a:ext>
              </a:extLst>
            </p:cNvPr>
            <p:cNvSpPr/>
            <p:nvPr/>
          </p:nvSpPr>
          <p:spPr>
            <a:xfrm>
              <a:off x="7080246" y="526817"/>
              <a:ext cx="117491" cy="6625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11" name="立方体 110">
              <a:extLst>
                <a:ext uri="{FF2B5EF4-FFF2-40B4-BE49-F238E27FC236}">
                  <a16:creationId xmlns:a16="http://schemas.microsoft.com/office/drawing/2014/main" id="{CEF901D2-E832-4EEA-9B28-18044F796E0D}"/>
                </a:ext>
              </a:extLst>
            </p:cNvPr>
            <p:cNvSpPr/>
            <p:nvPr/>
          </p:nvSpPr>
          <p:spPr>
            <a:xfrm>
              <a:off x="8351426" y="407207"/>
              <a:ext cx="291629" cy="287033"/>
            </a:xfrm>
            <a:prstGeom prst="cube">
              <a:avLst>
                <a:gd name="adj" fmla="val 2474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12" name="立方体 111">
              <a:extLst>
                <a:ext uri="{FF2B5EF4-FFF2-40B4-BE49-F238E27FC236}">
                  <a16:creationId xmlns:a16="http://schemas.microsoft.com/office/drawing/2014/main" id="{E9ADCC84-DF4C-4ED8-AEF1-77410267C08C}"/>
                </a:ext>
              </a:extLst>
            </p:cNvPr>
            <p:cNvSpPr/>
            <p:nvPr/>
          </p:nvSpPr>
          <p:spPr>
            <a:xfrm>
              <a:off x="8728734" y="403615"/>
              <a:ext cx="291629" cy="287033"/>
            </a:xfrm>
            <a:prstGeom prst="cube">
              <a:avLst>
                <a:gd name="adj" fmla="val 2474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13" name="箭头: 右 112">
              <a:extLst>
                <a:ext uri="{FF2B5EF4-FFF2-40B4-BE49-F238E27FC236}">
                  <a16:creationId xmlns:a16="http://schemas.microsoft.com/office/drawing/2014/main" id="{20842CB8-43C5-4536-A073-E6373873AD59}"/>
                </a:ext>
              </a:extLst>
            </p:cNvPr>
            <p:cNvSpPr/>
            <p:nvPr/>
          </p:nvSpPr>
          <p:spPr>
            <a:xfrm>
              <a:off x="8228793" y="523885"/>
              <a:ext cx="117491" cy="6625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14" name="箭头: 右 113">
              <a:extLst>
                <a:ext uri="{FF2B5EF4-FFF2-40B4-BE49-F238E27FC236}">
                  <a16:creationId xmlns:a16="http://schemas.microsoft.com/office/drawing/2014/main" id="{FE3689CC-9D94-4384-8CBB-06258F6CA8A2}"/>
                </a:ext>
              </a:extLst>
            </p:cNvPr>
            <p:cNvSpPr/>
            <p:nvPr/>
          </p:nvSpPr>
          <p:spPr>
            <a:xfrm>
              <a:off x="8605576" y="523885"/>
              <a:ext cx="117491" cy="6625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cxnSp>
        <p:nvCxnSpPr>
          <p:cNvPr id="115" name="直接连接符 114">
            <a:extLst>
              <a:ext uri="{FF2B5EF4-FFF2-40B4-BE49-F238E27FC236}">
                <a16:creationId xmlns:a16="http://schemas.microsoft.com/office/drawing/2014/main" id="{7CD5B481-5BA7-4C50-A8BF-4F27ED2A646A}"/>
              </a:ext>
            </a:extLst>
          </p:cNvPr>
          <p:cNvCxnSpPr>
            <a:cxnSpLocks/>
          </p:cNvCxnSpPr>
          <p:nvPr/>
        </p:nvCxnSpPr>
        <p:spPr>
          <a:xfrm flipV="1">
            <a:off x="4569746" y="4799038"/>
            <a:ext cx="831408" cy="528349"/>
          </a:xfrm>
          <a:prstGeom prst="line">
            <a:avLst/>
          </a:prstGeom>
          <a:ln w="12700"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直接连接符 115">
            <a:extLst>
              <a:ext uri="{FF2B5EF4-FFF2-40B4-BE49-F238E27FC236}">
                <a16:creationId xmlns:a16="http://schemas.microsoft.com/office/drawing/2014/main" id="{8289FC23-C6B0-4851-A4D4-EAC286C2A855}"/>
              </a:ext>
            </a:extLst>
          </p:cNvPr>
          <p:cNvCxnSpPr>
            <a:cxnSpLocks/>
          </p:cNvCxnSpPr>
          <p:nvPr/>
        </p:nvCxnSpPr>
        <p:spPr>
          <a:xfrm>
            <a:off x="4569746" y="4052229"/>
            <a:ext cx="831408" cy="153892"/>
          </a:xfrm>
          <a:prstGeom prst="line">
            <a:avLst/>
          </a:prstGeom>
          <a:ln w="12700"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直接连接符 116">
            <a:extLst>
              <a:ext uri="{FF2B5EF4-FFF2-40B4-BE49-F238E27FC236}">
                <a16:creationId xmlns:a16="http://schemas.microsoft.com/office/drawing/2014/main" id="{E029FEDA-7850-49A4-8ACF-E8235CE70B68}"/>
              </a:ext>
            </a:extLst>
          </p:cNvPr>
          <p:cNvCxnSpPr>
            <a:cxnSpLocks/>
          </p:cNvCxnSpPr>
          <p:nvPr/>
        </p:nvCxnSpPr>
        <p:spPr>
          <a:xfrm flipV="1">
            <a:off x="2315937" y="2185458"/>
            <a:ext cx="579991" cy="555211"/>
          </a:xfrm>
          <a:prstGeom prst="line">
            <a:avLst/>
          </a:prstGeom>
          <a:ln w="12700"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直接连接符 117">
            <a:extLst>
              <a:ext uri="{FF2B5EF4-FFF2-40B4-BE49-F238E27FC236}">
                <a16:creationId xmlns:a16="http://schemas.microsoft.com/office/drawing/2014/main" id="{016FEB9C-64FF-4431-85DE-8C5C1A4E59D2}"/>
              </a:ext>
            </a:extLst>
          </p:cNvPr>
          <p:cNvCxnSpPr>
            <a:cxnSpLocks/>
          </p:cNvCxnSpPr>
          <p:nvPr/>
        </p:nvCxnSpPr>
        <p:spPr>
          <a:xfrm flipV="1">
            <a:off x="2315108" y="3452383"/>
            <a:ext cx="564194" cy="113750"/>
          </a:xfrm>
          <a:prstGeom prst="line">
            <a:avLst/>
          </a:prstGeom>
          <a:ln w="12700"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直接连接符 118">
            <a:extLst>
              <a:ext uri="{FF2B5EF4-FFF2-40B4-BE49-F238E27FC236}">
                <a16:creationId xmlns:a16="http://schemas.microsoft.com/office/drawing/2014/main" id="{3995C95B-242E-4C34-B5D0-84DF25AA3F1D}"/>
              </a:ext>
            </a:extLst>
          </p:cNvPr>
          <p:cNvCxnSpPr>
            <a:cxnSpLocks/>
          </p:cNvCxnSpPr>
          <p:nvPr/>
        </p:nvCxnSpPr>
        <p:spPr>
          <a:xfrm>
            <a:off x="2317308" y="3569815"/>
            <a:ext cx="578620" cy="482414"/>
          </a:xfrm>
          <a:prstGeom prst="line">
            <a:avLst/>
          </a:prstGeom>
          <a:ln w="12700"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直接连接符 119">
            <a:extLst>
              <a:ext uri="{FF2B5EF4-FFF2-40B4-BE49-F238E27FC236}">
                <a16:creationId xmlns:a16="http://schemas.microsoft.com/office/drawing/2014/main" id="{49BA44DF-5255-4E9A-A066-DA30AD3DD5F7}"/>
              </a:ext>
            </a:extLst>
          </p:cNvPr>
          <p:cNvCxnSpPr>
            <a:cxnSpLocks/>
          </p:cNvCxnSpPr>
          <p:nvPr/>
        </p:nvCxnSpPr>
        <p:spPr>
          <a:xfrm>
            <a:off x="2302503" y="4383762"/>
            <a:ext cx="593425" cy="928730"/>
          </a:xfrm>
          <a:prstGeom prst="line">
            <a:avLst/>
          </a:prstGeom>
          <a:ln w="12700"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连接符: 肘形 120">
            <a:extLst>
              <a:ext uri="{FF2B5EF4-FFF2-40B4-BE49-F238E27FC236}">
                <a16:creationId xmlns:a16="http://schemas.microsoft.com/office/drawing/2014/main" id="{3EA42A8C-4598-487D-8D23-89E3CBD2433C}"/>
              </a:ext>
            </a:extLst>
          </p:cNvPr>
          <p:cNvCxnSpPr>
            <a:cxnSpLocks/>
            <a:stCxn id="83" idx="0"/>
            <a:endCxn id="80" idx="2"/>
          </p:cNvCxnSpPr>
          <p:nvPr/>
        </p:nvCxnSpPr>
        <p:spPr>
          <a:xfrm rot="16200000" flipV="1">
            <a:off x="4614215" y="2586991"/>
            <a:ext cx="742471" cy="2504034"/>
          </a:xfrm>
          <a:prstGeom prst="bentConnector3">
            <a:avLst>
              <a:gd name="adj1" fmla="val 34869"/>
            </a:avLst>
          </a:prstGeom>
          <a:ln w="38100" cmpd="dbl"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2" name="矩形 121">
            <a:extLst>
              <a:ext uri="{FF2B5EF4-FFF2-40B4-BE49-F238E27FC236}">
                <a16:creationId xmlns:a16="http://schemas.microsoft.com/office/drawing/2014/main" id="{D739D38B-0C38-4004-9C67-FAC94F78A155}"/>
              </a:ext>
            </a:extLst>
          </p:cNvPr>
          <p:cNvSpPr/>
          <p:nvPr/>
        </p:nvSpPr>
        <p:spPr>
          <a:xfrm>
            <a:off x="5401153" y="2195342"/>
            <a:ext cx="1672628" cy="8282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24" name="矩形 123">
            <a:extLst>
              <a:ext uri="{FF2B5EF4-FFF2-40B4-BE49-F238E27FC236}">
                <a16:creationId xmlns:a16="http://schemas.microsoft.com/office/drawing/2014/main" id="{E2F9E9D9-A762-436A-B037-1DC9AD333E55}"/>
              </a:ext>
            </a:extLst>
          </p:cNvPr>
          <p:cNvSpPr/>
          <p:nvPr/>
        </p:nvSpPr>
        <p:spPr>
          <a:xfrm>
            <a:off x="5401152" y="3023617"/>
            <a:ext cx="1672626" cy="446883"/>
          </a:xfrm>
          <a:prstGeom prst="rect">
            <a:avLst/>
          </a:prstGeom>
          <a:pattFill prst="dkHorz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125" name="直接箭头连接符 124">
            <a:extLst>
              <a:ext uri="{FF2B5EF4-FFF2-40B4-BE49-F238E27FC236}">
                <a16:creationId xmlns:a16="http://schemas.microsoft.com/office/drawing/2014/main" id="{4DB33530-5934-46D8-9E2E-FBE196252183}"/>
              </a:ext>
            </a:extLst>
          </p:cNvPr>
          <p:cNvCxnSpPr>
            <a:cxnSpLocks/>
          </p:cNvCxnSpPr>
          <p:nvPr/>
        </p:nvCxnSpPr>
        <p:spPr>
          <a:xfrm>
            <a:off x="4581214" y="3161891"/>
            <a:ext cx="830852" cy="3234"/>
          </a:xfrm>
          <a:prstGeom prst="straightConnector1">
            <a:avLst/>
          </a:prstGeom>
          <a:ln w="38100" cmpd="dbl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文本框 126">
            <a:extLst>
              <a:ext uri="{FF2B5EF4-FFF2-40B4-BE49-F238E27FC236}">
                <a16:creationId xmlns:a16="http://schemas.microsoft.com/office/drawing/2014/main" id="{43910682-57C4-4DBE-AEDF-FA08232BC0DD}"/>
              </a:ext>
            </a:extLst>
          </p:cNvPr>
          <p:cNvSpPr txBox="1"/>
          <p:nvPr/>
        </p:nvSpPr>
        <p:spPr>
          <a:xfrm>
            <a:off x="4501236" y="3558724"/>
            <a:ext cx="1068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/>
              <a:t>dispute</a:t>
            </a:r>
            <a:endParaRPr lang="en-US" b="1" i="1" dirty="0"/>
          </a:p>
        </p:txBody>
      </p:sp>
      <p:sp>
        <p:nvSpPr>
          <p:cNvPr id="128" name="文本框 127">
            <a:extLst>
              <a:ext uri="{FF2B5EF4-FFF2-40B4-BE49-F238E27FC236}">
                <a16:creationId xmlns:a16="http://schemas.microsoft.com/office/drawing/2014/main" id="{031A2EB0-2DFD-4B2A-8306-1A320E1F0DF9}"/>
              </a:ext>
            </a:extLst>
          </p:cNvPr>
          <p:cNvSpPr txBox="1"/>
          <p:nvPr/>
        </p:nvSpPr>
        <p:spPr>
          <a:xfrm>
            <a:off x="4538232" y="2801521"/>
            <a:ext cx="1068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create</a:t>
            </a:r>
          </a:p>
        </p:txBody>
      </p:sp>
      <p:sp>
        <p:nvSpPr>
          <p:cNvPr id="130" name="文本框 129">
            <a:extLst>
              <a:ext uri="{FF2B5EF4-FFF2-40B4-BE49-F238E27FC236}">
                <a16:creationId xmlns:a16="http://schemas.microsoft.com/office/drawing/2014/main" id="{2F86436D-263D-4E29-B34B-6018F0BB806B}"/>
              </a:ext>
            </a:extLst>
          </p:cNvPr>
          <p:cNvSpPr txBox="1"/>
          <p:nvPr/>
        </p:nvSpPr>
        <p:spPr>
          <a:xfrm>
            <a:off x="102031" y="2322340"/>
            <a:ext cx="2760754" cy="318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original contract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文本框 130">
            <a:extLst>
              <a:ext uri="{FF2B5EF4-FFF2-40B4-BE49-F238E27FC236}">
                <a16:creationId xmlns:a16="http://schemas.microsoft.com/office/drawing/2014/main" id="{B21FF2E1-6DF1-4213-AF9E-14DB5198390E}"/>
              </a:ext>
            </a:extLst>
          </p:cNvPr>
          <p:cNvSpPr txBox="1"/>
          <p:nvPr/>
        </p:nvSpPr>
        <p:spPr>
          <a:xfrm>
            <a:off x="2646455" y="1874488"/>
            <a:ext cx="2236370" cy="306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on-chain contract 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文本框 131">
            <a:extLst>
              <a:ext uri="{FF2B5EF4-FFF2-40B4-BE49-F238E27FC236}">
                <a16:creationId xmlns:a16="http://schemas.microsoft.com/office/drawing/2014/main" id="{83BFB68C-1FF9-4D0A-B797-71097647362E}"/>
              </a:ext>
            </a:extLst>
          </p:cNvPr>
          <p:cNvSpPr txBox="1"/>
          <p:nvPr/>
        </p:nvSpPr>
        <p:spPr>
          <a:xfrm>
            <a:off x="2474437" y="5324799"/>
            <a:ext cx="2421404" cy="318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off-chain contract 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文本框 132">
            <a:extLst>
              <a:ext uri="{FF2B5EF4-FFF2-40B4-BE49-F238E27FC236}">
                <a16:creationId xmlns:a16="http://schemas.microsoft.com/office/drawing/2014/main" id="{EB65C017-6609-4FA8-AD1A-D3742E574FFF}"/>
              </a:ext>
            </a:extLst>
          </p:cNvPr>
          <p:cNvSpPr txBox="1"/>
          <p:nvPr/>
        </p:nvSpPr>
        <p:spPr>
          <a:xfrm>
            <a:off x="5059755" y="1875671"/>
            <a:ext cx="2355426" cy="318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verified instance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文本框 133">
            <a:extLst>
              <a:ext uri="{FF2B5EF4-FFF2-40B4-BE49-F238E27FC236}">
                <a16:creationId xmlns:a16="http://schemas.microsoft.com/office/drawing/2014/main" id="{7C275A3F-F622-42A3-96F0-AE786589EE62}"/>
              </a:ext>
            </a:extLst>
          </p:cNvPr>
          <p:cNvSpPr txBox="1"/>
          <p:nvPr/>
        </p:nvSpPr>
        <p:spPr>
          <a:xfrm>
            <a:off x="5063729" y="5286830"/>
            <a:ext cx="2421404" cy="318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signed copy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文本框 134">
            <a:extLst>
              <a:ext uri="{FF2B5EF4-FFF2-40B4-BE49-F238E27FC236}">
                <a16:creationId xmlns:a16="http://schemas.microsoft.com/office/drawing/2014/main" id="{44FBD05A-C8B8-47C1-A37C-F2B7978A2177}"/>
              </a:ext>
            </a:extLst>
          </p:cNvPr>
          <p:cNvSpPr txBox="1"/>
          <p:nvPr/>
        </p:nvSpPr>
        <p:spPr>
          <a:xfrm>
            <a:off x="3256289" y="4786964"/>
            <a:ext cx="1068075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extra</a:t>
            </a:r>
            <a:endParaRPr lang="en-US" sz="2800" dirty="0"/>
          </a:p>
        </p:txBody>
      </p:sp>
      <p:sp>
        <p:nvSpPr>
          <p:cNvPr id="136" name="文本框 135">
            <a:extLst>
              <a:ext uri="{FF2B5EF4-FFF2-40B4-BE49-F238E27FC236}">
                <a16:creationId xmlns:a16="http://schemas.microsoft.com/office/drawing/2014/main" id="{522365CE-F26E-4DCA-B4D5-EA87EF78A4F8}"/>
              </a:ext>
            </a:extLst>
          </p:cNvPr>
          <p:cNvSpPr txBox="1"/>
          <p:nvPr/>
        </p:nvSpPr>
        <p:spPr>
          <a:xfrm>
            <a:off x="5793422" y="2943503"/>
            <a:ext cx="1068075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extra</a:t>
            </a:r>
            <a:endParaRPr lang="en-US" sz="2800" dirty="0"/>
          </a:p>
        </p:txBody>
      </p:sp>
      <p:sp>
        <p:nvSpPr>
          <p:cNvPr id="138" name="文本框 137">
            <a:extLst>
              <a:ext uri="{FF2B5EF4-FFF2-40B4-BE49-F238E27FC236}">
                <a16:creationId xmlns:a16="http://schemas.microsoft.com/office/drawing/2014/main" id="{7E96AA60-056C-4B49-BF53-436E2947958A}"/>
              </a:ext>
            </a:extLst>
          </p:cNvPr>
          <p:cNvSpPr txBox="1"/>
          <p:nvPr/>
        </p:nvSpPr>
        <p:spPr>
          <a:xfrm>
            <a:off x="3135892" y="4182474"/>
            <a:ext cx="1302405" cy="680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2800" dirty="0">
                <a:solidFill>
                  <a:schemeClr val="bg1"/>
                </a:solidFill>
              </a:rPr>
              <a:t>heavy</a:t>
            </a:r>
          </a:p>
          <a:p>
            <a:pPr algn="ctr">
              <a:lnSpc>
                <a:spcPts val="2200"/>
              </a:lnSpc>
            </a:pPr>
            <a:r>
              <a:rPr lang="en-US" sz="2800" dirty="0">
                <a:solidFill>
                  <a:schemeClr val="bg1"/>
                </a:solidFill>
              </a:rPr>
              <a:t>private</a:t>
            </a:r>
          </a:p>
        </p:txBody>
      </p:sp>
      <p:sp>
        <p:nvSpPr>
          <p:cNvPr id="139" name="文本框 138">
            <a:extLst>
              <a:ext uri="{FF2B5EF4-FFF2-40B4-BE49-F238E27FC236}">
                <a16:creationId xmlns:a16="http://schemas.microsoft.com/office/drawing/2014/main" id="{B2E4E4DF-4865-49CB-A977-C0203D46E013}"/>
              </a:ext>
            </a:extLst>
          </p:cNvPr>
          <p:cNvSpPr txBox="1"/>
          <p:nvPr/>
        </p:nvSpPr>
        <p:spPr>
          <a:xfrm>
            <a:off x="5601518" y="2289787"/>
            <a:ext cx="1302405" cy="680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2800" dirty="0">
                <a:solidFill>
                  <a:schemeClr val="bg1"/>
                </a:solidFill>
              </a:rPr>
              <a:t>heavy</a:t>
            </a:r>
          </a:p>
          <a:p>
            <a:pPr algn="ctr">
              <a:lnSpc>
                <a:spcPts val="2200"/>
              </a:lnSpc>
            </a:pPr>
            <a:r>
              <a:rPr lang="en-US" sz="2800" dirty="0">
                <a:solidFill>
                  <a:schemeClr val="bg1"/>
                </a:solidFill>
              </a:rPr>
              <a:t>private</a:t>
            </a:r>
          </a:p>
        </p:txBody>
      </p:sp>
      <p:sp>
        <p:nvSpPr>
          <p:cNvPr id="140" name="文本框 139">
            <a:extLst>
              <a:ext uri="{FF2B5EF4-FFF2-40B4-BE49-F238E27FC236}">
                <a16:creationId xmlns:a16="http://schemas.microsoft.com/office/drawing/2014/main" id="{D1304B37-E4AD-4E45-A959-60C290544BE3}"/>
              </a:ext>
            </a:extLst>
          </p:cNvPr>
          <p:cNvSpPr txBox="1"/>
          <p:nvPr/>
        </p:nvSpPr>
        <p:spPr>
          <a:xfrm>
            <a:off x="3096293" y="2304778"/>
            <a:ext cx="1302405" cy="680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2800" dirty="0"/>
              <a:t>light</a:t>
            </a:r>
          </a:p>
          <a:p>
            <a:pPr algn="ctr">
              <a:lnSpc>
                <a:spcPts val="2200"/>
              </a:lnSpc>
            </a:pPr>
            <a:r>
              <a:rPr lang="en-US" sz="2800" dirty="0"/>
              <a:t>public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A49B990-7BE1-4680-83BE-2ADA9E1633F6}"/>
              </a:ext>
            </a:extLst>
          </p:cNvPr>
          <p:cNvSpPr/>
          <p:nvPr/>
        </p:nvSpPr>
        <p:spPr>
          <a:xfrm>
            <a:off x="7510974" y="2103326"/>
            <a:ext cx="42953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To resolve </a:t>
            </a:r>
            <a:r>
              <a:rPr lang="en-US" altLang="zh-CN" sz="2000" dirty="0"/>
              <a:t>a</a:t>
            </a:r>
            <a:r>
              <a:rPr lang="en-US" sz="2000" dirty="0"/>
              <a:t> dispute, during the challenge period, any honest participant can submit the signed copy to the on-chain contract.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An extra function padded to the on-chain contract during the split/generate stage will be called to verify the signed copy through signatures and create a verified on-chain instance. </a:t>
            </a:r>
          </a:p>
        </p:txBody>
      </p:sp>
      <p:sp>
        <p:nvSpPr>
          <p:cNvPr id="78" name="矩形: 圆角 77">
            <a:extLst>
              <a:ext uri="{FF2B5EF4-FFF2-40B4-BE49-F238E27FC236}">
                <a16:creationId xmlns:a16="http://schemas.microsoft.com/office/drawing/2014/main" id="{09BF0FC7-820A-4177-8C8A-884FBE05B013}"/>
              </a:ext>
            </a:extLst>
          </p:cNvPr>
          <p:cNvSpPr/>
          <p:nvPr/>
        </p:nvSpPr>
        <p:spPr>
          <a:xfrm>
            <a:off x="7982336" y="1578118"/>
            <a:ext cx="2831051" cy="5232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矩形 122">
            <a:extLst>
              <a:ext uri="{FF2B5EF4-FFF2-40B4-BE49-F238E27FC236}">
                <a16:creationId xmlns:a16="http://schemas.microsoft.com/office/drawing/2014/main" id="{688A9DA6-65A0-4822-B760-EF6630BEA9F8}"/>
              </a:ext>
            </a:extLst>
          </p:cNvPr>
          <p:cNvSpPr/>
          <p:nvPr/>
        </p:nvSpPr>
        <p:spPr>
          <a:xfrm>
            <a:off x="8039684" y="1578117"/>
            <a:ext cx="33191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/>
              <a:t>Dispute &amp; resolve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7317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autoRev="1" fill="remove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autoRev="1" fill="remove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500" autoRev="1" fill="remove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autoRev="1" fill="remove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4" grpId="0" animBg="1"/>
      <p:bldP spid="127" grpId="0"/>
      <p:bldP spid="128" grpId="0"/>
      <p:bldP spid="133" grpId="0"/>
      <p:bldP spid="136" grpId="0"/>
      <p:bldP spid="1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AFB7EC4-EA33-4F78-B83A-692CE20F3A11}"/>
              </a:ext>
            </a:extLst>
          </p:cNvPr>
          <p:cNvSpPr/>
          <p:nvPr/>
        </p:nvSpPr>
        <p:spPr>
          <a:xfrm>
            <a:off x="7589357" y="1839727"/>
            <a:ext cx="4256412" cy="435702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文本框 6"/>
          <p:cNvSpPr txBox="1"/>
          <p:nvPr/>
        </p:nvSpPr>
        <p:spPr>
          <a:xfrm>
            <a:off x="579461" y="270425"/>
            <a:ext cx="11358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Enforcing off-chain contracts</a:t>
            </a:r>
            <a:endParaRPr lang="en-US" sz="3600" dirty="0"/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3E8CEA0B-C511-41D3-9FC8-B70ECF05D868}"/>
              </a:ext>
            </a:extLst>
          </p:cNvPr>
          <p:cNvSpPr txBox="1"/>
          <p:nvPr/>
        </p:nvSpPr>
        <p:spPr>
          <a:xfrm>
            <a:off x="838992" y="2877896"/>
            <a:ext cx="1302405" cy="680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2800" dirty="0"/>
              <a:t>light</a:t>
            </a:r>
          </a:p>
          <a:p>
            <a:pPr algn="ctr">
              <a:lnSpc>
                <a:spcPts val="2200"/>
              </a:lnSpc>
            </a:pPr>
            <a:r>
              <a:rPr lang="en-US" sz="2800" dirty="0"/>
              <a:t>public</a:t>
            </a: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785104B8-E4AC-4F5C-A419-856306BA5431}"/>
              </a:ext>
            </a:extLst>
          </p:cNvPr>
          <p:cNvSpPr/>
          <p:nvPr/>
        </p:nvSpPr>
        <p:spPr>
          <a:xfrm>
            <a:off x="636764" y="2742820"/>
            <a:ext cx="1672628" cy="8282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36687E7C-02E7-420A-9AAD-8D864596E4B1}"/>
              </a:ext>
            </a:extLst>
          </p:cNvPr>
          <p:cNvSpPr/>
          <p:nvPr/>
        </p:nvSpPr>
        <p:spPr>
          <a:xfrm>
            <a:off x="636764" y="3561996"/>
            <a:ext cx="1672628" cy="8282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E80E5AAB-5DB3-4426-B5C8-3823FB30D4AF}"/>
              </a:ext>
            </a:extLst>
          </p:cNvPr>
          <p:cNvSpPr txBox="1"/>
          <p:nvPr/>
        </p:nvSpPr>
        <p:spPr>
          <a:xfrm>
            <a:off x="837678" y="3627862"/>
            <a:ext cx="1302405" cy="680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2800" dirty="0">
                <a:solidFill>
                  <a:schemeClr val="bg1"/>
                </a:solidFill>
              </a:rPr>
              <a:t>heavy</a:t>
            </a:r>
          </a:p>
          <a:p>
            <a:pPr algn="ctr">
              <a:lnSpc>
                <a:spcPts val="2200"/>
              </a:lnSpc>
            </a:pPr>
            <a:r>
              <a:rPr lang="en-US" sz="2800" dirty="0">
                <a:solidFill>
                  <a:schemeClr val="bg1"/>
                </a:solidFill>
              </a:rPr>
              <a:t>private</a:t>
            </a: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C82FD75B-988B-41F3-B429-0962C0D7FE95}"/>
              </a:ext>
            </a:extLst>
          </p:cNvPr>
          <p:cNvSpPr/>
          <p:nvPr/>
        </p:nvSpPr>
        <p:spPr>
          <a:xfrm>
            <a:off x="2902025" y="4053100"/>
            <a:ext cx="1672628" cy="8282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6E953F08-A3CE-451D-9008-3ABFD0DC9480}"/>
              </a:ext>
            </a:extLst>
          </p:cNvPr>
          <p:cNvSpPr/>
          <p:nvPr/>
        </p:nvSpPr>
        <p:spPr>
          <a:xfrm>
            <a:off x="2902024" y="4881375"/>
            <a:ext cx="1672626" cy="446883"/>
          </a:xfrm>
          <a:prstGeom prst="rect">
            <a:avLst/>
          </a:prstGeom>
          <a:pattFill prst="dkHorz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362BE8EF-DEA6-425E-AF6C-A7A7818A50F9}"/>
              </a:ext>
            </a:extLst>
          </p:cNvPr>
          <p:cNvSpPr/>
          <p:nvPr/>
        </p:nvSpPr>
        <p:spPr>
          <a:xfrm>
            <a:off x="2897673" y="2192108"/>
            <a:ext cx="1672628" cy="8282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9836C0D3-2267-4396-A6FC-D6F038E7C32D}"/>
              </a:ext>
            </a:extLst>
          </p:cNvPr>
          <p:cNvSpPr/>
          <p:nvPr/>
        </p:nvSpPr>
        <p:spPr>
          <a:xfrm>
            <a:off x="2897119" y="3020889"/>
            <a:ext cx="1672626" cy="446883"/>
          </a:xfrm>
          <a:prstGeom prst="rect">
            <a:avLst/>
          </a:prstGeom>
          <a:pattFill prst="dkVert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759F7504-4E42-40F3-BD78-6DC9B73CA86C}"/>
              </a:ext>
            </a:extLst>
          </p:cNvPr>
          <p:cNvSpPr txBox="1"/>
          <p:nvPr/>
        </p:nvSpPr>
        <p:spPr>
          <a:xfrm>
            <a:off x="3265797" y="2943503"/>
            <a:ext cx="1068075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extra</a:t>
            </a:r>
            <a:endParaRPr lang="en-US" sz="2800" dirty="0"/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5BD371B1-E9E5-43DA-B103-853FDA93843C}"/>
              </a:ext>
            </a:extLst>
          </p:cNvPr>
          <p:cNvSpPr/>
          <p:nvPr/>
        </p:nvSpPr>
        <p:spPr>
          <a:xfrm>
            <a:off x="5401153" y="4805651"/>
            <a:ext cx="1672628" cy="4537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A47F3B4A-A7FF-44BF-8E16-7F3AA88FC0D4}"/>
              </a:ext>
            </a:extLst>
          </p:cNvPr>
          <p:cNvSpPr/>
          <p:nvPr/>
        </p:nvSpPr>
        <p:spPr>
          <a:xfrm>
            <a:off x="5401153" y="4210243"/>
            <a:ext cx="1672628" cy="5954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852075B0-B5FB-4EFC-81D3-6AD676246110}"/>
              </a:ext>
            </a:extLst>
          </p:cNvPr>
          <p:cNvSpPr txBox="1"/>
          <p:nvPr/>
        </p:nvSpPr>
        <p:spPr>
          <a:xfrm>
            <a:off x="5461578" y="4308106"/>
            <a:ext cx="1611354" cy="340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US" altLang="zh-CN" sz="2800" dirty="0">
                <a:solidFill>
                  <a:schemeClr val="bg1"/>
                </a:solidFill>
              </a:rPr>
              <a:t>bytecode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B67474CB-B98A-460B-B559-04C575E09098}"/>
              </a:ext>
            </a:extLst>
          </p:cNvPr>
          <p:cNvSpPr txBox="1"/>
          <p:nvPr/>
        </p:nvSpPr>
        <p:spPr>
          <a:xfrm>
            <a:off x="5462427" y="4833042"/>
            <a:ext cx="1672628" cy="340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US" altLang="zh-CN" sz="2800" dirty="0">
                <a:solidFill>
                  <a:schemeClr val="bg1"/>
                </a:solidFill>
              </a:rPr>
              <a:t>signatures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CDA7A60E-2438-4A5B-BA01-543EF04E454A}"/>
              </a:ext>
            </a:extLst>
          </p:cNvPr>
          <p:cNvGrpSpPr/>
          <p:nvPr/>
        </p:nvGrpSpPr>
        <p:grpSpPr>
          <a:xfrm>
            <a:off x="2787539" y="1594132"/>
            <a:ext cx="4392317" cy="2004308"/>
            <a:chOff x="3382932" y="403615"/>
            <a:chExt cx="6128305" cy="2342488"/>
          </a:xfrm>
        </p:grpSpPr>
        <p:sp>
          <p:nvSpPr>
            <p:cNvPr id="87" name="矩形: 圆角 86">
              <a:extLst>
                <a:ext uri="{FF2B5EF4-FFF2-40B4-BE49-F238E27FC236}">
                  <a16:creationId xmlns:a16="http://schemas.microsoft.com/office/drawing/2014/main" id="{ABECAC19-72FB-4171-BAB4-F4A0C708E413}"/>
                </a:ext>
              </a:extLst>
            </p:cNvPr>
            <p:cNvSpPr/>
            <p:nvPr/>
          </p:nvSpPr>
          <p:spPr>
            <a:xfrm>
              <a:off x="3382932" y="559165"/>
              <a:ext cx="6128305" cy="218693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88" name="立方体 87">
              <a:extLst>
                <a:ext uri="{FF2B5EF4-FFF2-40B4-BE49-F238E27FC236}">
                  <a16:creationId xmlns:a16="http://schemas.microsoft.com/office/drawing/2014/main" id="{AE7DCB52-5D98-43D4-A8A3-CF5AAC324418}"/>
                </a:ext>
              </a:extLst>
            </p:cNvPr>
            <p:cNvSpPr/>
            <p:nvPr/>
          </p:nvSpPr>
          <p:spPr>
            <a:xfrm>
              <a:off x="3777594" y="412093"/>
              <a:ext cx="291629" cy="287033"/>
            </a:xfrm>
            <a:prstGeom prst="cube">
              <a:avLst>
                <a:gd name="adj" fmla="val 2474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89" name="立方体 88">
              <a:extLst>
                <a:ext uri="{FF2B5EF4-FFF2-40B4-BE49-F238E27FC236}">
                  <a16:creationId xmlns:a16="http://schemas.microsoft.com/office/drawing/2014/main" id="{2710ADFB-91DB-41FE-B675-026E29D780F9}"/>
                </a:ext>
              </a:extLst>
            </p:cNvPr>
            <p:cNvSpPr/>
            <p:nvPr/>
          </p:nvSpPr>
          <p:spPr>
            <a:xfrm>
              <a:off x="4159581" y="412093"/>
              <a:ext cx="291629" cy="287033"/>
            </a:xfrm>
            <a:prstGeom prst="cube">
              <a:avLst>
                <a:gd name="adj" fmla="val 2474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0" name="立方体 89">
              <a:extLst>
                <a:ext uri="{FF2B5EF4-FFF2-40B4-BE49-F238E27FC236}">
                  <a16:creationId xmlns:a16="http://schemas.microsoft.com/office/drawing/2014/main" id="{D85B6F46-83B3-485A-9DE1-9909CE81F1C6}"/>
                </a:ext>
              </a:extLst>
            </p:cNvPr>
            <p:cNvSpPr/>
            <p:nvPr/>
          </p:nvSpPr>
          <p:spPr>
            <a:xfrm>
              <a:off x="4536889" y="408501"/>
              <a:ext cx="291629" cy="287033"/>
            </a:xfrm>
            <a:prstGeom prst="cube">
              <a:avLst>
                <a:gd name="adj" fmla="val 2474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1" name="箭头: 右 90">
              <a:extLst>
                <a:ext uri="{FF2B5EF4-FFF2-40B4-BE49-F238E27FC236}">
                  <a16:creationId xmlns:a16="http://schemas.microsoft.com/office/drawing/2014/main" id="{4C03F706-04C8-486F-B169-F4487571EF91}"/>
                </a:ext>
              </a:extLst>
            </p:cNvPr>
            <p:cNvSpPr/>
            <p:nvPr/>
          </p:nvSpPr>
          <p:spPr>
            <a:xfrm>
              <a:off x="4036948" y="528771"/>
              <a:ext cx="117491" cy="6625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2" name="箭头: 右 91">
              <a:extLst>
                <a:ext uri="{FF2B5EF4-FFF2-40B4-BE49-F238E27FC236}">
                  <a16:creationId xmlns:a16="http://schemas.microsoft.com/office/drawing/2014/main" id="{BFB0B64D-423A-494F-9370-4AADE9FB09B4}"/>
                </a:ext>
              </a:extLst>
            </p:cNvPr>
            <p:cNvSpPr/>
            <p:nvPr/>
          </p:nvSpPr>
          <p:spPr>
            <a:xfrm>
              <a:off x="4413731" y="528771"/>
              <a:ext cx="117491" cy="6625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3" name="立方体 92">
              <a:extLst>
                <a:ext uri="{FF2B5EF4-FFF2-40B4-BE49-F238E27FC236}">
                  <a16:creationId xmlns:a16="http://schemas.microsoft.com/office/drawing/2014/main" id="{926FB990-8A2B-40AE-A8D3-FC46B7AE17E4}"/>
                </a:ext>
              </a:extLst>
            </p:cNvPr>
            <p:cNvSpPr/>
            <p:nvPr/>
          </p:nvSpPr>
          <p:spPr>
            <a:xfrm>
              <a:off x="4920448" y="408501"/>
              <a:ext cx="291629" cy="287033"/>
            </a:xfrm>
            <a:prstGeom prst="cube">
              <a:avLst>
                <a:gd name="adj" fmla="val 2474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4" name="立方体 93">
              <a:extLst>
                <a:ext uri="{FF2B5EF4-FFF2-40B4-BE49-F238E27FC236}">
                  <a16:creationId xmlns:a16="http://schemas.microsoft.com/office/drawing/2014/main" id="{E9159609-8CED-43FF-8DCE-9697E6B4CA18}"/>
                </a:ext>
              </a:extLst>
            </p:cNvPr>
            <p:cNvSpPr/>
            <p:nvPr/>
          </p:nvSpPr>
          <p:spPr>
            <a:xfrm>
              <a:off x="5302435" y="408501"/>
              <a:ext cx="291629" cy="287033"/>
            </a:xfrm>
            <a:prstGeom prst="cube">
              <a:avLst>
                <a:gd name="adj" fmla="val 2474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5" name="立方体 94">
              <a:extLst>
                <a:ext uri="{FF2B5EF4-FFF2-40B4-BE49-F238E27FC236}">
                  <a16:creationId xmlns:a16="http://schemas.microsoft.com/office/drawing/2014/main" id="{19B1BAFA-14E9-4007-8FDA-CDA1DEF64269}"/>
                </a:ext>
              </a:extLst>
            </p:cNvPr>
            <p:cNvSpPr/>
            <p:nvPr/>
          </p:nvSpPr>
          <p:spPr>
            <a:xfrm>
              <a:off x="5679743" y="404909"/>
              <a:ext cx="291629" cy="287033"/>
            </a:xfrm>
            <a:prstGeom prst="cube">
              <a:avLst>
                <a:gd name="adj" fmla="val 2474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6" name="箭头: 右 95">
              <a:extLst>
                <a:ext uri="{FF2B5EF4-FFF2-40B4-BE49-F238E27FC236}">
                  <a16:creationId xmlns:a16="http://schemas.microsoft.com/office/drawing/2014/main" id="{9A1241C3-3D32-4FCD-9B21-1CA7E202752C}"/>
                </a:ext>
              </a:extLst>
            </p:cNvPr>
            <p:cNvSpPr/>
            <p:nvPr/>
          </p:nvSpPr>
          <p:spPr>
            <a:xfrm>
              <a:off x="5179802" y="525179"/>
              <a:ext cx="117491" cy="6625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7" name="箭头: 右 96">
              <a:extLst>
                <a:ext uri="{FF2B5EF4-FFF2-40B4-BE49-F238E27FC236}">
                  <a16:creationId xmlns:a16="http://schemas.microsoft.com/office/drawing/2014/main" id="{F3FF620E-1797-45C4-8485-11E6C449AD7F}"/>
                </a:ext>
              </a:extLst>
            </p:cNvPr>
            <p:cNvSpPr/>
            <p:nvPr/>
          </p:nvSpPr>
          <p:spPr>
            <a:xfrm>
              <a:off x="5556585" y="525179"/>
              <a:ext cx="117491" cy="6625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8" name="箭头: 右 97">
              <a:extLst>
                <a:ext uri="{FF2B5EF4-FFF2-40B4-BE49-F238E27FC236}">
                  <a16:creationId xmlns:a16="http://schemas.microsoft.com/office/drawing/2014/main" id="{8D6CA8EA-3F47-459E-A6D1-8CFD62271C44}"/>
                </a:ext>
              </a:extLst>
            </p:cNvPr>
            <p:cNvSpPr/>
            <p:nvPr/>
          </p:nvSpPr>
          <p:spPr>
            <a:xfrm>
              <a:off x="4792690" y="526524"/>
              <a:ext cx="117491" cy="6625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9" name="立方体 98">
              <a:extLst>
                <a:ext uri="{FF2B5EF4-FFF2-40B4-BE49-F238E27FC236}">
                  <a16:creationId xmlns:a16="http://schemas.microsoft.com/office/drawing/2014/main" id="{1B1D634E-BC76-4B78-9E3F-8881A3E699D8}"/>
                </a:ext>
              </a:extLst>
            </p:cNvPr>
            <p:cNvSpPr/>
            <p:nvPr/>
          </p:nvSpPr>
          <p:spPr>
            <a:xfrm>
              <a:off x="6065150" y="412386"/>
              <a:ext cx="291629" cy="287033"/>
            </a:xfrm>
            <a:prstGeom prst="cube">
              <a:avLst>
                <a:gd name="adj" fmla="val 2474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0" name="立方体 99">
              <a:extLst>
                <a:ext uri="{FF2B5EF4-FFF2-40B4-BE49-F238E27FC236}">
                  <a16:creationId xmlns:a16="http://schemas.microsoft.com/office/drawing/2014/main" id="{582ABC08-C47F-4E23-9CC8-D053C9E3D35B}"/>
                </a:ext>
              </a:extLst>
            </p:cNvPr>
            <p:cNvSpPr/>
            <p:nvPr/>
          </p:nvSpPr>
          <p:spPr>
            <a:xfrm>
              <a:off x="6447137" y="412386"/>
              <a:ext cx="291629" cy="287033"/>
            </a:xfrm>
            <a:prstGeom prst="cube">
              <a:avLst>
                <a:gd name="adj" fmla="val 2474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1" name="立方体 100">
              <a:extLst>
                <a:ext uri="{FF2B5EF4-FFF2-40B4-BE49-F238E27FC236}">
                  <a16:creationId xmlns:a16="http://schemas.microsoft.com/office/drawing/2014/main" id="{D989588F-7802-4A01-82A1-4AAEA1AF91D1}"/>
                </a:ext>
              </a:extLst>
            </p:cNvPr>
            <p:cNvSpPr/>
            <p:nvPr/>
          </p:nvSpPr>
          <p:spPr>
            <a:xfrm>
              <a:off x="6824445" y="408794"/>
              <a:ext cx="291629" cy="287033"/>
            </a:xfrm>
            <a:prstGeom prst="cube">
              <a:avLst>
                <a:gd name="adj" fmla="val 2474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2" name="箭头: 右 101">
              <a:extLst>
                <a:ext uri="{FF2B5EF4-FFF2-40B4-BE49-F238E27FC236}">
                  <a16:creationId xmlns:a16="http://schemas.microsoft.com/office/drawing/2014/main" id="{C10D71D2-A3F4-4ACA-A644-B869C8116FC0}"/>
                </a:ext>
              </a:extLst>
            </p:cNvPr>
            <p:cNvSpPr/>
            <p:nvPr/>
          </p:nvSpPr>
          <p:spPr>
            <a:xfrm>
              <a:off x="6324504" y="529064"/>
              <a:ext cx="117491" cy="6625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3" name="箭头: 右 102">
              <a:extLst>
                <a:ext uri="{FF2B5EF4-FFF2-40B4-BE49-F238E27FC236}">
                  <a16:creationId xmlns:a16="http://schemas.microsoft.com/office/drawing/2014/main" id="{4B7FF7C4-8318-4DFC-AC4D-A148F5232016}"/>
                </a:ext>
              </a:extLst>
            </p:cNvPr>
            <p:cNvSpPr/>
            <p:nvPr/>
          </p:nvSpPr>
          <p:spPr>
            <a:xfrm>
              <a:off x="6701287" y="529064"/>
              <a:ext cx="117491" cy="6625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4" name="箭头: 右 103">
              <a:extLst>
                <a:ext uri="{FF2B5EF4-FFF2-40B4-BE49-F238E27FC236}">
                  <a16:creationId xmlns:a16="http://schemas.microsoft.com/office/drawing/2014/main" id="{4919E251-4C9F-4894-A292-A450A1FD4D77}"/>
                </a:ext>
              </a:extLst>
            </p:cNvPr>
            <p:cNvSpPr/>
            <p:nvPr/>
          </p:nvSpPr>
          <p:spPr>
            <a:xfrm>
              <a:off x="5937392" y="530409"/>
              <a:ext cx="117491" cy="6625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5" name="立方体 104">
              <a:extLst>
                <a:ext uri="{FF2B5EF4-FFF2-40B4-BE49-F238E27FC236}">
                  <a16:creationId xmlns:a16="http://schemas.microsoft.com/office/drawing/2014/main" id="{656321B7-AF0F-45DB-91FA-688133D3FC9E}"/>
                </a:ext>
              </a:extLst>
            </p:cNvPr>
            <p:cNvSpPr/>
            <p:nvPr/>
          </p:nvSpPr>
          <p:spPr>
            <a:xfrm>
              <a:off x="7208004" y="408794"/>
              <a:ext cx="291629" cy="287033"/>
            </a:xfrm>
            <a:prstGeom prst="cube">
              <a:avLst>
                <a:gd name="adj" fmla="val 2474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6" name="立方体 105">
              <a:extLst>
                <a:ext uri="{FF2B5EF4-FFF2-40B4-BE49-F238E27FC236}">
                  <a16:creationId xmlns:a16="http://schemas.microsoft.com/office/drawing/2014/main" id="{B1300A40-080D-4DAE-B6E5-912CB0E73B4B}"/>
                </a:ext>
              </a:extLst>
            </p:cNvPr>
            <p:cNvSpPr/>
            <p:nvPr/>
          </p:nvSpPr>
          <p:spPr>
            <a:xfrm>
              <a:off x="7589991" y="408794"/>
              <a:ext cx="291629" cy="287033"/>
            </a:xfrm>
            <a:prstGeom prst="cube">
              <a:avLst>
                <a:gd name="adj" fmla="val 2474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7" name="立方体 106">
              <a:extLst>
                <a:ext uri="{FF2B5EF4-FFF2-40B4-BE49-F238E27FC236}">
                  <a16:creationId xmlns:a16="http://schemas.microsoft.com/office/drawing/2014/main" id="{1BD524C5-F6DB-4EBF-B526-885A336562B1}"/>
                </a:ext>
              </a:extLst>
            </p:cNvPr>
            <p:cNvSpPr/>
            <p:nvPr/>
          </p:nvSpPr>
          <p:spPr>
            <a:xfrm>
              <a:off x="7967299" y="405202"/>
              <a:ext cx="291629" cy="287033"/>
            </a:xfrm>
            <a:prstGeom prst="cube">
              <a:avLst>
                <a:gd name="adj" fmla="val 2474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8" name="箭头: 右 107">
              <a:extLst>
                <a:ext uri="{FF2B5EF4-FFF2-40B4-BE49-F238E27FC236}">
                  <a16:creationId xmlns:a16="http://schemas.microsoft.com/office/drawing/2014/main" id="{9A498C7B-8850-4C5D-BE0D-44E24F015ABF}"/>
                </a:ext>
              </a:extLst>
            </p:cNvPr>
            <p:cNvSpPr/>
            <p:nvPr/>
          </p:nvSpPr>
          <p:spPr>
            <a:xfrm>
              <a:off x="7467358" y="525472"/>
              <a:ext cx="117491" cy="6625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9" name="箭头: 右 108">
              <a:extLst>
                <a:ext uri="{FF2B5EF4-FFF2-40B4-BE49-F238E27FC236}">
                  <a16:creationId xmlns:a16="http://schemas.microsoft.com/office/drawing/2014/main" id="{F948C8BB-24DA-4D36-B8AF-4F87341D43BC}"/>
                </a:ext>
              </a:extLst>
            </p:cNvPr>
            <p:cNvSpPr/>
            <p:nvPr/>
          </p:nvSpPr>
          <p:spPr>
            <a:xfrm>
              <a:off x="7844141" y="525472"/>
              <a:ext cx="117491" cy="6625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10" name="箭头: 右 109">
              <a:extLst>
                <a:ext uri="{FF2B5EF4-FFF2-40B4-BE49-F238E27FC236}">
                  <a16:creationId xmlns:a16="http://schemas.microsoft.com/office/drawing/2014/main" id="{E3A6AC0F-0BB6-4A77-A085-8A09D7C3D053}"/>
                </a:ext>
              </a:extLst>
            </p:cNvPr>
            <p:cNvSpPr/>
            <p:nvPr/>
          </p:nvSpPr>
          <p:spPr>
            <a:xfrm>
              <a:off x="7080246" y="526817"/>
              <a:ext cx="117491" cy="6625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11" name="立方体 110">
              <a:extLst>
                <a:ext uri="{FF2B5EF4-FFF2-40B4-BE49-F238E27FC236}">
                  <a16:creationId xmlns:a16="http://schemas.microsoft.com/office/drawing/2014/main" id="{CEF901D2-E832-4EEA-9B28-18044F796E0D}"/>
                </a:ext>
              </a:extLst>
            </p:cNvPr>
            <p:cNvSpPr/>
            <p:nvPr/>
          </p:nvSpPr>
          <p:spPr>
            <a:xfrm>
              <a:off x="8351426" y="407207"/>
              <a:ext cx="291629" cy="287033"/>
            </a:xfrm>
            <a:prstGeom prst="cube">
              <a:avLst>
                <a:gd name="adj" fmla="val 2474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12" name="立方体 111">
              <a:extLst>
                <a:ext uri="{FF2B5EF4-FFF2-40B4-BE49-F238E27FC236}">
                  <a16:creationId xmlns:a16="http://schemas.microsoft.com/office/drawing/2014/main" id="{E9ADCC84-DF4C-4ED8-AEF1-77410267C08C}"/>
                </a:ext>
              </a:extLst>
            </p:cNvPr>
            <p:cNvSpPr/>
            <p:nvPr/>
          </p:nvSpPr>
          <p:spPr>
            <a:xfrm>
              <a:off x="8728734" y="403615"/>
              <a:ext cx="291629" cy="287033"/>
            </a:xfrm>
            <a:prstGeom prst="cube">
              <a:avLst>
                <a:gd name="adj" fmla="val 2474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13" name="箭头: 右 112">
              <a:extLst>
                <a:ext uri="{FF2B5EF4-FFF2-40B4-BE49-F238E27FC236}">
                  <a16:creationId xmlns:a16="http://schemas.microsoft.com/office/drawing/2014/main" id="{20842CB8-43C5-4536-A073-E6373873AD59}"/>
                </a:ext>
              </a:extLst>
            </p:cNvPr>
            <p:cNvSpPr/>
            <p:nvPr/>
          </p:nvSpPr>
          <p:spPr>
            <a:xfrm>
              <a:off x="8228793" y="523885"/>
              <a:ext cx="117491" cy="6625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14" name="箭头: 右 113">
              <a:extLst>
                <a:ext uri="{FF2B5EF4-FFF2-40B4-BE49-F238E27FC236}">
                  <a16:creationId xmlns:a16="http://schemas.microsoft.com/office/drawing/2014/main" id="{FE3689CC-9D94-4384-8CBB-06258F6CA8A2}"/>
                </a:ext>
              </a:extLst>
            </p:cNvPr>
            <p:cNvSpPr/>
            <p:nvPr/>
          </p:nvSpPr>
          <p:spPr>
            <a:xfrm>
              <a:off x="8605576" y="523885"/>
              <a:ext cx="117491" cy="6625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cxnSp>
        <p:nvCxnSpPr>
          <p:cNvPr id="115" name="直接连接符 114">
            <a:extLst>
              <a:ext uri="{FF2B5EF4-FFF2-40B4-BE49-F238E27FC236}">
                <a16:creationId xmlns:a16="http://schemas.microsoft.com/office/drawing/2014/main" id="{7CD5B481-5BA7-4C50-A8BF-4F27ED2A646A}"/>
              </a:ext>
            </a:extLst>
          </p:cNvPr>
          <p:cNvCxnSpPr>
            <a:cxnSpLocks/>
          </p:cNvCxnSpPr>
          <p:nvPr/>
        </p:nvCxnSpPr>
        <p:spPr>
          <a:xfrm flipV="1">
            <a:off x="4569746" y="4799038"/>
            <a:ext cx="831408" cy="528349"/>
          </a:xfrm>
          <a:prstGeom prst="line">
            <a:avLst/>
          </a:prstGeom>
          <a:ln w="12700"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直接连接符 115">
            <a:extLst>
              <a:ext uri="{FF2B5EF4-FFF2-40B4-BE49-F238E27FC236}">
                <a16:creationId xmlns:a16="http://schemas.microsoft.com/office/drawing/2014/main" id="{8289FC23-C6B0-4851-A4D4-EAC286C2A855}"/>
              </a:ext>
            </a:extLst>
          </p:cNvPr>
          <p:cNvCxnSpPr>
            <a:cxnSpLocks/>
          </p:cNvCxnSpPr>
          <p:nvPr/>
        </p:nvCxnSpPr>
        <p:spPr>
          <a:xfrm>
            <a:off x="4569746" y="4052229"/>
            <a:ext cx="831408" cy="153892"/>
          </a:xfrm>
          <a:prstGeom prst="line">
            <a:avLst/>
          </a:prstGeom>
          <a:ln w="12700"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直接连接符 116">
            <a:extLst>
              <a:ext uri="{FF2B5EF4-FFF2-40B4-BE49-F238E27FC236}">
                <a16:creationId xmlns:a16="http://schemas.microsoft.com/office/drawing/2014/main" id="{E029FEDA-7850-49A4-8ACF-E8235CE70B68}"/>
              </a:ext>
            </a:extLst>
          </p:cNvPr>
          <p:cNvCxnSpPr>
            <a:cxnSpLocks/>
          </p:cNvCxnSpPr>
          <p:nvPr/>
        </p:nvCxnSpPr>
        <p:spPr>
          <a:xfrm flipV="1">
            <a:off x="2315937" y="2185458"/>
            <a:ext cx="579991" cy="555211"/>
          </a:xfrm>
          <a:prstGeom prst="line">
            <a:avLst/>
          </a:prstGeom>
          <a:ln w="12700"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直接连接符 117">
            <a:extLst>
              <a:ext uri="{FF2B5EF4-FFF2-40B4-BE49-F238E27FC236}">
                <a16:creationId xmlns:a16="http://schemas.microsoft.com/office/drawing/2014/main" id="{016FEB9C-64FF-4431-85DE-8C5C1A4E59D2}"/>
              </a:ext>
            </a:extLst>
          </p:cNvPr>
          <p:cNvCxnSpPr>
            <a:cxnSpLocks/>
          </p:cNvCxnSpPr>
          <p:nvPr/>
        </p:nvCxnSpPr>
        <p:spPr>
          <a:xfrm flipV="1">
            <a:off x="2315108" y="3452383"/>
            <a:ext cx="564194" cy="113750"/>
          </a:xfrm>
          <a:prstGeom prst="line">
            <a:avLst/>
          </a:prstGeom>
          <a:ln w="12700"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直接连接符 118">
            <a:extLst>
              <a:ext uri="{FF2B5EF4-FFF2-40B4-BE49-F238E27FC236}">
                <a16:creationId xmlns:a16="http://schemas.microsoft.com/office/drawing/2014/main" id="{3995C95B-242E-4C34-B5D0-84DF25AA3F1D}"/>
              </a:ext>
            </a:extLst>
          </p:cNvPr>
          <p:cNvCxnSpPr>
            <a:cxnSpLocks/>
          </p:cNvCxnSpPr>
          <p:nvPr/>
        </p:nvCxnSpPr>
        <p:spPr>
          <a:xfrm>
            <a:off x="2317308" y="3569815"/>
            <a:ext cx="578620" cy="482414"/>
          </a:xfrm>
          <a:prstGeom prst="line">
            <a:avLst/>
          </a:prstGeom>
          <a:ln w="12700"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直接连接符 119">
            <a:extLst>
              <a:ext uri="{FF2B5EF4-FFF2-40B4-BE49-F238E27FC236}">
                <a16:creationId xmlns:a16="http://schemas.microsoft.com/office/drawing/2014/main" id="{49BA44DF-5255-4E9A-A066-DA30AD3DD5F7}"/>
              </a:ext>
            </a:extLst>
          </p:cNvPr>
          <p:cNvCxnSpPr>
            <a:cxnSpLocks/>
          </p:cNvCxnSpPr>
          <p:nvPr/>
        </p:nvCxnSpPr>
        <p:spPr>
          <a:xfrm>
            <a:off x="2302503" y="4383762"/>
            <a:ext cx="593425" cy="928730"/>
          </a:xfrm>
          <a:prstGeom prst="line">
            <a:avLst/>
          </a:prstGeom>
          <a:ln w="12700"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连接符: 肘形 120">
            <a:extLst>
              <a:ext uri="{FF2B5EF4-FFF2-40B4-BE49-F238E27FC236}">
                <a16:creationId xmlns:a16="http://schemas.microsoft.com/office/drawing/2014/main" id="{3EA42A8C-4598-487D-8D23-89E3CBD2433C}"/>
              </a:ext>
            </a:extLst>
          </p:cNvPr>
          <p:cNvCxnSpPr>
            <a:cxnSpLocks/>
            <a:stCxn id="83" idx="0"/>
            <a:endCxn id="80" idx="2"/>
          </p:cNvCxnSpPr>
          <p:nvPr/>
        </p:nvCxnSpPr>
        <p:spPr>
          <a:xfrm rot="16200000" flipV="1">
            <a:off x="4614215" y="2586991"/>
            <a:ext cx="742471" cy="2504034"/>
          </a:xfrm>
          <a:prstGeom prst="bentConnector3">
            <a:avLst>
              <a:gd name="adj1" fmla="val 34869"/>
            </a:avLst>
          </a:prstGeom>
          <a:ln w="38100" cmpd="dbl"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2" name="矩形 121">
            <a:extLst>
              <a:ext uri="{FF2B5EF4-FFF2-40B4-BE49-F238E27FC236}">
                <a16:creationId xmlns:a16="http://schemas.microsoft.com/office/drawing/2014/main" id="{D739D38B-0C38-4004-9C67-FAC94F78A155}"/>
              </a:ext>
            </a:extLst>
          </p:cNvPr>
          <p:cNvSpPr/>
          <p:nvPr/>
        </p:nvSpPr>
        <p:spPr>
          <a:xfrm>
            <a:off x="5401153" y="2195342"/>
            <a:ext cx="1672628" cy="8282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24" name="矩形 123">
            <a:extLst>
              <a:ext uri="{FF2B5EF4-FFF2-40B4-BE49-F238E27FC236}">
                <a16:creationId xmlns:a16="http://schemas.microsoft.com/office/drawing/2014/main" id="{E2F9E9D9-A762-436A-B037-1DC9AD333E55}"/>
              </a:ext>
            </a:extLst>
          </p:cNvPr>
          <p:cNvSpPr/>
          <p:nvPr/>
        </p:nvSpPr>
        <p:spPr>
          <a:xfrm>
            <a:off x="5401152" y="3023617"/>
            <a:ext cx="1672626" cy="446883"/>
          </a:xfrm>
          <a:prstGeom prst="rect">
            <a:avLst/>
          </a:prstGeom>
          <a:pattFill prst="dkHorz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125" name="直接箭头连接符 124">
            <a:extLst>
              <a:ext uri="{FF2B5EF4-FFF2-40B4-BE49-F238E27FC236}">
                <a16:creationId xmlns:a16="http://schemas.microsoft.com/office/drawing/2014/main" id="{4DB33530-5934-46D8-9E2E-FBE196252183}"/>
              </a:ext>
            </a:extLst>
          </p:cNvPr>
          <p:cNvCxnSpPr>
            <a:cxnSpLocks/>
          </p:cNvCxnSpPr>
          <p:nvPr/>
        </p:nvCxnSpPr>
        <p:spPr>
          <a:xfrm>
            <a:off x="4581214" y="3161891"/>
            <a:ext cx="830852" cy="3234"/>
          </a:xfrm>
          <a:prstGeom prst="straightConnector1">
            <a:avLst/>
          </a:prstGeom>
          <a:ln w="38100" cmpd="dbl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箭头连接符 125">
            <a:extLst>
              <a:ext uri="{FF2B5EF4-FFF2-40B4-BE49-F238E27FC236}">
                <a16:creationId xmlns:a16="http://schemas.microsoft.com/office/drawing/2014/main" id="{9427A909-04DE-4F56-A6A4-385079CCFFF2}"/>
              </a:ext>
            </a:extLst>
          </p:cNvPr>
          <p:cNvCxnSpPr>
            <a:cxnSpLocks/>
          </p:cNvCxnSpPr>
          <p:nvPr/>
        </p:nvCxnSpPr>
        <p:spPr>
          <a:xfrm flipH="1">
            <a:off x="4554500" y="3309929"/>
            <a:ext cx="830852" cy="3234"/>
          </a:xfrm>
          <a:prstGeom prst="straightConnector1">
            <a:avLst/>
          </a:prstGeom>
          <a:ln w="38100" cmpd="dbl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文本框 126">
            <a:extLst>
              <a:ext uri="{FF2B5EF4-FFF2-40B4-BE49-F238E27FC236}">
                <a16:creationId xmlns:a16="http://schemas.microsoft.com/office/drawing/2014/main" id="{43910682-57C4-4DBE-AEDF-FA08232BC0DD}"/>
              </a:ext>
            </a:extLst>
          </p:cNvPr>
          <p:cNvSpPr txBox="1"/>
          <p:nvPr/>
        </p:nvSpPr>
        <p:spPr>
          <a:xfrm>
            <a:off x="4501236" y="3558724"/>
            <a:ext cx="1068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/>
              <a:t>dispute</a:t>
            </a:r>
            <a:endParaRPr lang="en-US" b="1" i="1" dirty="0"/>
          </a:p>
        </p:txBody>
      </p:sp>
      <p:sp>
        <p:nvSpPr>
          <p:cNvPr id="128" name="文本框 127">
            <a:extLst>
              <a:ext uri="{FF2B5EF4-FFF2-40B4-BE49-F238E27FC236}">
                <a16:creationId xmlns:a16="http://schemas.microsoft.com/office/drawing/2014/main" id="{031A2EB0-2DFD-4B2A-8306-1A320E1F0DF9}"/>
              </a:ext>
            </a:extLst>
          </p:cNvPr>
          <p:cNvSpPr txBox="1"/>
          <p:nvPr/>
        </p:nvSpPr>
        <p:spPr>
          <a:xfrm>
            <a:off x="4538232" y="2801521"/>
            <a:ext cx="1068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create</a:t>
            </a:r>
          </a:p>
        </p:txBody>
      </p:sp>
      <p:sp>
        <p:nvSpPr>
          <p:cNvPr id="129" name="文本框 128">
            <a:extLst>
              <a:ext uri="{FF2B5EF4-FFF2-40B4-BE49-F238E27FC236}">
                <a16:creationId xmlns:a16="http://schemas.microsoft.com/office/drawing/2014/main" id="{3565EC8A-0D3C-4A9B-8D10-27EA06424C4A}"/>
              </a:ext>
            </a:extLst>
          </p:cNvPr>
          <p:cNvSpPr txBox="1"/>
          <p:nvPr/>
        </p:nvSpPr>
        <p:spPr>
          <a:xfrm>
            <a:off x="4516307" y="3240978"/>
            <a:ext cx="1068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enforce</a:t>
            </a:r>
          </a:p>
        </p:txBody>
      </p:sp>
      <p:sp>
        <p:nvSpPr>
          <p:cNvPr id="130" name="文本框 129">
            <a:extLst>
              <a:ext uri="{FF2B5EF4-FFF2-40B4-BE49-F238E27FC236}">
                <a16:creationId xmlns:a16="http://schemas.microsoft.com/office/drawing/2014/main" id="{2F86436D-263D-4E29-B34B-6018F0BB806B}"/>
              </a:ext>
            </a:extLst>
          </p:cNvPr>
          <p:cNvSpPr txBox="1"/>
          <p:nvPr/>
        </p:nvSpPr>
        <p:spPr>
          <a:xfrm>
            <a:off x="102031" y="2322340"/>
            <a:ext cx="2760754" cy="318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original contract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文本框 130">
            <a:extLst>
              <a:ext uri="{FF2B5EF4-FFF2-40B4-BE49-F238E27FC236}">
                <a16:creationId xmlns:a16="http://schemas.microsoft.com/office/drawing/2014/main" id="{B21FF2E1-6DF1-4213-AF9E-14DB5198390E}"/>
              </a:ext>
            </a:extLst>
          </p:cNvPr>
          <p:cNvSpPr txBox="1"/>
          <p:nvPr/>
        </p:nvSpPr>
        <p:spPr>
          <a:xfrm>
            <a:off x="2646455" y="1874488"/>
            <a:ext cx="2236370" cy="306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on-chain contract 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文本框 131">
            <a:extLst>
              <a:ext uri="{FF2B5EF4-FFF2-40B4-BE49-F238E27FC236}">
                <a16:creationId xmlns:a16="http://schemas.microsoft.com/office/drawing/2014/main" id="{83BFB68C-1FF9-4D0A-B797-71097647362E}"/>
              </a:ext>
            </a:extLst>
          </p:cNvPr>
          <p:cNvSpPr txBox="1"/>
          <p:nvPr/>
        </p:nvSpPr>
        <p:spPr>
          <a:xfrm>
            <a:off x="2474437" y="5324799"/>
            <a:ext cx="2421404" cy="318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off-chain contract 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文本框 132">
            <a:extLst>
              <a:ext uri="{FF2B5EF4-FFF2-40B4-BE49-F238E27FC236}">
                <a16:creationId xmlns:a16="http://schemas.microsoft.com/office/drawing/2014/main" id="{EB65C017-6609-4FA8-AD1A-D3742E574FFF}"/>
              </a:ext>
            </a:extLst>
          </p:cNvPr>
          <p:cNvSpPr txBox="1"/>
          <p:nvPr/>
        </p:nvSpPr>
        <p:spPr>
          <a:xfrm>
            <a:off x="5059755" y="1875671"/>
            <a:ext cx="2355426" cy="318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verified instance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文本框 133">
            <a:extLst>
              <a:ext uri="{FF2B5EF4-FFF2-40B4-BE49-F238E27FC236}">
                <a16:creationId xmlns:a16="http://schemas.microsoft.com/office/drawing/2014/main" id="{7C275A3F-F622-42A3-96F0-AE786589EE62}"/>
              </a:ext>
            </a:extLst>
          </p:cNvPr>
          <p:cNvSpPr txBox="1"/>
          <p:nvPr/>
        </p:nvSpPr>
        <p:spPr>
          <a:xfrm>
            <a:off x="5063729" y="5286830"/>
            <a:ext cx="2421404" cy="318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signed copy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文本框 134">
            <a:extLst>
              <a:ext uri="{FF2B5EF4-FFF2-40B4-BE49-F238E27FC236}">
                <a16:creationId xmlns:a16="http://schemas.microsoft.com/office/drawing/2014/main" id="{44FBD05A-C8B8-47C1-A37C-F2B7978A2177}"/>
              </a:ext>
            </a:extLst>
          </p:cNvPr>
          <p:cNvSpPr txBox="1"/>
          <p:nvPr/>
        </p:nvSpPr>
        <p:spPr>
          <a:xfrm>
            <a:off x="3256289" y="4786964"/>
            <a:ext cx="1068075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extra</a:t>
            </a:r>
            <a:endParaRPr lang="en-US" sz="2800" dirty="0"/>
          </a:p>
        </p:txBody>
      </p:sp>
      <p:sp>
        <p:nvSpPr>
          <p:cNvPr id="136" name="文本框 135">
            <a:extLst>
              <a:ext uri="{FF2B5EF4-FFF2-40B4-BE49-F238E27FC236}">
                <a16:creationId xmlns:a16="http://schemas.microsoft.com/office/drawing/2014/main" id="{522365CE-F26E-4DCA-B4D5-EA87EF78A4F8}"/>
              </a:ext>
            </a:extLst>
          </p:cNvPr>
          <p:cNvSpPr txBox="1"/>
          <p:nvPr/>
        </p:nvSpPr>
        <p:spPr>
          <a:xfrm>
            <a:off x="5793422" y="2943503"/>
            <a:ext cx="1068075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extra</a:t>
            </a:r>
            <a:endParaRPr lang="en-US" sz="2800" dirty="0"/>
          </a:p>
        </p:txBody>
      </p:sp>
      <p:sp>
        <p:nvSpPr>
          <p:cNvPr id="138" name="文本框 137">
            <a:extLst>
              <a:ext uri="{FF2B5EF4-FFF2-40B4-BE49-F238E27FC236}">
                <a16:creationId xmlns:a16="http://schemas.microsoft.com/office/drawing/2014/main" id="{7E96AA60-056C-4B49-BF53-436E2947958A}"/>
              </a:ext>
            </a:extLst>
          </p:cNvPr>
          <p:cNvSpPr txBox="1"/>
          <p:nvPr/>
        </p:nvSpPr>
        <p:spPr>
          <a:xfrm>
            <a:off x="3135892" y="4182474"/>
            <a:ext cx="1302405" cy="680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2800" dirty="0">
                <a:solidFill>
                  <a:schemeClr val="bg1"/>
                </a:solidFill>
              </a:rPr>
              <a:t>heavy</a:t>
            </a:r>
          </a:p>
          <a:p>
            <a:pPr algn="ctr">
              <a:lnSpc>
                <a:spcPts val="2200"/>
              </a:lnSpc>
            </a:pPr>
            <a:r>
              <a:rPr lang="en-US" sz="2800" dirty="0">
                <a:solidFill>
                  <a:schemeClr val="bg1"/>
                </a:solidFill>
              </a:rPr>
              <a:t>private</a:t>
            </a:r>
          </a:p>
        </p:txBody>
      </p:sp>
      <p:sp>
        <p:nvSpPr>
          <p:cNvPr id="139" name="文本框 138">
            <a:extLst>
              <a:ext uri="{FF2B5EF4-FFF2-40B4-BE49-F238E27FC236}">
                <a16:creationId xmlns:a16="http://schemas.microsoft.com/office/drawing/2014/main" id="{B2E4E4DF-4865-49CB-A977-C0203D46E013}"/>
              </a:ext>
            </a:extLst>
          </p:cNvPr>
          <p:cNvSpPr txBox="1"/>
          <p:nvPr/>
        </p:nvSpPr>
        <p:spPr>
          <a:xfrm>
            <a:off x="5601518" y="2289787"/>
            <a:ext cx="1302405" cy="680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2800" dirty="0">
                <a:solidFill>
                  <a:schemeClr val="bg1"/>
                </a:solidFill>
              </a:rPr>
              <a:t>heavy</a:t>
            </a:r>
          </a:p>
          <a:p>
            <a:pPr algn="ctr">
              <a:lnSpc>
                <a:spcPts val="2200"/>
              </a:lnSpc>
            </a:pPr>
            <a:r>
              <a:rPr lang="en-US" sz="2800" dirty="0">
                <a:solidFill>
                  <a:schemeClr val="bg1"/>
                </a:solidFill>
              </a:rPr>
              <a:t>private</a:t>
            </a:r>
          </a:p>
        </p:txBody>
      </p:sp>
      <p:sp>
        <p:nvSpPr>
          <p:cNvPr id="140" name="文本框 139">
            <a:extLst>
              <a:ext uri="{FF2B5EF4-FFF2-40B4-BE49-F238E27FC236}">
                <a16:creationId xmlns:a16="http://schemas.microsoft.com/office/drawing/2014/main" id="{D1304B37-E4AD-4E45-A959-60C290544BE3}"/>
              </a:ext>
            </a:extLst>
          </p:cNvPr>
          <p:cNvSpPr txBox="1"/>
          <p:nvPr/>
        </p:nvSpPr>
        <p:spPr>
          <a:xfrm>
            <a:off x="3096293" y="2304778"/>
            <a:ext cx="1302405" cy="680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2800" dirty="0"/>
              <a:t>light</a:t>
            </a:r>
          </a:p>
          <a:p>
            <a:pPr algn="ctr">
              <a:lnSpc>
                <a:spcPts val="2200"/>
              </a:lnSpc>
            </a:pPr>
            <a:r>
              <a:rPr lang="en-US" sz="2800" dirty="0"/>
              <a:t>public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A49B990-7BE1-4680-83BE-2ADA9E1633F6}"/>
              </a:ext>
            </a:extLst>
          </p:cNvPr>
          <p:cNvSpPr/>
          <p:nvPr/>
        </p:nvSpPr>
        <p:spPr>
          <a:xfrm>
            <a:off x="7510974" y="2103326"/>
            <a:ext cx="429530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 participant can then invoke the heavy/private functions within the verified instance to make them be executed by the miners.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Then, an extra function padded to the off-chain contract will be invoked to send the true result back to the on-chain contract.</a:t>
            </a:r>
            <a:endParaRPr lang="en-US" altLang="zh-C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Another extra function padded to the on-chain contract will receive the true result, enforce the dispute resolution and penalize the dishonest participant. </a:t>
            </a:r>
          </a:p>
        </p:txBody>
      </p:sp>
      <p:sp>
        <p:nvSpPr>
          <p:cNvPr id="78" name="矩形: 圆角 77">
            <a:extLst>
              <a:ext uri="{FF2B5EF4-FFF2-40B4-BE49-F238E27FC236}">
                <a16:creationId xmlns:a16="http://schemas.microsoft.com/office/drawing/2014/main" id="{09BF0FC7-820A-4177-8C8A-884FBE05B013}"/>
              </a:ext>
            </a:extLst>
          </p:cNvPr>
          <p:cNvSpPr/>
          <p:nvPr/>
        </p:nvSpPr>
        <p:spPr>
          <a:xfrm>
            <a:off x="7982336" y="1578118"/>
            <a:ext cx="2831051" cy="5232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矩形 122">
            <a:extLst>
              <a:ext uri="{FF2B5EF4-FFF2-40B4-BE49-F238E27FC236}">
                <a16:creationId xmlns:a16="http://schemas.microsoft.com/office/drawing/2014/main" id="{688A9DA6-65A0-4822-B760-EF6630BEA9F8}"/>
              </a:ext>
            </a:extLst>
          </p:cNvPr>
          <p:cNvSpPr/>
          <p:nvPr/>
        </p:nvSpPr>
        <p:spPr>
          <a:xfrm>
            <a:off x="8039684" y="1578117"/>
            <a:ext cx="33191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/>
              <a:t>Dispute &amp; resolve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7803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autoRev="1" fill="remove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autoRev="1" fill="remove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500" autoRev="1" fill="remove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autoRev="1" fill="remove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autoRev="1" fill="remove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autoRev="1" fill="remove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500" autoRev="1" fill="remove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autoRev="1" fill="remove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79461" y="270425"/>
            <a:ext cx="11358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/>
              <a:t>Implementation</a:t>
            </a:r>
            <a:endParaRPr lang="en-US" sz="36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1CA2A1E-6885-4C5F-92C5-EFC4DFD3E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73" y="862460"/>
            <a:ext cx="5598869" cy="535222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1DDDBDD-AC2C-474B-A400-101895721C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42" y="1347982"/>
            <a:ext cx="5716567" cy="3984669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9071C6D6-671A-4FF3-A35E-C15935105DE0}"/>
              </a:ext>
            </a:extLst>
          </p:cNvPr>
          <p:cNvSpPr/>
          <p:nvPr/>
        </p:nvSpPr>
        <p:spPr>
          <a:xfrm>
            <a:off x="882032" y="1681909"/>
            <a:ext cx="5213968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85BAF54-D574-4E98-9534-AD0B689298A3}"/>
              </a:ext>
            </a:extLst>
          </p:cNvPr>
          <p:cNvSpPr/>
          <p:nvPr/>
        </p:nvSpPr>
        <p:spPr>
          <a:xfrm>
            <a:off x="882032" y="2328240"/>
            <a:ext cx="5213968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5C4C146-2E4B-4D72-AE67-ED184DF67CA7}"/>
              </a:ext>
            </a:extLst>
          </p:cNvPr>
          <p:cNvSpPr/>
          <p:nvPr/>
        </p:nvSpPr>
        <p:spPr>
          <a:xfrm>
            <a:off x="6540091" y="2165050"/>
            <a:ext cx="4238500" cy="8095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66F9852-D8E6-44CC-B438-294A91D7CCD2}"/>
              </a:ext>
            </a:extLst>
          </p:cNvPr>
          <p:cNvSpPr/>
          <p:nvPr/>
        </p:nvSpPr>
        <p:spPr>
          <a:xfrm>
            <a:off x="880723" y="2974571"/>
            <a:ext cx="5213968" cy="6862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A09DD4E-2316-4EB1-8844-05EC8BECEAA7}"/>
              </a:ext>
            </a:extLst>
          </p:cNvPr>
          <p:cNvSpPr/>
          <p:nvPr/>
        </p:nvSpPr>
        <p:spPr>
          <a:xfrm>
            <a:off x="6538441" y="2997214"/>
            <a:ext cx="4238500" cy="3286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036F97D-F15A-4DDE-947A-9AFFA775A21D}"/>
              </a:ext>
            </a:extLst>
          </p:cNvPr>
          <p:cNvSpPr/>
          <p:nvPr/>
        </p:nvSpPr>
        <p:spPr>
          <a:xfrm>
            <a:off x="880723" y="3660775"/>
            <a:ext cx="5213968" cy="10730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D76BE504-FBBB-4A44-A146-F2BFFC99ECDA}"/>
              </a:ext>
            </a:extLst>
          </p:cNvPr>
          <p:cNvSpPr/>
          <p:nvPr/>
        </p:nvSpPr>
        <p:spPr>
          <a:xfrm>
            <a:off x="6538441" y="3340316"/>
            <a:ext cx="4238500" cy="4167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5D7C17B-FA02-462A-9A25-0E879915C821}"/>
              </a:ext>
            </a:extLst>
          </p:cNvPr>
          <p:cNvSpPr/>
          <p:nvPr/>
        </p:nvSpPr>
        <p:spPr>
          <a:xfrm>
            <a:off x="880723" y="4752675"/>
            <a:ext cx="5213968" cy="13406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69A4B2E6-3E2D-4477-88D5-CC04771F8CCF}"/>
              </a:ext>
            </a:extLst>
          </p:cNvPr>
          <p:cNvSpPr/>
          <p:nvPr/>
        </p:nvSpPr>
        <p:spPr>
          <a:xfrm>
            <a:off x="6538441" y="3883430"/>
            <a:ext cx="4965286" cy="7556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9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13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79461" y="270425"/>
            <a:ext cx="11358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/>
              <a:t>Implementation</a:t>
            </a:r>
            <a:endParaRPr lang="en-US" sz="36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1DDDBDD-AC2C-474B-A400-101895721C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42" y="1347982"/>
            <a:ext cx="5716567" cy="3984669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69A4B2E6-3E2D-4477-88D5-CC04771F8CCF}"/>
              </a:ext>
            </a:extLst>
          </p:cNvPr>
          <p:cNvSpPr/>
          <p:nvPr/>
        </p:nvSpPr>
        <p:spPr>
          <a:xfrm>
            <a:off x="6538441" y="3883430"/>
            <a:ext cx="4965286" cy="7556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333CA8C-55A6-4D90-9A03-24149B584A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2" y="1430636"/>
            <a:ext cx="5760855" cy="3790381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FDA62CE4-F0E6-4422-A500-A918E8B72D96}"/>
              </a:ext>
            </a:extLst>
          </p:cNvPr>
          <p:cNvSpPr/>
          <p:nvPr/>
        </p:nvSpPr>
        <p:spPr>
          <a:xfrm>
            <a:off x="688273" y="3574585"/>
            <a:ext cx="4757667" cy="2448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3FFC91FA-42AD-452C-9FC1-96CCEFFB4179}"/>
              </a:ext>
            </a:extLst>
          </p:cNvPr>
          <p:cNvSpPr/>
          <p:nvPr/>
        </p:nvSpPr>
        <p:spPr>
          <a:xfrm>
            <a:off x="688272" y="3953562"/>
            <a:ext cx="4757667" cy="9906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4532BD0F-ACCE-40FD-8A57-AE18058108F3}"/>
              </a:ext>
            </a:extLst>
          </p:cNvPr>
          <p:cNvSpPr/>
          <p:nvPr/>
        </p:nvSpPr>
        <p:spPr>
          <a:xfrm>
            <a:off x="6538441" y="4639085"/>
            <a:ext cx="4965286" cy="4312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CA244B8-9306-4F8E-AFB4-DFABB5EE0A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016" y="5312470"/>
            <a:ext cx="4667967" cy="132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6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6" grpId="0" animBg="1"/>
      <p:bldP spid="16" grpId="1" animBg="1"/>
      <p:bldP spid="24" grpId="0" animBg="1"/>
      <p:bldP spid="24" grpId="1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79461" y="270425"/>
            <a:ext cx="11358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Conclusion</a:t>
            </a:r>
            <a:endParaRPr lang="en-US" sz="36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B7782E8-0B69-4D26-85F1-40549894B43A}"/>
              </a:ext>
            </a:extLst>
          </p:cNvPr>
          <p:cNvSpPr/>
          <p:nvPr/>
        </p:nvSpPr>
        <p:spPr>
          <a:xfrm>
            <a:off x="579460" y="959396"/>
            <a:ext cx="1108929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this paper, we propose a general hybrid-on/off-chain execution model of smart contracts, which separates the heavy/private functions of a smart contract from the light/public ones to form an off-chain contract and enables the off-chain contract to be executed only by the interested participants.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To handle disputes caused by any dishonest participants, we propose a mechanism that allows any honest participant to reveal a signed copy of the off-chain contract so that a verified instance can be created to make miners enforce the true execution result.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Our implementation and evaluation of the proposed approach using an example smart contract demonstrate the effectiveness of the proposed approach of using on/off-chain contracts in Ethereum.</a:t>
            </a:r>
          </a:p>
        </p:txBody>
      </p:sp>
    </p:spTree>
    <p:extLst>
      <p:ext uri="{BB962C8B-B14F-4D97-AF65-F5344CB8AC3E}">
        <p14:creationId xmlns:p14="http://schemas.microsoft.com/office/powerpoint/2010/main" val="280105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EDD119B-6BFA-4C3F-90CE-97DAFD604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文本框 6"/>
          <p:cNvSpPr txBox="1"/>
          <p:nvPr/>
        </p:nvSpPr>
        <p:spPr>
          <a:xfrm>
            <a:off x="4380588" y="965199"/>
            <a:ext cx="6766078" cy="4927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685800" indent="-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Introduction</a:t>
            </a:r>
          </a:p>
          <a:p>
            <a:pPr marL="685800" indent="-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Background</a:t>
            </a:r>
          </a:p>
          <a:p>
            <a:pPr marL="685800" indent="-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On/off-chain smart contracts</a:t>
            </a:r>
          </a:p>
          <a:p>
            <a:pPr marL="685800" indent="-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Enforcing off-chain contracts</a:t>
            </a:r>
          </a:p>
          <a:p>
            <a:pPr marL="685800" indent="-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Implementation</a:t>
            </a:r>
          </a:p>
          <a:p>
            <a:pPr marL="685800" indent="-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Conclusion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C1572D0-F0FD-4D84-8F82-DC59140EB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158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D0FD0F4-1BB8-4C63-ADC1-27AD5C72D582}"/>
              </a:ext>
            </a:extLst>
          </p:cNvPr>
          <p:cNvSpPr txBox="1"/>
          <p:nvPr/>
        </p:nvSpPr>
        <p:spPr>
          <a:xfrm>
            <a:off x="1524000" y="1122362"/>
            <a:ext cx="9144000" cy="28400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等线 Light" panose="02010600030101010101" pitchFamily="2" charset="-122"/>
                <a:cs typeface="+mn-cs"/>
              </a:rPr>
              <a:t>Thanks, Q&amp;A</a:t>
            </a:r>
            <a:endParaRPr kumimoji="0" lang="en-US" sz="5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AA76A21-CFCF-4D0B-9470-7F5E94BAB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5971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B13515F-F536-45D5-A7C1-A903636E6D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3236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79461" y="270425"/>
            <a:ext cx="11358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Blockchains in Industry</a:t>
            </a:r>
            <a:endParaRPr lang="en-US" sz="3600" dirty="0"/>
          </a:p>
        </p:txBody>
      </p:sp>
      <p:graphicFrame>
        <p:nvGraphicFramePr>
          <p:cNvPr id="13" name="图表 12">
            <a:extLst>
              <a:ext uri="{FF2B5EF4-FFF2-40B4-BE49-F238E27FC236}">
                <a16:creationId xmlns:a16="http://schemas.microsoft.com/office/drawing/2014/main" id="{8B640DBC-2F33-4AFE-A679-DF17745FF6B6}"/>
              </a:ext>
            </a:extLst>
          </p:cNvPr>
          <p:cNvGraphicFramePr/>
          <p:nvPr>
            <p:extLst/>
          </p:nvPr>
        </p:nvGraphicFramePr>
        <p:xfrm>
          <a:off x="728033" y="1413874"/>
          <a:ext cx="4963262" cy="3423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矩形 13">
            <a:extLst>
              <a:ext uri="{FF2B5EF4-FFF2-40B4-BE49-F238E27FC236}">
                <a16:creationId xmlns:a16="http://schemas.microsoft.com/office/drawing/2014/main" id="{7A869943-9D2C-4C94-924E-6149E347E3EA}"/>
              </a:ext>
            </a:extLst>
          </p:cNvPr>
          <p:cNvSpPr/>
          <p:nvPr/>
        </p:nvSpPr>
        <p:spPr>
          <a:xfrm>
            <a:off x="1154272" y="4982461"/>
            <a:ext cx="4478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https://www.statista.com/statistics/647231/worldwide-blockchain-technology-market-size/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7A8C323-C2E9-4F0C-9CE5-E7B33456BC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558" y="1017202"/>
            <a:ext cx="1925947" cy="53024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F734926-90F9-4A3C-9541-90530CE638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394" y="1622980"/>
            <a:ext cx="1419115" cy="47105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7846A93-E40B-4EEA-A96C-2BB1FE283F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651" y="3029329"/>
            <a:ext cx="2030797" cy="422851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655F4D21-F77D-46B9-88D4-3284153122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300" y="1081265"/>
            <a:ext cx="1532397" cy="402118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3B14368-9391-4D04-8E72-0016E97741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276" y="2998777"/>
            <a:ext cx="1299739" cy="476968"/>
          </a:xfrm>
          <a:prstGeom prst="rect">
            <a:avLst/>
          </a:prstGeom>
        </p:spPr>
      </p:pic>
      <p:sp>
        <p:nvSpPr>
          <p:cNvPr id="30" name="矩形 29">
            <a:extLst>
              <a:ext uri="{FF2B5EF4-FFF2-40B4-BE49-F238E27FC236}">
                <a16:creationId xmlns:a16="http://schemas.microsoft.com/office/drawing/2014/main" id="{B8903AA2-CA56-484D-8C8B-F0BDD9B14FE1}"/>
              </a:ext>
            </a:extLst>
          </p:cNvPr>
          <p:cNvSpPr/>
          <p:nvPr/>
        </p:nvSpPr>
        <p:spPr>
          <a:xfrm>
            <a:off x="6260123" y="817009"/>
            <a:ext cx="5156350" cy="146087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E35A2291-21FD-488B-BC8F-1287F32DE770}"/>
              </a:ext>
            </a:extLst>
          </p:cNvPr>
          <p:cNvSpPr/>
          <p:nvPr/>
        </p:nvSpPr>
        <p:spPr>
          <a:xfrm>
            <a:off x="6387083" y="541065"/>
            <a:ext cx="3763298" cy="416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1</a:t>
            </a:r>
            <a:r>
              <a:rPr lang="en-US" altLang="zh-CN" sz="2000" b="1" baseline="30000" dirty="0"/>
              <a:t>st</a:t>
            </a:r>
            <a:r>
              <a:rPr lang="en-US" altLang="zh-CN" sz="2000" b="1" dirty="0"/>
              <a:t> generation - value transfer</a:t>
            </a:r>
            <a:endParaRPr lang="en-US" sz="2000" b="1" dirty="0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C60BB625-6288-4327-BDDB-EA278329F68C}"/>
              </a:ext>
            </a:extLst>
          </p:cNvPr>
          <p:cNvSpPr/>
          <p:nvPr/>
        </p:nvSpPr>
        <p:spPr>
          <a:xfrm>
            <a:off x="6260123" y="2705965"/>
            <a:ext cx="5156350" cy="146087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586B9D08-7DD7-41FC-8986-74A232021FFA}"/>
              </a:ext>
            </a:extLst>
          </p:cNvPr>
          <p:cNvSpPr/>
          <p:nvPr/>
        </p:nvSpPr>
        <p:spPr>
          <a:xfrm>
            <a:off x="6387081" y="2430021"/>
            <a:ext cx="3763299" cy="41662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2</a:t>
            </a:r>
            <a:r>
              <a:rPr lang="en-US" sz="2000" b="1" baseline="30000" dirty="0"/>
              <a:t>nd</a:t>
            </a:r>
            <a:r>
              <a:rPr lang="en-US" sz="2000" b="1" dirty="0"/>
              <a:t> generation - smart contracts</a:t>
            </a: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5F6781EA-4C87-43BB-9E2A-6ADFC049D8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558" y="3546642"/>
            <a:ext cx="2073946" cy="49042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FFFFE62C-9117-46B3-B4B5-1408082185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332" y="3535442"/>
            <a:ext cx="1348938" cy="512820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6A722409-B27B-4586-A687-527619B33C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409" y="1580855"/>
            <a:ext cx="1937323" cy="525280"/>
          </a:xfrm>
          <a:prstGeom prst="rect">
            <a:avLst/>
          </a:prstGeom>
        </p:spPr>
      </p:pic>
      <p:sp>
        <p:nvSpPr>
          <p:cNvPr id="40" name="矩形: 圆角 39">
            <a:extLst>
              <a:ext uri="{FF2B5EF4-FFF2-40B4-BE49-F238E27FC236}">
                <a16:creationId xmlns:a16="http://schemas.microsoft.com/office/drawing/2014/main" id="{830770D1-D97A-4B88-8C71-AF54C52E2667}"/>
              </a:ext>
            </a:extLst>
          </p:cNvPr>
          <p:cNvSpPr/>
          <p:nvPr/>
        </p:nvSpPr>
        <p:spPr>
          <a:xfrm>
            <a:off x="6559514" y="4594921"/>
            <a:ext cx="4615563" cy="11829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64CF346D-B1FF-451B-9E4B-B671DACDD02D}"/>
              </a:ext>
            </a:extLst>
          </p:cNvPr>
          <p:cNvSpPr txBox="1"/>
          <p:nvPr/>
        </p:nvSpPr>
        <p:spPr>
          <a:xfrm>
            <a:off x="6693668" y="4730189"/>
            <a:ext cx="4659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By 12/2018, there have been </a:t>
            </a:r>
            <a:r>
              <a:rPr lang="en-US" altLang="zh-CN" b="1" dirty="0"/>
              <a:t>2068</a:t>
            </a:r>
            <a:r>
              <a:rPr lang="en-US" altLang="zh-CN" dirty="0"/>
              <a:t> different cryptocurrencies listed in CoinMarketCap.com with a total market cap over </a:t>
            </a:r>
            <a:r>
              <a:rPr lang="en-US" altLang="zh-CN" b="1" dirty="0"/>
              <a:t>121</a:t>
            </a:r>
            <a:r>
              <a:rPr lang="en-US" altLang="zh-CN" dirty="0"/>
              <a:t> billion USD.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55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42" grpId="0" animBg="1"/>
      <p:bldP spid="44" grpId="0" animBg="1"/>
      <p:bldP spid="40" grpId="0" animBg="1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2AA79781-09F9-48AB-B3A2-B02664C9142A}"/>
              </a:ext>
            </a:extLst>
          </p:cNvPr>
          <p:cNvSpPr/>
          <p:nvPr/>
        </p:nvSpPr>
        <p:spPr>
          <a:xfrm>
            <a:off x="10136193" y="2184724"/>
            <a:ext cx="1801741" cy="34416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文本框 6"/>
          <p:cNvSpPr txBox="1"/>
          <p:nvPr/>
        </p:nvSpPr>
        <p:spPr>
          <a:xfrm>
            <a:off x="579461" y="270425"/>
            <a:ext cx="11358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Blockchains in Academia</a:t>
            </a:r>
            <a:endParaRPr lang="en-US" sz="3600" dirty="0"/>
          </a:p>
        </p:txBody>
      </p:sp>
      <p:graphicFrame>
        <p:nvGraphicFramePr>
          <p:cNvPr id="3" name="图表 2">
            <a:extLst>
              <a:ext uri="{FF2B5EF4-FFF2-40B4-BE49-F238E27FC236}">
                <a16:creationId xmlns:a16="http://schemas.microsoft.com/office/drawing/2014/main" id="{55E5E82F-97FE-4D04-959F-B5734467522A}"/>
              </a:ext>
            </a:extLst>
          </p:cNvPr>
          <p:cNvGraphicFramePr/>
          <p:nvPr>
            <p:extLst/>
          </p:nvPr>
        </p:nvGraphicFramePr>
        <p:xfrm>
          <a:off x="658157" y="1553884"/>
          <a:ext cx="4768725" cy="3458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1B3E4AD6-32D5-4722-887D-26014CC2D254}"/>
              </a:ext>
            </a:extLst>
          </p:cNvPr>
          <p:cNvSpPr/>
          <p:nvPr/>
        </p:nvSpPr>
        <p:spPr>
          <a:xfrm>
            <a:off x="922445" y="4880528"/>
            <a:ext cx="45756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https://app.dimensions.ai/analytics/publication/viz/overview-publications?search_text=blockchain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B32F6B3-55B6-4F9D-9C9D-CE5655CFF442}"/>
              </a:ext>
            </a:extLst>
          </p:cNvPr>
          <p:cNvSpPr txBox="1"/>
          <p:nvPr/>
        </p:nvSpPr>
        <p:spPr>
          <a:xfrm>
            <a:off x="6096000" y="4262514"/>
            <a:ext cx="1300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</a:rPr>
              <a:t>Security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2BB412A-E47A-4C03-A771-A7C311711CAC}"/>
              </a:ext>
            </a:extLst>
          </p:cNvPr>
          <p:cNvSpPr txBox="1"/>
          <p:nvPr/>
        </p:nvSpPr>
        <p:spPr>
          <a:xfrm>
            <a:off x="10567000" y="2132074"/>
            <a:ext cx="1300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</a:rPr>
              <a:t>Privacy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63069AF-760F-4687-8206-8457050ADB49}"/>
              </a:ext>
            </a:extLst>
          </p:cNvPr>
          <p:cNvSpPr txBox="1"/>
          <p:nvPr/>
        </p:nvSpPr>
        <p:spPr>
          <a:xfrm>
            <a:off x="10511999" y="4323188"/>
            <a:ext cx="2165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</a:rPr>
              <a:t>Efficiency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六边形 5">
            <a:extLst>
              <a:ext uri="{FF2B5EF4-FFF2-40B4-BE49-F238E27FC236}">
                <a16:creationId xmlns:a16="http://schemas.microsoft.com/office/drawing/2014/main" id="{EB506195-7B4C-454A-845F-C5F59DD93C40}"/>
              </a:ext>
            </a:extLst>
          </p:cNvPr>
          <p:cNvSpPr/>
          <p:nvPr/>
        </p:nvSpPr>
        <p:spPr>
          <a:xfrm rot="5400000">
            <a:off x="7311474" y="1902864"/>
            <a:ext cx="3358451" cy="3152601"/>
          </a:xfrm>
          <a:prstGeom prst="hexagon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FBC88FF-4BE5-4DF7-BB43-97F028D773EF}"/>
              </a:ext>
            </a:extLst>
          </p:cNvPr>
          <p:cNvSpPr txBox="1"/>
          <p:nvPr/>
        </p:nvSpPr>
        <p:spPr>
          <a:xfrm>
            <a:off x="8044300" y="1345860"/>
            <a:ext cx="2165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Functionality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33D53C7-DF37-44A2-BA96-5BDD149180EC}"/>
              </a:ext>
            </a:extLst>
          </p:cNvPr>
          <p:cNvSpPr txBox="1"/>
          <p:nvPr/>
        </p:nvSpPr>
        <p:spPr>
          <a:xfrm>
            <a:off x="7879279" y="5148837"/>
            <a:ext cx="249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Decentralization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2975610-39F7-4758-9C9C-F6D36269635F}"/>
              </a:ext>
            </a:extLst>
          </p:cNvPr>
          <p:cNvSpPr txBox="1"/>
          <p:nvPr/>
        </p:nvSpPr>
        <p:spPr>
          <a:xfrm>
            <a:off x="6036047" y="2132074"/>
            <a:ext cx="249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Scalability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CD6DB0F-6A30-4A2B-8408-3174A9F5DBFF}"/>
              </a:ext>
            </a:extLst>
          </p:cNvPr>
          <p:cNvSpPr/>
          <p:nvPr/>
        </p:nvSpPr>
        <p:spPr>
          <a:xfrm>
            <a:off x="7536166" y="3010483"/>
            <a:ext cx="29090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blockchain</a:t>
            </a:r>
            <a:endParaRPr lang="zh-CN" altLang="en-US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A06E8F60-B6E3-47B6-9766-84C70DCB3182}"/>
              </a:ext>
            </a:extLst>
          </p:cNvPr>
          <p:cNvSpPr/>
          <p:nvPr/>
        </p:nvSpPr>
        <p:spPr>
          <a:xfrm>
            <a:off x="5904363" y="2208095"/>
            <a:ext cx="1801741" cy="34416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7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/>
      <p:bldP spid="8" grpId="0"/>
      <p:bldP spid="9" grpId="0"/>
      <p:bldP spid="6" grpId="0" animBg="1"/>
      <p:bldP spid="10" grpId="0"/>
      <p:bldP spid="11" grpId="0"/>
      <p:bldP spid="12" grpId="0"/>
      <p:bldP spid="13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组合 188">
            <a:extLst>
              <a:ext uri="{FF2B5EF4-FFF2-40B4-BE49-F238E27FC236}">
                <a16:creationId xmlns:a16="http://schemas.microsoft.com/office/drawing/2014/main" id="{14D78A7C-6530-402C-91A7-8389D1784466}"/>
              </a:ext>
            </a:extLst>
          </p:cNvPr>
          <p:cNvGrpSpPr/>
          <p:nvPr/>
        </p:nvGrpSpPr>
        <p:grpSpPr>
          <a:xfrm>
            <a:off x="1270740" y="3635958"/>
            <a:ext cx="9879537" cy="1857995"/>
            <a:chOff x="621043" y="4020916"/>
            <a:chExt cx="11178405" cy="2331990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EC08E0F0-34C5-44CF-9DA6-9600937FFFF6}"/>
                </a:ext>
              </a:extLst>
            </p:cNvPr>
            <p:cNvSpPr/>
            <p:nvPr/>
          </p:nvSpPr>
          <p:spPr>
            <a:xfrm>
              <a:off x="1348496" y="4777955"/>
              <a:ext cx="312574" cy="30029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95887DF0-5C5C-42B4-BEF7-CFD2973C5C0A}"/>
                </a:ext>
              </a:extLst>
            </p:cNvPr>
            <p:cNvSpPr/>
            <p:nvPr/>
          </p:nvSpPr>
          <p:spPr>
            <a:xfrm>
              <a:off x="4058106" y="5018313"/>
              <a:ext cx="312574" cy="30029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14151AFD-D4DA-4AFB-AC46-B20D7A598D4B}"/>
                </a:ext>
              </a:extLst>
            </p:cNvPr>
            <p:cNvSpPr/>
            <p:nvPr/>
          </p:nvSpPr>
          <p:spPr>
            <a:xfrm>
              <a:off x="5538513" y="4477664"/>
              <a:ext cx="312574" cy="30029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291F5668-8D03-4434-A9DC-EB9798C7963E}"/>
                </a:ext>
              </a:extLst>
            </p:cNvPr>
            <p:cNvSpPr/>
            <p:nvPr/>
          </p:nvSpPr>
          <p:spPr>
            <a:xfrm>
              <a:off x="3271984" y="4297342"/>
              <a:ext cx="312574" cy="30029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D1A9CF92-914F-4B5E-85BE-AB23D55582BD}"/>
                </a:ext>
              </a:extLst>
            </p:cNvPr>
            <p:cNvSpPr/>
            <p:nvPr/>
          </p:nvSpPr>
          <p:spPr>
            <a:xfrm>
              <a:off x="3428271" y="5709940"/>
              <a:ext cx="312574" cy="30029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AA604160-1999-42C5-9A87-F1077CF3DBCC}"/>
                </a:ext>
              </a:extLst>
            </p:cNvPr>
            <p:cNvSpPr/>
            <p:nvPr/>
          </p:nvSpPr>
          <p:spPr>
            <a:xfrm>
              <a:off x="6210246" y="5117087"/>
              <a:ext cx="312574" cy="30029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3F95BA68-E730-42DB-A525-FF9A629ED323}"/>
                </a:ext>
              </a:extLst>
            </p:cNvPr>
            <p:cNvSpPr/>
            <p:nvPr/>
          </p:nvSpPr>
          <p:spPr>
            <a:xfrm>
              <a:off x="7772490" y="5018312"/>
              <a:ext cx="312574" cy="30029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482A3FAD-F243-4A77-8655-5CAB0FB9488A}"/>
                </a:ext>
              </a:extLst>
            </p:cNvPr>
            <p:cNvSpPr/>
            <p:nvPr/>
          </p:nvSpPr>
          <p:spPr>
            <a:xfrm>
              <a:off x="5279423" y="5883076"/>
              <a:ext cx="312574" cy="30029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FF5B1FF5-1093-49AD-95AF-62492635296C}"/>
                </a:ext>
              </a:extLst>
            </p:cNvPr>
            <p:cNvSpPr/>
            <p:nvPr/>
          </p:nvSpPr>
          <p:spPr>
            <a:xfrm>
              <a:off x="9368287" y="5099968"/>
              <a:ext cx="312574" cy="30029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E61CA069-D323-4848-81B5-126FC442D0E2}"/>
                </a:ext>
              </a:extLst>
            </p:cNvPr>
            <p:cNvSpPr/>
            <p:nvPr/>
          </p:nvSpPr>
          <p:spPr>
            <a:xfrm>
              <a:off x="10854469" y="4718022"/>
              <a:ext cx="312574" cy="30029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F8454EF5-5416-45B9-A2FA-7BF704C77584}"/>
                </a:ext>
              </a:extLst>
            </p:cNvPr>
            <p:cNvSpPr/>
            <p:nvPr/>
          </p:nvSpPr>
          <p:spPr>
            <a:xfrm>
              <a:off x="9148510" y="4396088"/>
              <a:ext cx="312574" cy="30029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13CBE28A-15CC-408E-A057-71FA2805B7E8}"/>
                </a:ext>
              </a:extLst>
            </p:cNvPr>
            <p:cNvSpPr/>
            <p:nvPr/>
          </p:nvSpPr>
          <p:spPr>
            <a:xfrm>
              <a:off x="7191138" y="4120000"/>
              <a:ext cx="312574" cy="30029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63A0534C-6053-4747-BA58-7BEE4BCBC66B}"/>
                </a:ext>
              </a:extLst>
            </p:cNvPr>
            <p:cNvSpPr/>
            <p:nvPr/>
          </p:nvSpPr>
          <p:spPr>
            <a:xfrm>
              <a:off x="8777274" y="5860085"/>
              <a:ext cx="312574" cy="30029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B78B2DE1-BD0A-4F2D-A129-7E8ADC06CE8B}"/>
                </a:ext>
              </a:extLst>
            </p:cNvPr>
            <p:cNvSpPr/>
            <p:nvPr/>
          </p:nvSpPr>
          <p:spPr>
            <a:xfrm>
              <a:off x="621043" y="4020916"/>
              <a:ext cx="11178405" cy="23319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80A17684-E712-4BB5-9C51-43E89AABF64B}"/>
                </a:ext>
              </a:extLst>
            </p:cNvPr>
            <p:cNvCxnSpPr>
              <a:stCxn id="9" idx="6"/>
              <a:endCxn id="10" idx="2"/>
            </p:cNvCxnSpPr>
            <p:nvPr/>
          </p:nvCxnSpPr>
          <p:spPr>
            <a:xfrm>
              <a:off x="1661070" y="4928101"/>
              <a:ext cx="2397036" cy="240358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接箭头连接符 27">
              <a:extLst>
                <a:ext uri="{FF2B5EF4-FFF2-40B4-BE49-F238E27FC236}">
                  <a16:creationId xmlns:a16="http://schemas.microsoft.com/office/drawing/2014/main" id="{E92517E8-8BD5-4EA7-A0BE-95343207DCDA}"/>
                </a:ext>
              </a:extLst>
            </p:cNvPr>
            <p:cNvCxnSpPr>
              <a:cxnSpLocks/>
              <a:stCxn id="10" idx="5"/>
              <a:endCxn id="18" idx="1"/>
            </p:cNvCxnSpPr>
            <p:nvPr/>
          </p:nvCxnSpPr>
          <p:spPr>
            <a:xfrm>
              <a:off x="4324905" y="5274627"/>
              <a:ext cx="1000293" cy="652426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接箭头连接符 30">
              <a:extLst>
                <a:ext uri="{FF2B5EF4-FFF2-40B4-BE49-F238E27FC236}">
                  <a16:creationId xmlns:a16="http://schemas.microsoft.com/office/drawing/2014/main" id="{CEE9DF8F-82B8-4690-8881-9756AE5625EA}"/>
                </a:ext>
              </a:extLst>
            </p:cNvPr>
            <p:cNvCxnSpPr>
              <a:cxnSpLocks/>
              <a:stCxn id="15" idx="7"/>
              <a:endCxn id="10" idx="3"/>
            </p:cNvCxnSpPr>
            <p:nvPr/>
          </p:nvCxnSpPr>
          <p:spPr>
            <a:xfrm flipV="1">
              <a:off x="3695070" y="5274627"/>
              <a:ext cx="408811" cy="479290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直接箭头连接符 33">
              <a:extLst>
                <a:ext uri="{FF2B5EF4-FFF2-40B4-BE49-F238E27FC236}">
                  <a16:creationId xmlns:a16="http://schemas.microsoft.com/office/drawing/2014/main" id="{0677FFCE-F845-4CE0-ACED-1CB30F57D9C0}"/>
                </a:ext>
              </a:extLst>
            </p:cNvPr>
            <p:cNvCxnSpPr>
              <a:cxnSpLocks/>
              <a:stCxn id="15" idx="6"/>
              <a:endCxn id="18" idx="2"/>
            </p:cNvCxnSpPr>
            <p:nvPr/>
          </p:nvCxnSpPr>
          <p:spPr>
            <a:xfrm>
              <a:off x="3740845" y="5860086"/>
              <a:ext cx="1538578" cy="173136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直接箭头连接符 37">
              <a:extLst>
                <a:ext uri="{FF2B5EF4-FFF2-40B4-BE49-F238E27FC236}">
                  <a16:creationId xmlns:a16="http://schemas.microsoft.com/office/drawing/2014/main" id="{C1E08DAD-C565-4045-A00E-F9348F71A868}"/>
                </a:ext>
              </a:extLst>
            </p:cNvPr>
            <p:cNvCxnSpPr>
              <a:cxnSpLocks/>
              <a:stCxn id="14" idx="6"/>
              <a:endCxn id="13" idx="2"/>
            </p:cNvCxnSpPr>
            <p:nvPr/>
          </p:nvCxnSpPr>
          <p:spPr>
            <a:xfrm>
              <a:off x="3584558" y="4447488"/>
              <a:ext cx="1953955" cy="180322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接箭头连接符 41">
              <a:extLst>
                <a:ext uri="{FF2B5EF4-FFF2-40B4-BE49-F238E27FC236}">
                  <a16:creationId xmlns:a16="http://schemas.microsoft.com/office/drawing/2014/main" id="{3E5E4884-F8A4-438B-BAB6-9A3F144FF24C}"/>
                </a:ext>
              </a:extLst>
            </p:cNvPr>
            <p:cNvCxnSpPr>
              <a:cxnSpLocks/>
              <a:stCxn id="14" idx="5"/>
              <a:endCxn id="10" idx="1"/>
            </p:cNvCxnSpPr>
            <p:nvPr/>
          </p:nvCxnSpPr>
          <p:spPr>
            <a:xfrm>
              <a:off x="3538783" y="4553656"/>
              <a:ext cx="565098" cy="508634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直接箭头连接符 44">
              <a:extLst>
                <a:ext uri="{FF2B5EF4-FFF2-40B4-BE49-F238E27FC236}">
                  <a16:creationId xmlns:a16="http://schemas.microsoft.com/office/drawing/2014/main" id="{1728BD94-2B96-4B33-83B1-7668947E1D11}"/>
                </a:ext>
              </a:extLst>
            </p:cNvPr>
            <p:cNvCxnSpPr>
              <a:cxnSpLocks/>
              <a:stCxn id="10" idx="6"/>
              <a:endCxn id="16" idx="2"/>
            </p:cNvCxnSpPr>
            <p:nvPr/>
          </p:nvCxnSpPr>
          <p:spPr>
            <a:xfrm>
              <a:off x="4370680" y="5168459"/>
              <a:ext cx="1839566" cy="9877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接箭头连接符 47">
              <a:extLst>
                <a:ext uri="{FF2B5EF4-FFF2-40B4-BE49-F238E27FC236}">
                  <a16:creationId xmlns:a16="http://schemas.microsoft.com/office/drawing/2014/main" id="{B2883FBB-9DE3-49AA-9DF2-D200A04311F0}"/>
                </a:ext>
              </a:extLst>
            </p:cNvPr>
            <p:cNvCxnSpPr>
              <a:cxnSpLocks/>
              <a:stCxn id="22" idx="2"/>
              <a:endCxn id="13" idx="6"/>
            </p:cNvCxnSpPr>
            <p:nvPr/>
          </p:nvCxnSpPr>
          <p:spPr>
            <a:xfrm flipH="1">
              <a:off x="5851087" y="4270146"/>
              <a:ext cx="1340051" cy="35766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直接箭头连接符 50">
              <a:extLst>
                <a:ext uri="{FF2B5EF4-FFF2-40B4-BE49-F238E27FC236}">
                  <a16:creationId xmlns:a16="http://schemas.microsoft.com/office/drawing/2014/main" id="{FA5E4E7C-8F72-4849-A6FA-FC102488AB41}"/>
                </a:ext>
              </a:extLst>
            </p:cNvPr>
            <p:cNvCxnSpPr>
              <a:cxnSpLocks/>
              <a:stCxn id="13" idx="5"/>
              <a:endCxn id="16" idx="1"/>
            </p:cNvCxnSpPr>
            <p:nvPr/>
          </p:nvCxnSpPr>
          <p:spPr>
            <a:xfrm>
              <a:off x="5805312" y="4733978"/>
              <a:ext cx="450709" cy="427086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直接箭头连接符 55">
              <a:extLst>
                <a:ext uri="{FF2B5EF4-FFF2-40B4-BE49-F238E27FC236}">
                  <a16:creationId xmlns:a16="http://schemas.microsoft.com/office/drawing/2014/main" id="{B5735803-EB0F-4870-996E-24EFD72B6683}"/>
                </a:ext>
              </a:extLst>
            </p:cNvPr>
            <p:cNvCxnSpPr>
              <a:cxnSpLocks/>
              <a:stCxn id="17" idx="2"/>
              <a:endCxn id="16" idx="6"/>
            </p:cNvCxnSpPr>
            <p:nvPr/>
          </p:nvCxnSpPr>
          <p:spPr>
            <a:xfrm flipH="1">
              <a:off x="6522820" y="5168458"/>
              <a:ext cx="1249670" cy="9877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直接箭头连接符 59">
              <a:extLst>
                <a:ext uri="{FF2B5EF4-FFF2-40B4-BE49-F238E27FC236}">
                  <a16:creationId xmlns:a16="http://schemas.microsoft.com/office/drawing/2014/main" id="{29D4806F-A76A-4B58-9597-14032EEF523A}"/>
                </a:ext>
              </a:extLst>
            </p:cNvPr>
            <p:cNvCxnSpPr>
              <a:cxnSpLocks/>
              <a:stCxn id="16" idx="5"/>
              <a:endCxn id="23" idx="2"/>
            </p:cNvCxnSpPr>
            <p:nvPr/>
          </p:nvCxnSpPr>
          <p:spPr>
            <a:xfrm>
              <a:off x="6477045" y="5373401"/>
              <a:ext cx="2300229" cy="63683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直接箭头连接符 62">
              <a:extLst>
                <a:ext uri="{FF2B5EF4-FFF2-40B4-BE49-F238E27FC236}">
                  <a16:creationId xmlns:a16="http://schemas.microsoft.com/office/drawing/2014/main" id="{4F07D7C8-4715-4699-817F-8EA7D4684317}"/>
                </a:ext>
              </a:extLst>
            </p:cNvPr>
            <p:cNvCxnSpPr>
              <a:cxnSpLocks/>
              <a:stCxn id="23" idx="1"/>
              <a:endCxn id="17" idx="5"/>
            </p:cNvCxnSpPr>
            <p:nvPr/>
          </p:nvCxnSpPr>
          <p:spPr>
            <a:xfrm flipH="1" flipV="1">
              <a:off x="8039289" y="5274626"/>
              <a:ext cx="783760" cy="629436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直接箭头连接符 65">
              <a:extLst>
                <a:ext uri="{FF2B5EF4-FFF2-40B4-BE49-F238E27FC236}">
                  <a16:creationId xmlns:a16="http://schemas.microsoft.com/office/drawing/2014/main" id="{FFD4EDC4-D2C6-4A33-A3A0-6927B734F659}"/>
                </a:ext>
              </a:extLst>
            </p:cNvPr>
            <p:cNvCxnSpPr>
              <a:cxnSpLocks/>
              <a:stCxn id="23" idx="7"/>
              <a:endCxn id="19" idx="4"/>
            </p:cNvCxnSpPr>
            <p:nvPr/>
          </p:nvCxnSpPr>
          <p:spPr>
            <a:xfrm flipV="1">
              <a:off x="9044073" y="5400259"/>
              <a:ext cx="480501" cy="503803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直接箭头连接符 68">
              <a:extLst>
                <a:ext uri="{FF2B5EF4-FFF2-40B4-BE49-F238E27FC236}">
                  <a16:creationId xmlns:a16="http://schemas.microsoft.com/office/drawing/2014/main" id="{A0A25367-5333-47AD-994E-B574B0C1738D}"/>
                </a:ext>
              </a:extLst>
            </p:cNvPr>
            <p:cNvCxnSpPr>
              <a:cxnSpLocks/>
              <a:stCxn id="19" idx="2"/>
              <a:endCxn id="17" idx="6"/>
            </p:cNvCxnSpPr>
            <p:nvPr/>
          </p:nvCxnSpPr>
          <p:spPr>
            <a:xfrm flipH="1" flipV="1">
              <a:off x="8085064" y="5168458"/>
              <a:ext cx="1283223" cy="81656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直接箭头连接符 72">
              <a:extLst>
                <a:ext uri="{FF2B5EF4-FFF2-40B4-BE49-F238E27FC236}">
                  <a16:creationId xmlns:a16="http://schemas.microsoft.com/office/drawing/2014/main" id="{C5AA4070-DCF3-467D-BE66-BA98DD56B7B1}"/>
                </a:ext>
              </a:extLst>
            </p:cNvPr>
            <p:cNvCxnSpPr>
              <a:cxnSpLocks/>
              <a:stCxn id="21" idx="2"/>
              <a:endCxn id="22" idx="6"/>
            </p:cNvCxnSpPr>
            <p:nvPr/>
          </p:nvCxnSpPr>
          <p:spPr>
            <a:xfrm flipH="1" flipV="1">
              <a:off x="7503712" y="4270146"/>
              <a:ext cx="1644798" cy="276088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直接箭头连接符 75">
              <a:extLst>
                <a:ext uri="{FF2B5EF4-FFF2-40B4-BE49-F238E27FC236}">
                  <a16:creationId xmlns:a16="http://schemas.microsoft.com/office/drawing/2014/main" id="{97839E99-0DC4-4BB1-96F7-D35035DB47AE}"/>
                </a:ext>
              </a:extLst>
            </p:cNvPr>
            <p:cNvCxnSpPr>
              <a:cxnSpLocks/>
              <a:stCxn id="20" idx="2"/>
              <a:endCxn id="19" idx="6"/>
            </p:cNvCxnSpPr>
            <p:nvPr/>
          </p:nvCxnSpPr>
          <p:spPr>
            <a:xfrm flipH="1">
              <a:off x="9680861" y="4868168"/>
              <a:ext cx="1173608" cy="381946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直接箭头连接符 78">
              <a:extLst>
                <a:ext uri="{FF2B5EF4-FFF2-40B4-BE49-F238E27FC236}">
                  <a16:creationId xmlns:a16="http://schemas.microsoft.com/office/drawing/2014/main" id="{A8F33770-EBF5-4C88-A40F-7520FCDB3210}"/>
                </a:ext>
              </a:extLst>
            </p:cNvPr>
            <p:cNvCxnSpPr>
              <a:cxnSpLocks/>
              <a:stCxn id="20" idx="2"/>
              <a:endCxn id="21" idx="6"/>
            </p:cNvCxnSpPr>
            <p:nvPr/>
          </p:nvCxnSpPr>
          <p:spPr>
            <a:xfrm flipH="1" flipV="1">
              <a:off x="9461084" y="4546234"/>
              <a:ext cx="1393385" cy="32193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直接箭头连接符 81">
              <a:extLst>
                <a:ext uri="{FF2B5EF4-FFF2-40B4-BE49-F238E27FC236}">
                  <a16:creationId xmlns:a16="http://schemas.microsoft.com/office/drawing/2014/main" id="{142EFE2B-960F-4B37-B936-1A8D4EE035BD}"/>
                </a:ext>
              </a:extLst>
            </p:cNvPr>
            <p:cNvCxnSpPr>
              <a:cxnSpLocks/>
              <a:stCxn id="19" idx="0"/>
              <a:endCxn id="21" idx="4"/>
            </p:cNvCxnSpPr>
            <p:nvPr/>
          </p:nvCxnSpPr>
          <p:spPr>
            <a:xfrm flipH="1" flipV="1">
              <a:off x="9304797" y="4696379"/>
              <a:ext cx="219777" cy="403589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直接箭头连接符 85">
              <a:extLst>
                <a:ext uri="{FF2B5EF4-FFF2-40B4-BE49-F238E27FC236}">
                  <a16:creationId xmlns:a16="http://schemas.microsoft.com/office/drawing/2014/main" id="{2658475B-FB37-45D0-B873-3AB2721872C3}"/>
                </a:ext>
              </a:extLst>
            </p:cNvPr>
            <p:cNvCxnSpPr>
              <a:cxnSpLocks/>
              <a:stCxn id="18" idx="7"/>
              <a:endCxn id="16" idx="3"/>
            </p:cNvCxnSpPr>
            <p:nvPr/>
          </p:nvCxnSpPr>
          <p:spPr>
            <a:xfrm flipV="1">
              <a:off x="5546222" y="5373401"/>
              <a:ext cx="709799" cy="553652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文本框 6"/>
          <p:cNvSpPr txBox="1"/>
          <p:nvPr/>
        </p:nvSpPr>
        <p:spPr>
          <a:xfrm>
            <a:off x="579461" y="270425"/>
            <a:ext cx="11358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Blockchains: the 1</a:t>
            </a:r>
            <a:r>
              <a:rPr lang="en-US" altLang="zh-CN" sz="3600" baseline="30000" dirty="0"/>
              <a:t>st</a:t>
            </a:r>
            <a:r>
              <a:rPr lang="en-US" altLang="zh-CN" sz="3600" dirty="0"/>
              <a:t> generation</a:t>
            </a:r>
            <a:endParaRPr lang="en-US" sz="36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BB16E4D-69EA-45A3-9621-9036CEB03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481" y="48346"/>
            <a:ext cx="1748453" cy="1736819"/>
          </a:xfrm>
          <a:prstGeom prst="rect">
            <a:avLst/>
          </a:prstGeom>
        </p:spPr>
      </p:pic>
      <p:pic>
        <p:nvPicPr>
          <p:cNvPr id="12" name="图形 11" descr="硬币">
            <a:extLst>
              <a:ext uri="{FF2B5EF4-FFF2-40B4-BE49-F238E27FC236}">
                <a16:creationId xmlns:a16="http://schemas.microsoft.com/office/drawing/2014/main" id="{9277EE60-F9AB-4C29-A562-CB494F1CFD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89428" y="3236343"/>
            <a:ext cx="320053" cy="320053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6D84ABB3-879B-46E2-84B9-244BCBBAF1B3}"/>
              </a:ext>
            </a:extLst>
          </p:cNvPr>
          <p:cNvSpPr txBox="1"/>
          <p:nvPr/>
        </p:nvSpPr>
        <p:spPr>
          <a:xfrm>
            <a:off x="1752125" y="5558906"/>
            <a:ext cx="9193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Blockchain users form a P2P network enabling broadcast of messages</a:t>
            </a:r>
          </a:p>
        </p:txBody>
      </p:sp>
      <p:cxnSp>
        <p:nvCxnSpPr>
          <p:cNvPr id="225" name="连接符: 曲线 224">
            <a:extLst>
              <a:ext uri="{FF2B5EF4-FFF2-40B4-BE49-F238E27FC236}">
                <a16:creationId xmlns:a16="http://schemas.microsoft.com/office/drawing/2014/main" id="{CE602D22-34C5-4A16-97FA-4CDA03431806}"/>
              </a:ext>
            </a:extLst>
          </p:cNvPr>
          <p:cNvCxnSpPr>
            <a:stCxn id="9" idx="0"/>
            <a:endCxn id="13" idx="0"/>
          </p:cNvCxnSpPr>
          <p:nvPr/>
        </p:nvCxnSpPr>
        <p:spPr>
          <a:xfrm rot="5400000" flipH="1" flipV="1">
            <a:off x="3783748" y="2267916"/>
            <a:ext cx="239255" cy="3703161"/>
          </a:xfrm>
          <a:prstGeom prst="curvedConnector3">
            <a:avLst>
              <a:gd name="adj1" fmla="val 347063"/>
            </a:avLst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9" name="连接符: 曲线 228">
            <a:extLst>
              <a:ext uri="{FF2B5EF4-FFF2-40B4-BE49-F238E27FC236}">
                <a16:creationId xmlns:a16="http://schemas.microsoft.com/office/drawing/2014/main" id="{2CB9968B-EF79-4308-A78F-5426D208A1D1}"/>
              </a:ext>
            </a:extLst>
          </p:cNvPr>
          <p:cNvCxnSpPr>
            <a:cxnSpLocks/>
            <a:stCxn id="16" idx="0"/>
            <a:endCxn id="10" idx="0"/>
          </p:cNvCxnSpPr>
          <p:nvPr/>
        </p:nvCxnSpPr>
        <p:spPr>
          <a:xfrm rot="16200000" flipV="1">
            <a:off x="5358252" y="3518938"/>
            <a:ext cx="78698" cy="1902073"/>
          </a:xfrm>
          <a:prstGeom prst="curvedConnector3">
            <a:avLst>
              <a:gd name="adj1" fmla="val 1387380"/>
            </a:avLst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3" name="连接符: 曲线 232">
            <a:extLst>
              <a:ext uri="{FF2B5EF4-FFF2-40B4-BE49-F238E27FC236}">
                <a16:creationId xmlns:a16="http://schemas.microsoft.com/office/drawing/2014/main" id="{62AF6CAF-5585-4EA7-86FF-502F54CFF987}"/>
              </a:ext>
            </a:extLst>
          </p:cNvPr>
          <p:cNvCxnSpPr>
            <a:cxnSpLocks/>
            <a:stCxn id="23" idx="0"/>
            <a:endCxn id="18" idx="0"/>
          </p:cNvCxnSpPr>
          <p:nvPr/>
        </p:nvCxnSpPr>
        <p:spPr>
          <a:xfrm rot="16200000" flipH="1" flipV="1">
            <a:off x="7062522" y="3564750"/>
            <a:ext cx="18318" cy="3091421"/>
          </a:xfrm>
          <a:prstGeom prst="curvedConnector3">
            <a:avLst>
              <a:gd name="adj1" fmla="val -4467529"/>
            </a:avLst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1" name="连接符: 曲线 270">
            <a:extLst>
              <a:ext uri="{FF2B5EF4-FFF2-40B4-BE49-F238E27FC236}">
                <a16:creationId xmlns:a16="http://schemas.microsoft.com/office/drawing/2014/main" id="{4068CFAB-8681-4B26-BB1A-A6190A447474}"/>
              </a:ext>
            </a:extLst>
          </p:cNvPr>
          <p:cNvCxnSpPr>
            <a:cxnSpLocks/>
            <a:stCxn id="22" idx="7"/>
            <a:endCxn id="23" idx="0"/>
          </p:cNvCxnSpPr>
          <p:nvPr/>
        </p:nvCxnSpPr>
        <p:spPr>
          <a:xfrm rot="16200000" flipH="1">
            <a:off x="7289627" y="3773538"/>
            <a:ext cx="1351362" cy="1304166"/>
          </a:xfrm>
          <a:prstGeom prst="curvedConnector3">
            <a:avLst>
              <a:gd name="adj1" fmla="val -14304"/>
            </a:avLst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4" name="连接符: 曲线 273">
            <a:extLst>
              <a:ext uri="{FF2B5EF4-FFF2-40B4-BE49-F238E27FC236}">
                <a16:creationId xmlns:a16="http://schemas.microsoft.com/office/drawing/2014/main" id="{19F39939-F6E3-437D-B88D-F20EBDD00FE3}"/>
              </a:ext>
            </a:extLst>
          </p:cNvPr>
          <p:cNvCxnSpPr>
            <a:cxnSpLocks/>
            <a:stCxn id="20" idx="0"/>
            <a:endCxn id="16" idx="0"/>
          </p:cNvCxnSpPr>
          <p:nvPr/>
        </p:nvCxnSpPr>
        <p:spPr>
          <a:xfrm rot="16200000" flipH="1" flipV="1">
            <a:off x="8241956" y="2298053"/>
            <a:ext cx="317952" cy="4104590"/>
          </a:xfrm>
          <a:prstGeom prst="curvedConnector3">
            <a:avLst>
              <a:gd name="adj1" fmla="val -262491"/>
            </a:avLst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1" name="图形 280" descr="硬币">
            <a:extLst>
              <a:ext uri="{FF2B5EF4-FFF2-40B4-BE49-F238E27FC236}">
                <a16:creationId xmlns:a16="http://schemas.microsoft.com/office/drawing/2014/main" id="{4F22ADBC-9C5E-4739-AE4A-125A332922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68272" y="3254713"/>
            <a:ext cx="320053" cy="320053"/>
          </a:xfrm>
          <a:prstGeom prst="rect">
            <a:avLst/>
          </a:prstGeom>
        </p:spPr>
      </p:pic>
      <p:pic>
        <p:nvPicPr>
          <p:cNvPr id="282" name="图形 281" descr="硬币">
            <a:extLst>
              <a:ext uri="{FF2B5EF4-FFF2-40B4-BE49-F238E27FC236}">
                <a16:creationId xmlns:a16="http://schemas.microsoft.com/office/drawing/2014/main" id="{CF5E32ED-04DE-44C7-B9D3-874615E471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24278" y="4126418"/>
            <a:ext cx="320053" cy="320053"/>
          </a:xfrm>
          <a:prstGeom prst="rect">
            <a:avLst/>
          </a:prstGeom>
        </p:spPr>
      </p:pic>
      <p:pic>
        <p:nvPicPr>
          <p:cNvPr id="283" name="图形 282" descr="硬币">
            <a:extLst>
              <a:ext uri="{FF2B5EF4-FFF2-40B4-BE49-F238E27FC236}">
                <a16:creationId xmlns:a16="http://schemas.microsoft.com/office/drawing/2014/main" id="{F21BD45B-BAF4-48E8-BAEA-FA1AD5EEFF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19718" y="3245390"/>
            <a:ext cx="320053" cy="320053"/>
          </a:xfrm>
          <a:prstGeom prst="rect">
            <a:avLst/>
          </a:prstGeom>
        </p:spPr>
      </p:pic>
      <p:pic>
        <p:nvPicPr>
          <p:cNvPr id="284" name="图形 283" descr="硬币">
            <a:extLst>
              <a:ext uri="{FF2B5EF4-FFF2-40B4-BE49-F238E27FC236}">
                <a16:creationId xmlns:a16="http://schemas.microsoft.com/office/drawing/2014/main" id="{AA50A6D0-4F9B-43E3-A164-29B75FE587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35907" y="4048344"/>
            <a:ext cx="320053" cy="320053"/>
          </a:xfrm>
          <a:prstGeom prst="rect">
            <a:avLst/>
          </a:prstGeom>
        </p:spPr>
      </p:pic>
      <p:sp>
        <p:nvSpPr>
          <p:cNvPr id="290" name="文本框 289">
            <a:extLst>
              <a:ext uri="{FF2B5EF4-FFF2-40B4-BE49-F238E27FC236}">
                <a16:creationId xmlns:a16="http://schemas.microsoft.com/office/drawing/2014/main" id="{6595FBEC-96CF-4A63-B3DF-7787136B3528}"/>
              </a:ext>
            </a:extLst>
          </p:cNvPr>
          <p:cNvSpPr txBox="1"/>
          <p:nvPr/>
        </p:nvSpPr>
        <p:spPr>
          <a:xfrm>
            <a:off x="1752125" y="5558905"/>
            <a:ext cx="9936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 the network, </a:t>
            </a:r>
            <a:r>
              <a:rPr lang="en-US" altLang="zh-CN" sz="2400" b="1" dirty="0"/>
              <a:t>users can issue transactions to transfer cryptocurrency</a:t>
            </a:r>
            <a:endParaRPr lang="en-US" sz="2400" b="1" dirty="0"/>
          </a:p>
        </p:txBody>
      </p:sp>
      <p:pic>
        <p:nvPicPr>
          <p:cNvPr id="296" name="图片 295">
            <a:extLst>
              <a:ext uri="{FF2B5EF4-FFF2-40B4-BE49-F238E27FC236}">
                <a16:creationId xmlns:a16="http://schemas.microsoft.com/office/drawing/2014/main" id="{EF820F9F-44DE-4119-9304-33A6D9695B1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353" y="4493308"/>
            <a:ext cx="385610" cy="385836"/>
          </a:xfrm>
          <a:prstGeom prst="rect">
            <a:avLst/>
          </a:prstGeom>
        </p:spPr>
      </p:pic>
      <p:pic>
        <p:nvPicPr>
          <p:cNvPr id="297" name="图片 296">
            <a:extLst>
              <a:ext uri="{FF2B5EF4-FFF2-40B4-BE49-F238E27FC236}">
                <a16:creationId xmlns:a16="http://schemas.microsoft.com/office/drawing/2014/main" id="{507A1A78-80A7-4498-A50C-4FD361333A9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934" y="4808928"/>
            <a:ext cx="385610" cy="385836"/>
          </a:xfrm>
          <a:prstGeom prst="rect">
            <a:avLst/>
          </a:prstGeom>
        </p:spPr>
      </p:pic>
      <p:pic>
        <p:nvPicPr>
          <p:cNvPr id="298" name="图片 297">
            <a:extLst>
              <a:ext uri="{FF2B5EF4-FFF2-40B4-BE49-F238E27FC236}">
                <a16:creationId xmlns:a16="http://schemas.microsoft.com/office/drawing/2014/main" id="{1457154D-9D98-4FA1-BEBB-2B6F0CFB2B6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423" y="4475878"/>
            <a:ext cx="385610" cy="385836"/>
          </a:xfrm>
          <a:prstGeom prst="rect">
            <a:avLst/>
          </a:prstGeom>
        </p:spPr>
      </p:pic>
      <p:pic>
        <p:nvPicPr>
          <p:cNvPr id="299" name="图片 298">
            <a:extLst>
              <a:ext uri="{FF2B5EF4-FFF2-40B4-BE49-F238E27FC236}">
                <a16:creationId xmlns:a16="http://schemas.microsoft.com/office/drawing/2014/main" id="{CF914FF8-04FF-45F2-A194-A8FBD376594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670" y="4713683"/>
            <a:ext cx="385610" cy="385836"/>
          </a:xfrm>
          <a:prstGeom prst="rect">
            <a:avLst/>
          </a:prstGeom>
        </p:spPr>
      </p:pic>
      <p:sp>
        <p:nvSpPr>
          <p:cNvPr id="301" name="文本框 300">
            <a:extLst>
              <a:ext uri="{FF2B5EF4-FFF2-40B4-BE49-F238E27FC236}">
                <a16:creationId xmlns:a16="http://schemas.microsoft.com/office/drawing/2014/main" id="{699A2E65-95D7-4CB5-9385-2453FFAA72FE}"/>
              </a:ext>
            </a:extLst>
          </p:cNvPr>
          <p:cNvSpPr txBox="1"/>
          <p:nvPr/>
        </p:nvSpPr>
        <p:spPr>
          <a:xfrm>
            <a:off x="1768907" y="5565828"/>
            <a:ext cx="9031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Through consensus protocols, users are randomly selected to pack transactions as blocks and append new blocks to the blockchain.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3D6543AC-6DC0-4C44-95EB-6E51F67E6F0B}"/>
              </a:ext>
            </a:extLst>
          </p:cNvPr>
          <p:cNvGrpSpPr/>
          <p:nvPr/>
        </p:nvGrpSpPr>
        <p:grpSpPr>
          <a:xfrm>
            <a:off x="2542141" y="1356611"/>
            <a:ext cx="6835756" cy="710192"/>
            <a:chOff x="2861494" y="1733981"/>
            <a:chExt cx="5755897" cy="558663"/>
          </a:xfrm>
        </p:grpSpPr>
        <p:sp>
          <p:nvSpPr>
            <p:cNvPr id="55" name="立方体 54">
              <a:extLst>
                <a:ext uri="{FF2B5EF4-FFF2-40B4-BE49-F238E27FC236}">
                  <a16:creationId xmlns:a16="http://schemas.microsoft.com/office/drawing/2014/main" id="{BAC5809B-2F34-4EDF-8BCE-60FAAACE2CC6}"/>
                </a:ext>
              </a:extLst>
            </p:cNvPr>
            <p:cNvSpPr/>
            <p:nvPr/>
          </p:nvSpPr>
          <p:spPr>
            <a:xfrm>
              <a:off x="3241542" y="1901974"/>
              <a:ext cx="303087" cy="279633"/>
            </a:xfrm>
            <a:prstGeom prst="cub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立方体 56">
              <a:extLst>
                <a:ext uri="{FF2B5EF4-FFF2-40B4-BE49-F238E27FC236}">
                  <a16:creationId xmlns:a16="http://schemas.microsoft.com/office/drawing/2014/main" id="{10839F84-38B7-46DA-A9A5-EC724B90E2BC}"/>
                </a:ext>
              </a:extLst>
            </p:cNvPr>
            <p:cNvSpPr/>
            <p:nvPr/>
          </p:nvSpPr>
          <p:spPr>
            <a:xfrm>
              <a:off x="3635410" y="1902752"/>
              <a:ext cx="303087" cy="279633"/>
            </a:xfrm>
            <a:prstGeom prst="cub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立方体 57">
              <a:extLst>
                <a:ext uri="{FF2B5EF4-FFF2-40B4-BE49-F238E27FC236}">
                  <a16:creationId xmlns:a16="http://schemas.microsoft.com/office/drawing/2014/main" id="{3E5D0263-E418-444A-9EDC-ADA748E1202A}"/>
                </a:ext>
              </a:extLst>
            </p:cNvPr>
            <p:cNvSpPr/>
            <p:nvPr/>
          </p:nvSpPr>
          <p:spPr>
            <a:xfrm>
              <a:off x="4030306" y="1899126"/>
              <a:ext cx="303087" cy="279633"/>
            </a:xfrm>
            <a:prstGeom prst="cub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立方体 58">
              <a:extLst>
                <a:ext uri="{FF2B5EF4-FFF2-40B4-BE49-F238E27FC236}">
                  <a16:creationId xmlns:a16="http://schemas.microsoft.com/office/drawing/2014/main" id="{FEDB6C3B-30F8-4C21-B0D0-F800BAB9EAF6}"/>
                </a:ext>
              </a:extLst>
            </p:cNvPr>
            <p:cNvSpPr/>
            <p:nvPr/>
          </p:nvSpPr>
          <p:spPr>
            <a:xfrm>
              <a:off x="4425202" y="1899341"/>
              <a:ext cx="303087" cy="279633"/>
            </a:xfrm>
            <a:prstGeom prst="cub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立方体 60">
              <a:extLst>
                <a:ext uri="{FF2B5EF4-FFF2-40B4-BE49-F238E27FC236}">
                  <a16:creationId xmlns:a16="http://schemas.microsoft.com/office/drawing/2014/main" id="{4BAE4FEF-C76A-4CAF-9CA1-94E07CC78553}"/>
                </a:ext>
              </a:extLst>
            </p:cNvPr>
            <p:cNvSpPr/>
            <p:nvPr/>
          </p:nvSpPr>
          <p:spPr>
            <a:xfrm>
              <a:off x="4817044" y="1895259"/>
              <a:ext cx="303087" cy="279633"/>
            </a:xfrm>
            <a:prstGeom prst="cub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立方体 61">
              <a:extLst>
                <a:ext uri="{FF2B5EF4-FFF2-40B4-BE49-F238E27FC236}">
                  <a16:creationId xmlns:a16="http://schemas.microsoft.com/office/drawing/2014/main" id="{60B55A42-DE9C-4958-9DE7-83B86FCDB032}"/>
                </a:ext>
              </a:extLst>
            </p:cNvPr>
            <p:cNvSpPr/>
            <p:nvPr/>
          </p:nvSpPr>
          <p:spPr>
            <a:xfrm>
              <a:off x="5209361" y="1893748"/>
              <a:ext cx="303087" cy="279633"/>
            </a:xfrm>
            <a:prstGeom prst="cub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立方体 63">
              <a:extLst>
                <a:ext uri="{FF2B5EF4-FFF2-40B4-BE49-F238E27FC236}">
                  <a16:creationId xmlns:a16="http://schemas.microsoft.com/office/drawing/2014/main" id="{461B8961-2E8F-442B-98B1-CE639BB915D2}"/>
                </a:ext>
              </a:extLst>
            </p:cNvPr>
            <p:cNvSpPr/>
            <p:nvPr/>
          </p:nvSpPr>
          <p:spPr>
            <a:xfrm>
              <a:off x="5603229" y="1894526"/>
              <a:ext cx="303087" cy="279633"/>
            </a:xfrm>
            <a:prstGeom prst="cub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箭头: 右 64">
              <a:extLst>
                <a:ext uri="{FF2B5EF4-FFF2-40B4-BE49-F238E27FC236}">
                  <a16:creationId xmlns:a16="http://schemas.microsoft.com/office/drawing/2014/main" id="{BA7CAF1C-D371-464B-B0A2-DF40D90CD3EB}"/>
                </a:ext>
              </a:extLst>
            </p:cNvPr>
            <p:cNvSpPr/>
            <p:nvPr/>
          </p:nvSpPr>
          <p:spPr>
            <a:xfrm>
              <a:off x="3513742" y="2013045"/>
              <a:ext cx="111035" cy="53875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箭头: 右 66">
              <a:extLst>
                <a:ext uri="{FF2B5EF4-FFF2-40B4-BE49-F238E27FC236}">
                  <a16:creationId xmlns:a16="http://schemas.microsoft.com/office/drawing/2014/main" id="{D065CDA9-FEE8-4083-96A7-4497BB7C1596}"/>
                </a:ext>
              </a:extLst>
            </p:cNvPr>
            <p:cNvSpPr/>
            <p:nvPr/>
          </p:nvSpPr>
          <p:spPr>
            <a:xfrm>
              <a:off x="3914666" y="2013645"/>
              <a:ext cx="111035" cy="53875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箭头: 右 67">
              <a:extLst>
                <a:ext uri="{FF2B5EF4-FFF2-40B4-BE49-F238E27FC236}">
                  <a16:creationId xmlns:a16="http://schemas.microsoft.com/office/drawing/2014/main" id="{A5F29798-A45F-4806-862D-8B2F47741FF6}"/>
                </a:ext>
              </a:extLst>
            </p:cNvPr>
            <p:cNvSpPr/>
            <p:nvPr/>
          </p:nvSpPr>
          <p:spPr>
            <a:xfrm>
              <a:off x="4311043" y="2013045"/>
              <a:ext cx="111035" cy="53875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箭头: 右 69">
              <a:extLst>
                <a:ext uri="{FF2B5EF4-FFF2-40B4-BE49-F238E27FC236}">
                  <a16:creationId xmlns:a16="http://schemas.microsoft.com/office/drawing/2014/main" id="{BBCB30CB-1DA2-4663-B646-F76F8A22CA7D}"/>
                </a:ext>
              </a:extLst>
            </p:cNvPr>
            <p:cNvSpPr/>
            <p:nvPr/>
          </p:nvSpPr>
          <p:spPr>
            <a:xfrm>
              <a:off x="4703430" y="2013044"/>
              <a:ext cx="111035" cy="53875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箭头: 右 70">
              <a:extLst>
                <a:ext uri="{FF2B5EF4-FFF2-40B4-BE49-F238E27FC236}">
                  <a16:creationId xmlns:a16="http://schemas.microsoft.com/office/drawing/2014/main" id="{3BC291F5-3B47-4BB0-880B-C341CF082343}"/>
                </a:ext>
              </a:extLst>
            </p:cNvPr>
            <p:cNvSpPr/>
            <p:nvPr/>
          </p:nvSpPr>
          <p:spPr>
            <a:xfrm>
              <a:off x="5092027" y="2013044"/>
              <a:ext cx="111035" cy="53875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箭头: 右 71">
              <a:extLst>
                <a:ext uri="{FF2B5EF4-FFF2-40B4-BE49-F238E27FC236}">
                  <a16:creationId xmlns:a16="http://schemas.microsoft.com/office/drawing/2014/main" id="{8B276081-14EE-45DA-89FC-3EC4521813A2}"/>
                </a:ext>
              </a:extLst>
            </p:cNvPr>
            <p:cNvSpPr/>
            <p:nvPr/>
          </p:nvSpPr>
          <p:spPr>
            <a:xfrm>
              <a:off x="5490168" y="2010533"/>
              <a:ext cx="111035" cy="53875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箭头: 右 73">
              <a:extLst>
                <a:ext uri="{FF2B5EF4-FFF2-40B4-BE49-F238E27FC236}">
                  <a16:creationId xmlns:a16="http://schemas.microsoft.com/office/drawing/2014/main" id="{F8C2D7E9-42B0-4E4A-99D2-EDCCCB5D4866}"/>
                </a:ext>
              </a:extLst>
            </p:cNvPr>
            <p:cNvSpPr/>
            <p:nvPr/>
          </p:nvSpPr>
          <p:spPr>
            <a:xfrm>
              <a:off x="3131698" y="2013043"/>
              <a:ext cx="111035" cy="53875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文本框 76">
              <a:extLst>
                <a:ext uri="{FF2B5EF4-FFF2-40B4-BE49-F238E27FC236}">
                  <a16:creationId xmlns:a16="http://schemas.microsoft.com/office/drawing/2014/main" id="{7F9E6003-7318-4716-A0FD-BEE5DC548E27}"/>
                </a:ext>
              </a:extLst>
            </p:cNvPr>
            <p:cNvSpPr txBox="1"/>
            <p:nvPr/>
          </p:nvSpPr>
          <p:spPr>
            <a:xfrm>
              <a:off x="2861494" y="1850835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78" name="矩形: 圆角 77">
              <a:extLst>
                <a:ext uri="{FF2B5EF4-FFF2-40B4-BE49-F238E27FC236}">
                  <a16:creationId xmlns:a16="http://schemas.microsoft.com/office/drawing/2014/main" id="{6ECAC964-E66B-48B2-8D54-106F522A7776}"/>
                </a:ext>
              </a:extLst>
            </p:cNvPr>
            <p:cNvSpPr/>
            <p:nvPr/>
          </p:nvSpPr>
          <p:spPr>
            <a:xfrm>
              <a:off x="2903219" y="1733981"/>
              <a:ext cx="5714172" cy="55866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文本框 80">
            <a:extLst>
              <a:ext uri="{FF2B5EF4-FFF2-40B4-BE49-F238E27FC236}">
                <a16:creationId xmlns:a16="http://schemas.microsoft.com/office/drawing/2014/main" id="{F58E1AA2-4E3C-429B-BB8D-C053F5631934}"/>
              </a:ext>
            </a:extLst>
          </p:cNvPr>
          <p:cNvSpPr txBox="1"/>
          <p:nvPr/>
        </p:nvSpPr>
        <p:spPr>
          <a:xfrm>
            <a:off x="5703661" y="1264038"/>
            <a:ext cx="549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new</a:t>
            </a:r>
          </a:p>
        </p:txBody>
      </p: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F8C5D9C6-775F-46B6-BECE-6045583B2E11}"/>
              </a:ext>
            </a:extLst>
          </p:cNvPr>
          <p:cNvCxnSpPr>
            <a:cxnSpLocks/>
          </p:cNvCxnSpPr>
          <p:nvPr/>
        </p:nvCxnSpPr>
        <p:spPr>
          <a:xfrm flipV="1">
            <a:off x="4168236" y="2786133"/>
            <a:ext cx="1522202" cy="62614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箭头连接符 82">
            <a:extLst>
              <a:ext uri="{FF2B5EF4-FFF2-40B4-BE49-F238E27FC236}">
                <a16:creationId xmlns:a16="http://schemas.microsoft.com/office/drawing/2014/main" id="{7B11AD72-4B8B-4467-9DF0-09194CAB77D6}"/>
              </a:ext>
            </a:extLst>
          </p:cNvPr>
          <p:cNvCxnSpPr>
            <a:cxnSpLocks/>
          </p:cNvCxnSpPr>
          <p:nvPr/>
        </p:nvCxnSpPr>
        <p:spPr>
          <a:xfrm flipV="1">
            <a:off x="5696038" y="2784350"/>
            <a:ext cx="208836" cy="707107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箭头连接符 83">
            <a:extLst>
              <a:ext uri="{FF2B5EF4-FFF2-40B4-BE49-F238E27FC236}">
                <a16:creationId xmlns:a16="http://schemas.microsoft.com/office/drawing/2014/main" id="{81D49F30-908C-41ED-A417-2E12B9058BDF}"/>
              </a:ext>
            </a:extLst>
          </p:cNvPr>
          <p:cNvCxnSpPr>
            <a:cxnSpLocks/>
          </p:cNvCxnSpPr>
          <p:nvPr/>
        </p:nvCxnSpPr>
        <p:spPr>
          <a:xfrm flipH="1" flipV="1">
            <a:off x="6538544" y="2796233"/>
            <a:ext cx="1902442" cy="565947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箭头连接符 84">
            <a:extLst>
              <a:ext uri="{FF2B5EF4-FFF2-40B4-BE49-F238E27FC236}">
                <a16:creationId xmlns:a16="http://schemas.microsoft.com/office/drawing/2014/main" id="{01C766B3-D06F-45F2-9B00-1B12A775F9A6}"/>
              </a:ext>
            </a:extLst>
          </p:cNvPr>
          <p:cNvCxnSpPr>
            <a:cxnSpLocks/>
          </p:cNvCxnSpPr>
          <p:nvPr/>
        </p:nvCxnSpPr>
        <p:spPr>
          <a:xfrm flipH="1" flipV="1">
            <a:off x="6299772" y="2784350"/>
            <a:ext cx="1780752" cy="800256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箭头连接符 86">
            <a:extLst>
              <a:ext uri="{FF2B5EF4-FFF2-40B4-BE49-F238E27FC236}">
                <a16:creationId xmlns:a16="http://schemas.microsoft.com/office/drawing/2014/main" id="{D4208EA5-21A7-462E-B5A6-A5A5E1C22666}"/>
              </a:ext>
            </a:extLst>
          </p:cNvPr>
          <p:cNvCxnSpPr>
            <a:cxnSpLocks/>
          </p:cNvCxnSpPr>
          <p:nvPr/>
        </p:nvCxnSpPr>
        <p:spPr>
          <a:xfrm flipH="1" flipV="1">
            <a:off x="6159449" y="2801593"/>
            <a:ext cx="654005" cy="1491584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矩形: 圆角 244">
            <a:extLst>
              <a:ext uri="{FF2B5EF4-FFF2-40B4-BE49-F238E27FC236}">
                <a16:creationId xmlns:a16="http://schemas.microsoft.com/office/drawing/2014/main" id="{7967AFA7-8B23-4B1B-80E1-A0342CE64314}"/>
              </a:ext>
            </a:extLst>
          </p:cNvPr>
          <p:cNvSpPr/>
          <p:nvPr/>
        </p:nvSpPr>
        <p:spPr>
          <a:xfrm>
            <a:off x="5182698" y="2264631"/>
            <a:ext cx="1697025" cy="51971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package</a:t>
            </a:r>
          </a:p>
        </p:txBody>
      </p:sp>
      <p:sp>
        <p:nvSpPr>
          <p:cNvPr id="252" name="矩形 251">
            <a:extLst>
              <a:ext uri="{FF2B5EF4-FFF2-40B4-BE49-F238E27FC236}">
                <a16:creationId xmlns:a16="http://schemas.microsoft.com/office/drawing/2014/main" id="{A01922DE-AE04-47BD-8B21-B5C1A919F916}"/>
              </a:ext>
            </a:extLst>
          </p:cNvPr>
          <p:cNvSpPr/>
          <p:nvPr/>
        </p:nvSpPr>
        <p:spPr>
          <a:xfrm>
            <a:off x="1717076" y="4102259"/>
            <a:ext cx="648960" cy="92539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4" name="连接符: 肘形 253">
            <a:extLst>
              <a:ext uri="{FF2B5EF4-FFF2-40B4-BE49-F238E27FC236}">
                <a16:creationId xmlns:a16="http://schemas.microsoft.com/office/drawing/2014/main" id="{7A2FB5C2-AAEE-4430-8584-4ACA2AE8DAAA}"/>
              </a:ext>
            </a:extLst>
          </p:cNvPr>
          <p:cNvCxnSpPr>
            <a:stCxn id="252" idx="0"/>
            <a:endCxn id="245" idx="1"/>
          </p:cNvCxnSpPr>
          <p:nvPr/>
        </p:nvCxnSpPr>
        <p:spPr>
          <a:xfrm rot="5400000" flipH="1" flipV="1">
            <a:off x="2823243" y="1742804"/>
            <a:ext cx="1577768" cy="3141142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5" name="箭头: 右 114">
            <a:extLst>
              <a:ext uri="{FF2B5EF4-FFF2-40B4-BE49-F238E27FC236}">
                <a16:creationId xmlns:a16="http://schemas.microsoft.com/office/drawing/2014/main" id="{5282FF72-FDA4-47D3-BD37-03C9BF045F01}"/>
              </a:ext>
            </a:extLst>
          </p:cNvPr>
          <p:cNvSpPr/>
          <p:nvPr/>
        </p:nvSpPr>
        <p:spPr>
          <a:xfrm rot="16200000">
            <a:off x="5827794" y="1983267"/>
            <a:ext cx="321259" cy="215154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2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90" grpId="0"/>
      <p:bldP spid="290" grpId="1"/>
      <p:bldP spid="301" grpId="0"/>
      <p:bldP spid="81" grpId="0"/>
      <p:bldP spid="245" grpId="0" animBg="1"/>
      <p:bldP spid="252" grpId="0" animBg="1"/>
      <p:bldP spid="1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79461" y="270425"/>
            <a:ext cx="11358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Ethereum: the 2</a:t>
            </a:r>
            <a:r>
              <a:rPr lang="en-US" altLang="zh-CN" sz="3600" baseline="30000" dirty="0"/>
              <a:t>nd</a:t>
            </a:r>
            <a:r>
              <a:rPr lang="en-US" altLang="zh-CN" sz="3600" dirty="0"/>
              <a:t> generation</a:t>
            </a:r>
            <a:endParaRPr lang="en-US" sz="36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4A80C0C-A180-4435-8A1F-7273351D20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379" y="108214"/>
            <a:ext cx="1794555" cy="1746099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F46487D2-D388-4F0F-BD17-E865A778C3EC}"/>
              </a:ext>
            </a:extLst>
          </p:cNvPr>
          <p:cNvGrpSpPr/>
          <p:nvPr/>
        </p:nvGrpSpPr>
        <p:grpSpPr>
          <a:xfrm>
            <a:off x="1102809" y="1235853"/>
            <a:ext cx="7283974" cy="1389900"/>
            <a:chOff x="621043" y="4020916"/>
            <a:chExt cx="11178405" cy="2331990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5BB95353-06E3-4481-AF94-04859B0275B0}"/>
                </a:ext>
              </a:extLst>
            </p:cNvPr>
            <p:cNvSpPr/>
            <p:nvPr/>
          </p:nvSpPr>
          <p:spPr>
            <a:xfrm>
              <a:off x="1348496" y="4777955"/>
              <a:ext cx="312574" cy="30029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77F4F50D-7F5E-4270-9192-A6124895996A}"/>
                </a:ext>
              </a:extLst>
            </p:cNvPr>
            <p:cNvSpPr/>
            <p:nvPr/>
          </p:nvSpPr>
          <p:spPr>
            <a:xfrm>
              <a:off x="4058106" y="5018313"/>
              <a:ext cx="312574" cy="30029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E0D8F84E-4856-4514-9729-C88B3AFE98E3}"/>
                </a:ext>
              </a:extLst>
            </p:cNvPr>
            <p:cNvSpPr/>
            <p:nvPr/>
          </p:nvSpPr>
          <p:spPr>
            <a:xfrm>
              <a:off x="5538513" y="4477664"/>
              <a:ext cx="312574" cy="30029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7D304837-17AC-47C2-9FA8-22BF635BB7E9}"/>
                </a:ext>
              </a:extLst>
            </p:cNvPr>
            <p:cNvSpPr/>
            <p:nvPr/>
          </p:nvSpPr>
          <p:spPr>
            <a:xfrm>
              <a:off x="3271984" y="4297342"/>
              <a:ext cx="312574" cy="30029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F10740F9-45B3-4E5B-9CBE-596CDA3432BE}"/>
                </a:ext>
              </a:extLst>
            </p:cNvPr>
            <p:cNvSpPr/>
            <p:nvPr/>
          </p:nvSpPr>
          <p:spPr>
            <a:xfrm>
              <a:off x="3428271" y="5709940"/>
              <a:ext cx="312574" cy="30029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3A3C307F-3E90-40E0-8832-FD5D31849D98}"/>
                </a:ext>
              </a:extLst>
            </p:cNvPr>
            <p:cNvSpPr/>
            <p:nvPr/>
          </p:nvSpPr>
          <p:spPr>
            <a:xfrm>
              <a:off x="6210246" y="5117087"/>
              <a:ext cx="312574" cy="30029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2CA7811D-64B7-4FE9-97E8-07EC0CDB4393}"/>
                </a:ext>
              </a:extLst>
            </p:cNvPr>
            <p:cNvSpPr/>
            <p:nvPr/>
          </p:nvSpPr>
          <p:spPr>
            <a:xfrm>
              <a:off x="7772490" y="5018312"/>
              <a:ext cx="312574" cy="30029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DAB04717-BD4D-4CB5-B021-0B200ACEBEE3}"/>
                </a:ext>
              </a:extLst>
            </p:cNvPr>
            <p:cNvSpPr/>
            <p:nvPr/>
          </p:nvSpPr>
          <p:spPr>
            <a:xfrm>
              <a:off x="5279423" y="5883076"/>
              <a:ext cx="312574" cy="30029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66E07964-103C-43E9-A25D-821F7D6274AB}"/>
                </a:ext>
              </a:extLst>
            </p:cNvPr>
            <p:cNvSpPr/>
            <p:nvPr/>
          </p:nvSpPr>
          <p:spPr>
            <a:xfrm>
              <a:off x="9368287" y="5099968"/>
              <a:ext cx="312574" cy="30029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2C6CFC9E-B028-4ADC-B2A0-E1B527072D66}"/>
                </a:ext>
              </a:extLst>
            </p:cNvPr>
            <p:cNvSpPr/>
            <p:nvPr/>
          </p:nvSpPr>
          <p:spPr>
            <a:xfrm>
              <a:off x="10854469" y="4718022"/>
              <a:ext cx="312574" cy="30029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DA568A84-8A9E-4AA5-8CE6-24E451062632}"/>
                </a:ext>
              </a:extLst>
            </p:cNvPr>
            <p:cNvSpPr/>
            <p:nvPr/>
          </p:nvSpPr>
          <p:spPr>
            <a:xfrm>
              <a:off x="9148510" y="4396088"/>
              <a:ext cx="312574" cy="30029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9D14637E-7619-491A-A3ED-801D29D8442B}"/>
                </a:ext>
              </a:extLst>
            </p:cNvPr>
            <p:cNvSpPr/>
            <p:nvPr/>
          </p:nvSpPr>
          <p:spPr>
            <a:xfrm>
              <a:off x="7191138" y="4120000"/>
              <a:ext cx="312574" cy="30029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B82E4A88-E260-476E-8CE0-333625D3C4A6}"/>
                </a:ext>
              </a:extLst>
            </p:cNvPr>
            <p:cNvSpPr/>
            <p:nvPr/>
          </p:nvSpPr>
          <p:spPr>
            <a:xfrm>
              <a:off x="8777274" y="5860085"/>
              <a:ext cx="312574" cy="30029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DEB92A6A-89EE-4497-9E4D-E41C74C124A0}"/>
                </a:ext>
              </a:extLst>
            </p:cNvPr>
            <p:cNvSpPr/>
            <p:nvPr/>
          </p:nvSpPr>
          <p:spPr>
            <a:xfrm>
              <a:off x="621043" y="4020916"/>
              <a:ext cx="11178405" cy="23319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id="{7FD0CF80-2B86-4C9E-A7BD-895D3E2CC664}"/>
                </a:ext>
              </a:extLst>
            </p:cNvPr>
            <p:cNvCxnSpPr>
              <a:stCxn id="5" idx="6"/>
              <a:endCxn id="6" idx="2"/>
            </p:cNvCxnSpPr>
            <p:nvPr/>
          </p:nvCxnSpPr>
          <p:spPr>
            <a:xfrm>
              <a:off x="1661070" y="4928101"/>
              <a:ext cx="2397036" cy="240358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BD2319B4-20B3-4C9F-80C2-3438B2F4E083}"/>
                </a:ext>
              </a:extLst>
            </p:cNvPr>
            <p:cNvCxnSpPr>
              <a:cxnSpLocks/>
              <a:stCxn id="6" idx="5"/>
              <a:endCxn id="13" idx="1"/>
            </p:cNvCxnSpPr>
            <p:nvPr/>
          </p:nvCxnSpPr>
          <p:spPr>
            <a:xfrm>
              <a:off x="4324905" y="5274627"/>
              <a:ext cx="1000293" cy="652426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389533E7-5529-4EC7-9578-CDA5F88FF5F6}"/>
                </a:ext>
              </a:extLst>
            </p:cNvPr>
            <p:cNvCxnSpPr>
              <a:cxnSpLocks/>
              <a:stCxn id="10" idx="7"/>
              <a:endCxn id="6" idx="3"/>
            </p:cNvCxnSpPr>
            <p:nvPr/>
          </p:nvCxnSpPr>
          <p:spPr>
            <a:xfrm flipV="1">
              <a:off x="3695070" y="5274627"/>
              <a:ext cx="408811" cy="479290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箭头连接符 22">
              <a:extLst>
                <a:ext uri="{FF2B5EF4-FFF2-40B4-BE49-F238E27FC236}">
                  <a16:creationId xmlns:a16="http://schemas.microsoft.com/office/drawing/2014/main" id="{CD0F5C2A-8BB0-4D3E-9338-3BBAB2437065}"/>
                </a:ext>
              </a:extLst>
            </p:cNvPr>
            <p:cNvCxnSpPr>
              <a:cxnSpLocks/>
              <a:stCxn id="10" idx="6"/>
              <a:endCxn id="13" idx="2"/>
            </p:cNvCxnSpPr>
            <p:nvPr/>
          </p:nvCxnSpPr>
          <p:spPr>
            <a:xfrm>
              <a:off x="3740845" y="5860086"/>
              <a:ext cx="1538578" cy="173136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4F159BD4-01E9-433D-903E-8C8D6D177104}"/>
                </a:ext>
              </a:extLst>
            </p:cNvPr>
            <p:cNvCxnSpPr>
              <a:cxnSpLocks/>
              <a:stCxn id="9" idx="6"/>
              <a:endCxn id="8" idx="2"/>
            </p:cNvCxnSpPr>
            <p:nvPr/>
          </p:nvCxnSpPr>
          <p:spPr>
            <a:xfrm>
              <a:off x="3584558" y="4447488"/>
              <a:ext cx="1953955" cy="180322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接箭头连接符 24">
              <a:extLst>
                <a:ext uri="{FF2B5EF4-FFF2-40B4-BE49-F238E27FC236}">
                  <a16:creationId xmlns:a16="http://schemas.microsoft.com/office/drawing/2014/main" id="{E1DAB8F0-7BC7-4B76-B10A-DCABA96B297C}"/>
                </a:ext>
              </a:extLst>
            </p:cNvPr>
            <p:cNvCxnSpPr>
              <a:cxnSpLocks/>
              <a:stCxn id="9" idx="5"/>
              <a:endCxn id="6" idx="1"/>
            </p:cNvCxnSpPr>
            <p:nvPr/>
          </p:nvCxnSpPr>
          <p:spPr>
            <a:xfrm>
              <a:off x="3538783" y="4553656"/>
              <a:ext cx="565098" cy="508634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F41CEB65-2199-46A3-9068-3C2EECA83280}"/>
                </a:ext>
              </a:extLst>
            </p:cNvPr>
            <p:cNvCxnSpPr>
              <a:cxnSpLocks/>
              <a:stCxn id="6" idx="6"/>
              <a:endCxn id="11" idx="2"/>
            </p:cNvCxnSpPr>
            <p:nvPr/>
          </p:nvCxnSpPr>
          <p:spPr>
            <a:xfrm>
              <a:off x="4370680" y="5168459"/>
              <a:ext cx="1839566" cy="9877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CDC5521A-B738-443F-A7E8-93DF21BA2153}"/>
                </a:ext>
              </a:extLst>
            </p:cNvPr>
            <p:cNvCxnSpPr>
              <a:cxnSpLocks/>
              <a:stCxn id="17" idx="2"/>
              <a:endCxn id="8" idx="6"/>
            </p:cNvCxnSpPr>
            <p:nvPr/>
          </p:nvCxnSpPr>
          <p:spPr>
            <a:xfrm flipH="1">
              <a:off x="5851087" y="4270146"/>
              <a:ext cx="1340051" cy="35766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接箭头连接符 27">
              <a:extLst>
                <a:ext uri="{FF2B5EF4-FFF2-40B4-BE49-F238E27FC236}">
                  <a16:creationId xmlns:a16="http://schemas.microsoft.com/office/drawing/2014/main" id="{F0EC313C-DDB9-44FE-AE35-971248BF1052}"/>
                </a:ext>
              </a:extLst>
            </p:cNvPr>
            <p:cNvCxnSpPr>
              <a:cxnSpLocks/>
              <a:stCxn id="8" idx="5"/>
              <a:endCxn id="11" idx="1"/>
            </p:cNvCxnSpPr>
            <p:nvPr/>
          </p:nvCxnSpPr>
          <p:spPr>
            <a:xfrm>
              <a:off x="5805312" y="4733978"/>
              <a:ext cx="450709" cy="427086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接箭头连接符 28">
              <a:extLst>
                <a:ext uri="{FF2B5EF4-FFF2-40B4-BE49-F238E27FC236}">
                  <a16:creationId xmlns:a16="http://schemas.microsoft.com/office/drawing/2014/main" id="{AADD24AF-414F-4942-8D2D-F5D465DE297D}"/>
                </a:ext>
              </a:extLst>
            </p:cNvPr>
            <p:cNvCxnSpPr>
              <a:cxnSpLocks/>
              <a:stCxn id="12" idx="2"/>
              <a:endCxn id="11" idx="6"/>
            </p:cNvCxnSpPr>
            <p:nvPr/>
          </p:nvCxnSpPr>
          <p:spPr>
            <a:xfrm flipH="1">
              <a:off x="6522820" y="5168458"/>
              <a:ext cx="1249670" cy="9877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直接箭头连接符 29">
              <a:extLst>
                <a:ext uri="{FF2B5EF4-FFF2-40B4-BE49-F238E27FC236}">
                  <a16:creationId xmlns:a16="http://schemas.microsoft.com/office/drawing/2014/main" id="{0BD0E380-A35E-4124-A45E-B216147A0CE6}"/>
                </a:ext>
              </a:extLst>
            </p:cNvPr>
            <p:cNvCxnSpPr>
              <a:cxnSpLocks/>
              <a:stCxn id="11" idx="5"/>
              <a:endCxn id="18" idx="2"/>
            </p:cNvCxnSpPr>
            <p:nvPr/>
          </p:nvCxnSpPr>
          <p:spPr>
            <a:xfrm>
              <a:off x="6477045" y="5373401"/>
              <a:ext cx="2300229" cy="63683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接箭头连接符 30">
              <a:extLst>
                <a:ext uri="{FF2B5EF4-FFF2-40B4-BE49-F238E27FC236}">
                  <a16:creationId xmlns:a16="http://schemas.microsoft.com/office/drawing/2014/main" id="{1282838D-6839-47D6-89C6-BCD4D4FAFCF2}"/>
                </a:ext>
              </a:extLst>
            </p:cNvPr>
            <p:cNvCxnSpPr>
              <a:cxnSpLocks/>
              <a:stCxn id="18" idx="1"/>
              <a:endCxn id="12" idx="5"/>
            </p:cNvCxnSpPr>
            <p:nvPr/>
          </p:nvCxnSpPr>
          <p:spPr>
            <a:xfrm flipH="1" flipV="1">
              <a:off x="8039289" y="5274626"/>
              <a:ext cx="783760" cy="629436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直接箭头连接符 31">
              <a:extLst>
                <a:ext uri="{FF2B5EF4-FFF2-40B4-BE49-F238E27FC236}">
                  <a16:creationId xmlns:a16="http://schemas.microsoft.com/office/drawing/2014/main" id="{F0B119EE-27D7-48CF-9616-45CD4821EDE9}"/>
                </a:ext>
              </a:extLst>
            </p:cNvPr>
            <p:cNvCxnSpPr>
              <a:cxnSpLocks/>
              <a:stCxn id="18" idx="7"/>
              <a:endCxn id="14" idx="4"/>
            </p:cNvCxnSpPr>
            <p:nvPr/>
          </p:nvCxnSpPr>
          <p:spPr>
            <a:xfrm flipV="1">
              <a:off x="9044073" y="5400259"/>
              <a:ext cx="480501" cy="503803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接箭头连接符 32">
              <a:extLst>
                <a:ext uri="{FF2B5EF4-FFF2-40B4-BE49-F238E27FC236}">
                  <a16:creationId xmlns:a16="http://schemas.microsoft.com/office/drawing/2014/main" id="{8FE0FFB4-DB22-497D-BBFF-A61AD2077CC0}"/>
                </a:ext>
              </a:extLst>
            </p:cNvPr>
            <p:cNvCxnSpPr>
              <a:cxnSpLocks/>
              <a:stCxn id="14" idx="2"/>
              <a:endCxn id="12" idx="6"/>
            </p:cNvCxnSpPr>
            <p:nvPr/>
          </p:nvCxnSpPr>
          <p:spPr>
            <a:xfrm flipH="1" flipV="1">
              <a:off x="8085064" y="5168458"/>
              <a:ext cx="1283223" cy="81656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直接箭头连接符 33">
              <a:extLst>
                <a:ext uri="{FF2B5EF4-FFF2-40B4-BE49-F238E27FC236}">
                  <a16:creationId xmlns:a16="http://schemas.microsoft.com/office/drawing/2014/main" id="{6802EC96-DD5D-42D6-976F-9345B08A151B}"/>
                </a:ext>
              </a:extLst>
            </p:cNvPr>
            <p:cNvCxnSpPr>
              <a:cxnSpLocks/>
              <a:stCxn id="16" idx="2"/>
              <a:endCxn id="17" idx="6"/>
            </p:cNvCxnSpPr>
            <p:nvPr/>
          </p:nvCxnSpPr>
          <p:spPr>
            <a:xfrm flipH="1" flipV="1">
              <a:off x="7503712" y="4270146"/>
              <a:ext cx="1644798" cy="276088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直接箭头连接符 34">
              <a:extLst>
                <a:ext uri="{FF2B5EF4-FFF2-40B4-BE49-F238E27FC236}">
                  <a16:creationId xmlns:a16="http://schemas.microsoft.com/office/drawing/2014/main" id="{59AF5588-9F16-4F40-B43D-12C321D10E4D}"/>
                </a:ext>
              </a:extLst>
            </p:cNvPr>
            <p:cNvCxnSpPr>
              <a:cxnSpLocks/>
              <a:stCxn id="15" idx="2"/>
              <a:endCxn id="14" idx="6"/>
            </p:cNvCxnSpPr>
            <p:nvPr/>
          </p:nvCxnSpPr>
          <p:spPr>
            <a:xfrm flipH="1">
              <a:off x="9680861" y="4868168"/>
              <a:ext cx="1173608" cy="381946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直接箭头连接符 35">
              <a:extLst>
                <a:ext uri="{FF2B5EF4-FFF2-40B4-BE49-F238E27FC236}">
                  <a16:creationId xmlns:a16="http://schemas.microsoft.com/office/drawing/2014/main" id="{93B81FF4-F8F2-4D96-AE1E-A5ABF9F538FC}"/>
                </a:ext>
              </a:extLst>
            </p:cNvPr>
            <p:cNvCxnSpPr>
              <a:cxnSpLocks/>
              <a:stCxn id="15" idx="2"/>
              <a:endCxn id="16" idx="6"/>
            </p:cNvCxnSpPr>
            <p:nvPr/>
          </p:nvCxnSpPr>
          <p:spPr>
            <a:xfrm flipH="1" flipV="1">
              <a:off x="9461084" y="4546234"/>
              <a:ext cx="1393385" cy="32193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接箭头连接符 36">
              <a:extLst>
                <a:ext uri="{FF2B5EF4-FFF2-40B4-BE49-F238E27FC236}">
                  <a16:creationId xmlns:a16="http://schemas.microsoft.com/office/drawing/2014/main" id="{B34567BF-94B7-4D45-8569-63FCB1325DF0}"/>
                </a:ext>
              </a:extLst>
            </p:cNvPr>
            <p:cNvCxnSpPr>
              <a:cxnSpLocks/>
              <a:stCxn id="14" idx="0"/>
              <a:endCxn id="16" idx="4"/>
            </p:cNvCxnSpPr>
            <p:nvPr/>
          </p:nvCxnSpPr>
          <p:spPr>
            <a:xfrm flipH="1" flipV="1">
              <a:off x="9304797" y="4696379"/>
              <a:ext cx="219777" cy="403589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直接箭头连接符 37">
              <a:extLst>
                <a:ext uri="{FF2B5EF4-FFF2-40B4-BE49-F238E27FC236}">
                  <a16:creationId xmlns:a16="http://schemas.microsoft.com/office/drawing/2014/main" id="{824543C9-6168-40DA-BB12-EF3362A762B4}"/>
                </a:ext>
              </a:extLst>
            </p:cNvPr>
            <p:cNvCxnSpPr>
              <a:cxnSpLocks/>
              <a:stCxn id="13" idx="7"/>
              <a:endCxn id="11" idx="3"/>
            </p:cNvCxnSpPr>
            <p:nvPr/>
          </p:nvCxnSpPr>
          <p:spPr>
            <a:xfrm flipV="1">
              <a:off x="5546222" y="5373401"/>
              <a:ext cx="709799" cy="553652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2233826F-B889-445F-9189-09A7B4CBF352}"/>
              </a:ext>
            </a:extLst>
          </p:cNvPr>
          <p:cNvSpPr/>
          <p:nvPr/>
        </p:nvSpPr>
        <p:spPr>
          <a:xfrm>
            <a:off x="2877316" y="2162569"/>
            <a:ext cx="283688" cy="3210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C748ECA1-2FE7-48E5-A465-AD6DCB60D7D2}"/>
              </a:ext>
            </a:extLst>
          </p:cNvPr>
          <p:cNvSpPr/>
          <p:nvPr/>
        </p:nvSpPr>
        <p:spPr>
          <a:xfrm>
            <a:off x="5587633" y="3112953"/>
            <a:ext cx="4309623" cy="16417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5A0A16F0-1C81-4DEC-A8BC-FE8827E732B4}"/>
              </a:ext>
            </a:extLst>
          </p:cNvPr>
          <p:cNvSpPr/>
          <p:nvPr/>
        </p:nvSpPr>
        <p:spPr>
          <a:xfrm>
            <a:off x="6778919" y="2907119"/>
            <a:ext cx="1752069" cy="33924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>
                <a:extLst>
                  <a:ext uri="{FF2B5EF4-FFF2-40B4-BE49-F238E27FC236}">
                    <a16:creationId xmlns:a16="http://schemas.microsoft.com/office/drawing/2014/main" id="{BD03C44C-0341-40D0-A884-ECE87B2FCDE0}"/>
                  </a:ext>
                </a:extLst>
              </p:cNvPr>
              <p:cNvSpPr txBox="1"/>
              <p:nvPr/>
            </p:nvSpPr>
            <p:spPr>
              <a:xfrm>
                <a:off x="6873078" y="2907119"/>
                <a:ext cx="157979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Alice</m:t>
                          </m:r>
                        </m:e>
                        <m:sup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contract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6" name="文本框 75">
                <a:extLst>
                  <a:ext uri="{FF2B5EF4-FFF2-40B4-BE49-F238E27FC236}">
                    <a16:creationId xmlns:a16="http://schemas.microsoft.com/office/drawing/2014/main" id="{BD03C44C-0341-40D0-A884-ECE87B2FC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078" y="2907119"/>
                <a:ext cx="1579791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矩形 76">
                <a:extLst>
                  <a:ext uri="{FF2B5EF4-FFF2-40B4-BE49-F238E27FC236}">
                    <a16:creationId xmlns:a16="http://schemas.microsoft.com/office/drawing/2014/main" id="{CDC3CA3C-266B-496A-AA18-4DB0EDD6E9A3}"/>
                  </a:ext>
                </a:extLst>
              </p:cNvPr>
              <p:cNvSpPr/>
              <p:nvPr/>
            </p:nvSpPr>
            <p:spPr>
              <a:xfrm>
                <a:off x="5644792" y="4434759"/>
                <a:ext cx="38504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7" name="矩形 76">
                <a:extLst>
                  <a:ext uri="{FF2B5EF4-FFF2-40B4-BE49-F238E27FC236}">
                    <a16:creationId xmlns:a16="http://schemas.microsoft.com/office/drawing/2014/main" id="{CDC3CA3C-266B-496A-AA18-4DB0EDD6E9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4792" y="4434759"/>
                <a:ext cx="385042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矩形 79">
                <a:extLst>
                  <a:ext uri="{FF2B5EF4-FFF2-40B4-BE49-F238E27FC236}">
                    <a16:creationId xmlns:a16="http://schemas.microsoft.com/office/drawing/2014/main" id="{D6AA81FF-6667-4678-961E-89B01EBCAFE9}"/>
                  </a:ext>
                </a:extLst>
              </p:cNvPr>
              <p:cNvSpPr/>
              <p:nvPr/>
            </p:nvSpPr>
            <p:spPr>
              <a:xfrm>
                <a:off x="5681519" y="3280597"/>
                <a:ext cx="4138671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𝑓𝑢𝑛𝑐𝑡𝑖𝑜𝑛</m:t>
                    </m:r>
                    <m:r>
                      <a:rPr lang="en-US" sz="16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𝑤𝑖𝑡h𝑑𝑟𝑎𝑤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𝑝𝑢𝑏𝑙𝑖𝑐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{</m:t>
                    </m:r>
                  </m:oMath>
                </a14:m>
                <a:r>
                  <a:rPr lang="en-US" sz="1600" i="1" dirty="0"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sz="1600" b="0" i="1" dirty="0">
                    <a:latin typeface="Cambria Math" panose="02040503050406030204" pitchFamily="18" charset="0"/>
                  </a:rPr>
                  <a:t>        require(msg.sender == Bob’s address);</a:t>
                </a:r>
              </a:p>
              <a:p>
                <a:r>
                  <a:rPr lang="en-US" sz="1600" i="1" dirty="0">
                    <a:latin typeface="Cambria Math" panose="02040503050406030204" pitchFamily="18" charset="0"/>
                  </a:rPr>
                  <a:t>        require(now &gt; a specific time);</a:t>
                </a:r>
              </a:p>
              <a:p>
                <a:r>
                  <a:rPr lang="en-US" sz="1600" b="0" i="1" dirty="0">
                    <a:latin typeface="Cambria Math" panose="02040503050406030204" pitchFamily="18" charset="0"/>
                  </a:rPr>
                  <a:t>        msg.sender.transfer(1 ether);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0" name="矩形 79">
                <a:extLst>
                  <a:ext uri="{FF2B5EF4-FFF2-40B4-BE49-F238E27FC236}">
                    <a16:creationId xmlns:a16="http://schemas.microsoft.com/office/drawing/2014/main" id="{D6AA81FF-6667-4678-961E-89B01EBCAF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519" y="3280597"/>
                <a:ext cx="4138671" cy="1323439"/>
              </a:xfrm>
              <a:prstGeom prst="rect">
                <a:avLst/>
              </a:prstGeom>
              <a:blipFill>
                <a:blip r:embed="rId6"/>
                <a:stretch>
                  <a:fillRect b="-1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矩形 82">
                <a:extLst>
                  <a:ext uri="{FF2B5EF4-FFF2-40B4-BE49-F238E27FC236}">
                    <a16:creationId xmlns:a16="http://schemas.microsoft.com/office/drawing/2014/main" id="{27973A2A-B34D-4F96-A674-9740D8F0DF13}"/>
                  </a:ext>
                </a:extLst>
              </p:cNvPr>
              <p:cNvSpPr/>
              <p:nvPr/>
            </p:nvSpPr>
            <p:spPr>
              <a:xfrm>
                <a:off x="5651609" y="3048642"/>
                <a:ext cx="38504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3" name="矩形 82">
                <a:extLst>
                  <a:ext uri="{FF2B5EF4-FFF2-40B4-BE49-F238E27FC236}">
                    <a16:creationId xmlns:a16="http://schemas.microsoft.com/office/drawing/2014/main" id="{27973A2A-B34D-4F96-A674-9740D8F0DF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609" y="3048642"/>
                <a:ext cx="385042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矩形 83">
            <a:extLst>
              <a:ext uri="{FF2B5EF4-FFF2-40B4-BE49-F238E27FC236}">
                <a16:creationId xmlns:a16="http://schemas.microsoft.com/office/drawing/2014/main" id="{439AE95A-0621-40CC-AC68-10CD555E1C31}"/>
              </a:ext>
            </a:extLst>
          </p:cNvPr>
          <p:cNvSpPr/>
          <p:nvPr/>
        </p:nvSpPr>
        <p:spPr>
          <a:xfrm>
            <a:off x="879057" y="3085104"/>
            <a:ext cx="4309623" cy="173730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E567CFAA-55D7-45FE-8CA3-D983AE62E343}"/>
              </a:ext>
            </a:extLst>
          </p:cNvPr>
          <p:cNvSpPr/>
          <p:nvPr/>
        </p:nvSpPr>
        <p:spPr>
          <a:xfrm>
            <a:off x="2070343" y="2879270"/>
            <a:ext cx="1850699" cy="33924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文本框 85">
                <a:extLst>
                  <a:ext uri="{FF2B5EF4-FFF2-40B4-BE49-F238E27FC236}">
                    <a16:creationId xmlns:a16="http://schemas.microsoft.com/office/drawing/2014/main" id="{B8041A58-D39D-457F-B22A-DB133E6DC2B9}"/>
                  </a:ext>
                </a:extLst>
              </p:cNvPr>
              <p:cNvSpPr txBox="1"/>
              <p:nvPr/>
            </p:nvSpPr>
            <p:spPr>
              <a:xfrm>
                <a:off x="2060220" y="2889280"/>
                <a:ext cx="18506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Alice</m:t>
                          </m:r>
                        </m:e>
                        <m:sup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transaction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6" name="文本框 85">
                <a:extLst>
                  <a:ext uri="{FF2B5EF4-FFF2-40B4-BE49-F238E27FC236}">
                    <a16:creationId xmlns:a16="http://schemas.microsoft.com/office/drawing/2014/main" id="{B8041A58-D39D-457F-B22A-DB133E6DC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220" y="2889280"/>
                <a:ext cx="1850699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矩形 87">
                <a:extLst>
                  <a:ext uri="{FF2B5EF4-FFF2-40B4-BE49-F238E27FC236}">
                    <a16:creationId xmlns:a16="http://schemas.microsoft.com/office/drawing/2014/main" id="{9A46C8A6-3747-4D08-A2A9-386E8A0FDA4A}"/>
                  </a:ext>
                </a:extLst>
              </p:cNvPr>
              <p:cNvSpPr/>
              <p:nvPr/>
            </p:nvSpPr>
            <p:spPr>
              <a:xfrm>
                <a:off x="972943" y="3252748"/>
                <a:ext cx="4138671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{</m:t>
                    </m:r>
                  </m:oMath>
                </a14:m>
                <a:r>
                  <a:rPr lang="en-US" sz="1600" i="1" dirty="0"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sz="1600" b="0" i="1" dirty="0">
                    <a:latin typeface="Cambria Math" panose="02040503050406030204" pitchFamily="18" charset="0"/>
                  </a:rPr>
                  <a:t>        from: 	Alice’s address</a:t>
                </a:r>
              </a:p>
              <a:p>
                <a:r>
                  <a:rPr lang="en-US" sz="1600" b="0" i="1" dirty="0">
                    <a:latin typeface="Cambria Math" panose="02040503050406030204" pitchFamily="18" charset="0"/>
                  </a:rPr>
                  <a:t>        to: 	N/A</a:t>
                </a:r>
              </a:p>
              <a:p>
                <a:r>
                  <a:rPr lang="en-US" sz="1600" i="1" dirty="0">
                    <a:latin typeface="Cambria Math" panose="02040503050406030204" pitchFamily="18" charset="0"/>
                  </a:rPr>
                  <a:t>        data: 	bytecode of new contract</a:t>
                </a:r>
              </a:p>
              <a:p>
                <a:r>
                  <a:rPr lang="en-US" sz="1600" b="0" i="1" dirty="0">
                    <a:latin typeface="Cambria Math" panose="02040503050406030204" pitchFamily="18" charset="0"/>
                  </a:rPr>
                  <a:t>        value: 1 </a:t>
                </a:r>
                <a:r>
                  <a:rPr lang="en-US" sz="1600" i="1" dirty="0">
                    <a:latin typeface="Cambria Math" panose="02040503050406030204" pitchFamily="18" charset="0"/>
                  </a:rPr>
                  <a:t>ether</a:t>
                </a:r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8" name="矩形 87">
                <a:extLst>
                  <a:ext uri="{FF2B5EF4-FFF2-40B4-BE49-F238E27FC236}">
                    <a16:creationId xmlns:a16="http://schemas.microsoft.com/office/drawing/2014/main" id="{9A46C8A6-3747-4D08-A2A9-386E8A0FDA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943" y="3252748"/>
                <a:ext cx="4138671" cy="1569660"/>
              </a:xfrm>
              <a:prstGeom prst="rect">
                <a:avLst/>
              </a:prstGeom>
              <a:blipFill>
                <a:blip r:embed="rId9"/>
                <a:stretch>
                  <a:fillRect l="-147" b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矩形 92">
                <a:extLst>
                  <a:ext uri="{FF2B5EF4-FFF2-40B4-BE49-F238E27FC236}">
                    <a16:creationId xmlns:a16="http://schemas.microsoft.com/office/drawing/2014/main" id="{462C7816-FB1F-4C4D-B8CD-EE8E95029BA2}"/>
                  </a:ext>
                </a:extLst>
              </p:cNvPr>
              <p:cNvSpPr/>
              <p:nvPr/>
            </p:nvSpPr>
            <p:spPr>
              <a:xfrm>
                <a:off x="1293141" y="3258961"/>
                <a:ext cx="38504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3" name="矩形 92">
                <a:extLst>
                  <a:ext uri="{FF2B5EF4-FFF2-40B4-BE49-F238E27FC236}">
                    <a16:creationId xmlns:a16="http://schemas.microsoft.com/office/drawing/2014/main" id="{462C7816-FB1F-4C4D-B8CD-EE8E95029B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141" y="3258961"/>
                <a:ext cx="385042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矩形 93">
                <a:extLst>
                  <a:ext uri="{FF2B5EF4-FFF2-40B4-BE49-F238E27FC236}">
                    <a16:creationId xmlns:a16="http://schemas.microsoft.com/office/drawing/2014/main" id="{D99A121A-5390-4306-8738-C822E3733D53}"/>
                  </a:ext>
                </a:extLst>
              </p:cNvPr>
              <p:cNvSpPr/>
              <p:nvPr/>
            </p:nvSpPr>
            <p:spPr>
              <a:xfrm>
                <a:off x="1310080" y="4357306"/>
                <a:ext cx="38504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4" name="矩形 93">
                <a:extLst>
                  <a:ext uri="{FF2B5EF4-FFF2-40B4-BE49-F238E27FC236}">
                    <a16:creationId xmlns:a16="http://schemas.microsoft.com/office/drawing/2014/main" id="{D99A121A-5390-4306-8738-C822E3733D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080" y="4357306"/>
                <a:ext cx="385042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连接符: 肘形 94">
            <a:extLst>
              <a:ext uri="{FF2B5EF4-FFF2-40B4-BE49-F238E27FC236}">
                <a16:creationId xmlns:a16="http://schemas.microsoft.com/office/drawing/2014/main" id="{E55C6985-71AD-4A43-952F-20EE71013E85}"/>
              </a:ext>
            </a:extLst>
          </p:cNvPr>
          <p:cNvCxnSpPr>
            <a:cxnSpLocks/>
            <a:stCxn id="71" idx="1"/>
            <a:endCxn id="99" idx="3"/>
          </p:cNvCxnSpPr>
          <p:nvPr/>
        </p:nvCxnSpPr>
        <p:spPr>
          <a:xfrm rot="10800000" flipV="1">
            <a:off x="4480937" y="3933816"/>
            <a:ext cx="1106696" cy="214890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矩形 98">
            <a:extLst>
              <a:ext uri="{FF2B5EF4-FFF2-40B4-BE49-F238E27FC236}">
                <a16:creationId xmlns:a16="http://schemas.microsoft.com/office/drawing/2014/main" id="{BF05525D-F0DE-4347-8E55-8DA551A66649}"/>
              </a:ext>
            </a:extLst>
          </p:cNvPr>
          <p:cNvSpPr/>
          <p:nvPr/>
        </p:nvSpPr>
        <p:spPr>
          <a:xfrm>
            <a:off x="1389115" y="4018991"/>
            <a:ext cx="3091822" cy="2594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id="{C8A638FF-6851-4035-8A7E-6BEF808C1A9B}"/>
              </a:ext>
            </a:extLst>
          </p:cNvPr>
          <p:cNvSpPr/>
          <p:nvPr/>
        </p:nvSpPr>
        <p:spPr>
          <a:xfrm>
            <a:off x="879057" y="5114336"/>
            <a:ext cx="4309623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7" name="矩形 106">
            <a:extLst>
              <a:ext uri="{FF2B5EF4-FFF2-40B4-BE49-F238E27FC236}">
                <a16:creationId xmlns:a16="http://schemas.microsoft.com/office/drawing/2014/main" id="{1C41600C-1D21-4D9D-ACB6-8BE4A738D1CC}"/>
              </a:ext>
            </a:extLst>
          </p:cNvPr>
          <p:cNvSpPr/>
          <p:nvPr/>
        </p:nvSpPr>
        <p:spPr>
          <a:xfrm>
            <a:off x="2070343" y="4908502"/>
            <a:ext cx="1850699" cy="339246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文本框 107">
                <a:extLst>
                  <a:ext uri="{FF2B5EF4-FFF2-40B4-BE49-F238E27FC236}">
                    <a16:creationId xmlns:a16="http://schemas.microsoft.com/office/drawing/2014/main" id="{3F3788EE-AFF9-4402-BC4D-4E23616D9B3F}"/>
                  </a:ext>
                </a:extLst>
              </p:cNvPr>
              <p:cNvSpPr txBox="1"/>
              <p:nvPr/>
            </p:nvSpPr>
            <p:spPr>
              <a:xfrm>
                <a:off x="2060220" y="4918512"/>
                <a:ext cx="176574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Bob</m:t>
                          </m:r>
                        </m:e>
                        <m:sup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transaction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8" name="文本框 107">
                <a:extLst>
                  <a:ext uri="{FF2B5EF4-FFF2-40B4-BE49-F238E27FC236}">
                    <a16:creationId xmlns:a16="http://schemas.microsoft.com/office/drawing/2014/main" id="{3F3788EE-AFF9-4402-BC4D-4E23616D9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220" y="4918512"/>
                <a:ext cx="1765740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矩形 108">
                <a:extLst>
                  <a:ext uri="{FF2B5EF4-FFF2-40B4-BE49-F238E27FC236}">
                    <a16:creationId xmlns:a16="http://schemas.microsoft.com/office/drawing/2014/main" id="{CA784C3C-CB1D-4001-ACA9-187576DE7F85}"/>
                  </a:ext>
                </a:extLst>
              </p:cNvPr>
              <p:cNvSpPr/>
              <p:nvPr/>
            </p:nvSpPr>
            <p:spPr>
              <a:xfrm>
                <a:off x="964533" y="5115714"/>
                <a:ext cx="4138671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{</m:t>
                    </m:r>
                  </m:oMath>
                </a14:m>
                <a:r>
                  <a:rPr lang="en-US" sz="1600" i="1" dirty="0"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sz="1600" b="0" i="1" dirty="0">
                    <a:latin typeface="Cambria Math" panose="02040503050406030204" pitchFamily="18" charset="0"/>
                  </a:rPr>
                  <a:t>        from: 	Bob’s address</a:t>
                </a:r>
              </a:p>
              <a:p>
                <a:r>
                  <a:rPr lang="en-US" sz="1600" b="0" i="1" dirty="0">
                    <a:latin typeface="Cambria Math" panose="02040503050406030204" pitchFamily="18" charset="0"/>
                  </a:rPr>
                  <a:t>        to: 	address of Alice’s contract</a:t>
                </a:r>
              </a:p>
              <a:p>
                <a:r>
                  <a:rPr lang="en-US" sz="1600" i="1" dirty="0">
                    <a:latin typeface="Cambria Math" panose="02040503050406030204" pitchFamily="18" charset="0"/>
                  </a:rPr>
                  <a:t>        data: 	bytecode of function call</a:t>
                </a:r>
              </a:p>
              <a:p>
                <a:r>
                  <a:rPr lang="en-US" sz="1600" b="0" i="1" dirty="0">
                    <a:latin typeface="Cambria Math" panose="02040503050406030204" pitchFamily="18" charset="0"/>
                  </a:rPr>
                  <a:t>        value: 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9" name="矩形 108">
                <a:extLst>
                  <a:ext uri="{FF2B5EF4-FFF2-40B4-BE49-F238E27FC236}">
                    <a16:creationId xmlns:a16="http://schemas.microsoft.com/office/drawing/2014/main" id="{CA784C3C-CB1D-4001-ACA9-187576DE7F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533" y="5115714"/>
                <a:ext cx="4138671" cy="1569660"/>
              </a:xfrm>
              <a:prstGeom prst="rect">
                <a:avLst/>
              </a:prstGeom>
              <a:blipFill>
                <a:blip r:embed="rId13"/>
                <a:stretch>
                  <a:fillRect b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矩形 109">
                <a:extLst>
                  <a:ext uri="{FF2B5EF4-FFF2-40B4-BE49-F238E27FC236}">
                    <a16:creationId xmlns:a16="http://schemas.microsoft.com/office/drawing/2014/main" id="{32005FD0-05E6-456A-B3F2-661D349D8019}"/>
                  </a:ext>
                </a:extLst>
              </p:cNvPr>
              <p:cNvSpPr/>
              <p:nvPr/>
            </p:nvSpPr>
            <p:spPr>
              <a:xfrm>
                <a:off x="1284731" y="5121927"/>
                <a:ext cx="38504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0" name="矩形 109">
                <a:extLst>
                  <a:ext uri="{FF2B5EF4-FFF2-40B4-BE49-F238E27FC236}">
                    <a16:creationId xmlns:a16="http://schemas.microsoft.com/office/drawing/2014/main" id="{32005FD0-05E6-456A-B3F2-661D349D80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731" y="5121927"/>
                <a:ext cx="385042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矩形 110">
                <a:extLst>
                  <a:ext uri="{FF2B5EF4-FFF2-40B4-BE49-F238E27FC236}">
                    <a16:creationId xmlns:a16="http://schemas.microsoft.com/office/drawing/2014/main" id="{399D2209-69DE-4B34-A6C2-DC6F5256D91F}"/>
                  </a:ext>
                </a:extLst>
              </p:cNvPr>
              <p:cNvSpPr/>
              <p:nvPr/>
            </p:nvSpPr>
            <p:spPr>
              <a:xfrm>
                <a:off x="1301670" y="6220272"/>
                <a:ext cx="38504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1" name="矩形 110">
                <a:extLst>
                  <a:ext uri="{FF2B5EF4-FFF2-40B4-BE49-F238E27FC236}">
                    <a16:creationId xmlns:a16="http://schemas.microsoft.com/office/drawing/2014/main" id="{399D2209-69DE-4B34-A6C2-DC6F5256D9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670" y="6220272"/>
                <a:ext cx="385042" cy="3385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矩形 120">
            <a:extLst>
              <a:ext uri="{FF2B5EF4-FFF2-40B4-BE49-F238E27FC236}">
                <a16:creationId xmlns:a16="http://schemas.microsoft.com/office/drawing/2014/main" id="{5FA04411-D92B-4B61-A9E1-69B05400B786}"/>
              </a:ext>
            </a:extLst>
          </p:cNvPr>
          <p:cNvSpPr/>
          <p:nvPr/>
        </p:nvSpPr>
        <p:spPr>
          <a:xfrm>
            <a:off x="6381621" y="2249839"/>
            <a:ext cx="283688" cy="32105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矩形 121">
            <a:extLst>
              <a:ext uri="{FF2B5EF4-FFF2-40B4-BE49-F238E27FC236}">
                <a16:creationId xmlns:a16="http://schemas.microsoft.com/office/drawing/2014/main" id="{FFE1156C-A0F0-41CA-84DE-CD21AF56FEA7}"/>
              </a:ext>
            </a:extLst>
          </p:cNvPr>
          <p:cNvSpPr/>
          <p:nvPr/>
        </p:nvSpPr>
        <p:spPr>
          <a:xfrm>
            <a:off x="1397179" y="5877824"/>
            <a:ext cx="3091822" cy="25943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矩形 122">
            <a:extLst>
              <a:ext uri="{FF2B5EF4-FFF2-40B4-BE49-F238E27FC236}">
                <a16:creationId xmlns:a16="http://schemas.microsoft.com/office/drawing/2014/main" id="{7AC6142D-EEC1-46E3-ABE2-95B836570CAD}"/>
              </a:ext>
            </a:extLst>
          </p:cNvPr>
          <p:cNvSpPr/>
          <p:nvPr/>
        </p:nvSpPr>
        <p:spPr>
          <a:xfrm>
            <a:off x="5484951" y="5415218"/>
            <a:ext cx="4412305" cy="67990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4" name="矩形 123">
            <a:extLst>
              <a:ext uri="{FF2B5EF4-FFF2-40B4-BE49-F238E27FC236}">
                <a16:creationId xmlns:a16="http://schemas.microsoft.com/office/drawing/2014/main" id="{01F3A0A2-5905-4455-9BD5-AA7958602DEA}"/>
              </a:ext>
            </a:extLst>
          </p:cNvPr>
          <p:cNvSpPr/>
          <p:nvPr/>
        </p:nvSpPr>
        <p:spPr>
          <a:xfrm>
            <a:off x="6812053" y="5250902"/>
            <a:ext cx="1850699" cy="339246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文本框 124">
                <a:extLst>
                  <a:ext uri="{FF2B5EF4-FFF2-40B4-BE49-F238E27FC236}">
                    <a16:creationId xmlns:a16="http://schemas.microsoft.com/office/drawing/2014/main" id="{3738F54E-8C78-4CA9-805B-25DA59E82A90}"/>
                  </a:ext>
                </a:extLst>
              </p:cNvPr>
              <p:cNvSpPr txBox="1"/>
              <p:nvPr/>
            </p:nvSpPr>
            <p:spPr>
              <a:xfrm>
                <a:off x="6801930" y="5260912"/>
                <a:ext cx="18490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Bob</m:t>
                          </m:r>
                        </m:e>
                        <m:sup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function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call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5" name="文本框 124">
                <a:extLst>
                  <a:ext uri="{FF2B5EF4-FFF2-40B4-BE49-F238E27FC236}">
                    <a16:creationId xmlns:a16="http://schemas.microsoft.com/office/drawing/2014/main" id="{3738F54E-8C78-4CA9-805B-25DA59E82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1930" y="5260912"/>
                <a:ext cx="1849096" cy="3385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矩形 125">
                <a:extLst>
                  <a:ext uri="{FF2B5EF4-FFF2-40B4-BE49-F238E27FC236}">
                    <a16:creationId xmlns:a16="http://schemas.microsoft.com/office/drawing/2014/main" id="{1FAEC1E6-0E9C-4DF7-8B1E-E15033C0E0EC}"/>
                  </a:ext>
                </a:extLst>
              </p:cNvPr>
              <p:cNvSpPr/>
              <p:nvPr/>
            </p:nvSpPr>
            <p:spPr>
              <a:xfrm>
                <a:off x="5701688" y="5649692"/>
                <a:ext cx="413867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𝑏𝑦𝑡𝑒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4(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h𝑎𝑠h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𝑤𝑖𝑡h𝑑𝑟𝑎𝑤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()))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6" name="矩形 125">
                <a:extLst>
                  <a:ext uri="{FF2B5EF4-FFF2-40B4-BE49-F238E27FC236}">
                    <a16:creationId xmlns:a16="http://schemas.microsoft.com/office/drawing/2014/main" id="{1FAEC1E6-0E9C-4DF7-8B1E-E15033C0E0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1688" y="5649692"/>
                <a:ext cx="4138671" cy="338554"/>
              </a:xfrm>
              <a:prstGeom prst="rect">
                <a:avLst/>
              </a:prstGeom>
              <a:blipFill>
                <a:blip r:embed="rId17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7" name="连接符: 肘形 126">
            <a:extLst>
              <a:ext uri="{FF2B5EF4-FFF2-40B4-BE49-F238E27FC236}">
                <a16:creationId xmlns:a16="http://schemas.microsoft.com/office/drawing/2014/main" id="{981EA910-DEF8-4247-BE69-9C2D4D7919B3}"/>
              </a:ext>
            </a:extLst>
          </p:cNvPr>
          <p:cNvCxnSpPr>
            <a:cxnSpLocks/>
            <a:stCxn id="123" idx="1"/>
            <a:endCxn id="122" idx="3"/>
          </p:cNvCxnSpPr>
          <p:nvPr/>
        </p:nvCxnSpPr>
        <p:spPr>
          <a:xfrm rot="10800000" flipV="1">
            <a:off x="4489001" y="5755169"/>
            <a:ext cx="995950" cy="252370"/>
          </a:xfrm>
          <a:prstGeom prst="bentConnector3">
            <a:avLst>
              <a:gd name="adj1" fmla="val 50000"/>
            </a:avLst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文本框 129">
            <a:extLst>
              <a:ext uri="{FF2B5EF4-FFF2-40B4-BE49-F238E27FC236}">
                <a16:creationId xmlns:a16="http://schemas.microsoft.com/office/drawing/2014/main" id="{D26BFEB5-8479-4CD3-9BEE-3E3D8C3BB3A7}"/>
              </a:ext>
            </a:extLst>
          </p:cNvPr>
          <p:cNvSpPr txBox="1"/>
          <p:nvPr/>
        </p:nvSpPr>
        <p:spPr>
          <a:xfrm>
            <a:off x="255078" y="1889187"/>
            <a:ext cx="2749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Alice wants her 1 Ether to be transferred to Bob after a specific time.</a:t>
            </a:r>
          </a:p>
        </p:txBody>
      </p:sp>
    </p:spTree>
    <p:extLst>
      <p:ext uri="{BB962C8B-B14F-4D97-AF65-F5344CB8AC3E}">
        <p14:creationId xmlns:p14="http://schemas.microsoft.com/office/powerpoint/2010/main" val="346225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3" grpId="0" animBg="1"/>
      <p:bldP spid="76" grpId="0"/>
      <p:bldP spid="77" grpId="0"/>
      <p:bldP spid="80" grpId="0"/>
      <p:bldP spid="83" grpId="0"/>
      <p:bldP spid="84" grpId="0" animBg="1"/>
      <p:bldP spid="85" grpId="0" animBg="1"/>
      <p:bldP spid="86" grpId="0"/>
      <p:bldP spid="88" grpId="0"/>
      <p:bldP spid="93" grpId="0"/>
      <p:bldP spid="94" grpId="0"/>
      <p:bldP spid="99" grpId="0" animBg="1"/>
      <p:bldP spid="106" grpId="0" animBg="1"/>
      <p:bldP spid="107" grpId="0" animBg="1"/>
      <p:bldP spid="108" grpId="0"/>
      <p:bldP spid="109" grpId="0"/>
      <p:bldP spid="110" grpId="0"/>
      <p:bldP spid="111" grpId="0"/>
      <p:bldP spid="121" grpId="0" animBg="1"/>
      <p:bldP spid="122" grpId="0" animBg="1"/>
      <p:bldP spid="123" grpId="0" animBg="1"/>
      <p:bldP spid="124" grpId="0" animBg="1"/>
      <p:bldP spid="125" grpId="0"/>
      <p:bldP spid="1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79461" y="270425"/>
            <a:ext cx="11358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Ethereum: scalability</a:t>
            </a:r>
            <a:endParaRPr lang="en-US" sz="3600" dirty="0"/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22F17B9F-5913-477C-94F8-89A4C25005C3}"/>
              </a:ext>
            </a:extLst>
          </p:cNvPr>
          <p:cNvGrpSpPr/>
          <p:nvPr/>
        </p:nvGrpSpPr>
        <p:grpSpPr>
          <a:xfrm>
            <a:off x="1213805" y="1506483"/>
            <a:ext cx="3244907" cy="3300186"/>
            <a:chOff x="1448474" y="1466023"/>
            <a:chExt cx="3244907" cy="3300186"/>
          </a:xfrm>
        </p:grpSpPr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B9DBEB3F-9F53-4097-83EE-202FA11B6233}"/>
                </a:ext>
              </a:extLst>
            </p:cNvPr>
            <p:cNvSpPr/>
            <p:nvPr/>
          </p:nvSpPr>
          <p:spPr>
            <a:xfrm>
              <a:off x="1448474" y="1828800"/>
              <a:ext cx="3244907" cy="2937409"/>
            </a:xfrm>
            <a:prstGeom prst="round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AE2F63A6-5596-4388-B2B2-4C894103F3E7}"/>
                </a:ext>
              </a:extLst>
            </p:cNvPr>
            <p:cNvSpPr/>
            <p:nvPr/>
          </p:nvSpPr>
          <p:spPr>
            <a:xfrm>
              <a:off x="1521301" y="1466023"/>
              <a:ext cx="3099249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矩形 41">
            <a:extLst>
              <a:ext uri="{FF2B5EF4-FFF2-40B4-BE49-F238E27FC236}">
                <a16:creationId xmlns:a16="http://schemas.microsoft.com/office/drawing/2014/main" id="{4001D4A5-179A-48A8-8304-EAA6730E7AB8}"/>
              </a:ext>
            </a:extLst>
          </p:cNvPr>
          <p:cNvSpPr/>
          <p:nvPr/>
        </p:nvSpPr>
        <p:spPr>
          <a:xfrm>
            <a:off x="1456565" y="4210713"/>
            <a:ext cx="2759385" cy="44403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1,230,000</a:t>
            </a: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EA5F750E-9968-4044-926E-87141784588E}"/>
              </a:ext>
            </a:extLst>
          </p:cNvPr>
          <p:cNvSpPr/>
          <p:nvPr/>
        </p:nvSpPr>
        <p:spPr>
          <a:xfrm>
            <a:off x="1472750" y="3704803"/>
            <a:ext cx="2759385" cy="44403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1,134,000</a:t>
            </a: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0E0C6D30-6200-43C9-9C6F-CE802EC7DC13}"/>
              </a:ext>
            </a:extLst>
          </p:cNvPr>
          <p:cNvSpPr/>
          <p:nvPr/>
        </p:nvSpPr>
        <p:spPr>
          <a:xfrm>
            <a:off x="1472750" y="3174283"/>
            <a:ext cx="2759385" cy="44403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2,461,000</a:t>
            </a: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277C67A9-0CB0-4805-9216-B9E58220F3F8}"/>
              </a:ext>
            </a:extLst>
          </p:cNvPr>
          <p:cNvSpPr/>
          <p:nvPr/>
        </p:nvSpPr>
        <p:spPr>
          <a:xfrm>
            <a:off x="1472750" y="2663136"/>
            <a:ext cx="2759385" cy="44403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1,871,000</a:t>
            </a: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6905C656-3F0D-451D-8E7F-CDA802263357}"/>
              </a:ext>
            </a:extLst>
          </p:cNvPr>
          <p:cNvSpPr/>
          <p:nvPr/>
        </p:nvSpPr>
        <p:spPr>
          <a:xfrm>
            <a:off x="1472750" y="2132616"/>
            <a:ext cx="2759385" cy="44403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2,199,000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7EDCC1B0-7FFB-4C9F-A8B4-8E418F79C84A}"/>
              </a:ext>
            </a:extLst>
          </p:cNvPr>
          <p:cNvSpPr txBox="1"/>
          <p:nvPr/>
        </p:nvSpPr>
        <p:spPr>
          <a:xfrm>
            <a:off x="1366240" y="4893159"/>
            <a:ext cx="2940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Transaction pool</a:t>
            </a:r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6064CFD6-E881-4CCA-ACD0-4C2EAB1F56DF}"/>
              </a:ext>
            </a:extLst>
          </p:cNvPr>
          <p:cNvSpPr/>
          <p:nvPr/>
        </p:nvSpPr>
        <p:spPr>
          <a:xfrm>
            <a:off x="5501233" y="3222426"/>
            <a:ext cx="2759385" cy="44403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1,230,000</a:t>
            </a:r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41170F8E-384F-4F62-93DB-2451259C9F93}"/>
              </a:ext>
            </a:extLst>
          </p:cNvPr>
          <p:cNvSpPr/>
          <p:nvPr/>
        </p:nvSpPr>
        <p:spPr>
          <a:xfrm>
            <a:off x="5501234" y="2671052"/>
            <a:ext cx="2759385" cy="44403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1,134,000</a:t>
            </a:r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A4BD5965-6349-4448-811F-8A5F0C475F8D}"/>
              </a:ext>
            </a:extLst>
          </p:cNvPr>
          <p:cNvSpPr/>
          <p:nvPr/>
        </p:nvSpPr>
        <p:spPr>
          <a:xfrm>
            <a:off x="5501236" y="2132616"/>
            <a:ext cx="2759385" cy="44403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2,461,000</a:t>
            </a:r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DE924CB0-627B-4F1E-A837-1B882E41B985}"/>
              </a:ext>
            </a:extLst>
          </p:cNvPr>
          <p:cNvSpPr/>
          <p:nvPr/>
        </p:nvSpPr>
        <p:spPr>
          <a:xfrm>
            <a:off x="5498536" y="4311831"/>
            <a:ext cx="2759385" cy="44403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1,871,000</a:t>
            </a:r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id="{FCAA459C-212D-43BC-AEDB-44FB6D1F8E69}"/>
              </a:ext>
            </a:extLst>
          </p:cNvPr>
          <p:cNvSpPr/>
          <p:nvPr/>
        </p:nvSpPr>
        <p:spPr>
          <a:xfrm>
            <a:off x="5501232" y="3767330"/>
            <a:ext cx="2759385" cy="44403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2,199,000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C9ECC411-FAA7-413E-852E-E5566E894328}"/>
              </a:ext>
            </a:extLst>
          </p:cNvPr>
          <p:cNvSpPr/>
          <p:nvPr/>
        </p:nvSpPr>
        <p:spPr>
          <a:xfrm>
            <a:off x="5219361" y="2044254"/>
            <a:ext cx="3317734" cy="1681794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D9EBDB22-2AFC-4F60-810C-4127646B0454}"/>
              </a:ext>
            </a:extLst>
          </p:cNvPr>
          <p:cNvSpPr txBox="1"/>
          <p:nvPr/>
        </p:nvSpPr>
        <p:spPr>
          <a:xfrm>
            <a:off x="5957538" y="1495227"/>
            <a:ext cx="1848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5,000,000</a:t>
            </a:r>
          </a:p>
        </p:txBody>
      </p:sp>
      <p:sp>
        <p:nvSpPr>
          <p:cNvPr id="45" name="箭头: 右 44">
            <a:extLst>
              <a:ext uri="{FF2B5EF4-FFF2-40B4-BE49-F238E27FC236}">
                <a16:creationId xmlns:a16="http://schemas.microsoft.com/office/drawing/2014/main" id="{42DF585B-D201-4224-B8BE-AA6D8CE21C72}"/>
              </a:ext>
            </a:extLst>
          </p:cNvPr>
          <p:cNvSpPr/>
          <p:nvPr/>
        </p:nvSpPr>
        <p:spPr>
          <a:xfrm>
            <a:off x="8666570" y="2576646"/>
            <a:ext cx="428878" cy="4093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E7316FDE-F347-4A8B-894F-F9023DBCCC6B}"/>
              </a:ext>
            </a:extLst>
          </p:cNvPr>
          <p:cNvSpPr txBox="1"/>
          <p:nvPr/>
        </p:nvSpPr>
        <p:spPr>
          <a:xfrm>
            <a:off x="9095448" y="2488915"/>
            <a:ext cx="10711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block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4307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72" grpId="0" animBg="1"/>
      <p:bldP spid="74" grpId="0" animBg="1"/>
      <p:bldP spid="75" grpId="0" animBg="1"/>
      <p:bldP spid="78" grpId="0" animBg="1"/>
      <p:bldP spid="79" grpId="0" animBg="1"/>
      <p:bldP spid="81" grpId="0" animBg="1"/>
      <p:bldP spid="82" grpId="0" animBg="1"/>
      <p:bldP spid="87" grpId="0" animBg="1"/>
      <p:bldP spid="89" grpId="0" animBg="1"/>
      <p:bldP spid="44" grpId="0" animBg="1"/>
      <p:bldP spid="90" grpId="0"/>
      <p:bldP spid="45" grpId="0" animBg="1"/>
      <p:bldP spid="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79461" y="270425"/>
            <a:ext cx="11358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Ethereum: scalability</a:t>
            </a:r>
            <a:endParaRPr lang="en-US" sz="3600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8D8C2D1-8427-495A-AD0A-DDBA149A3ADB}"/>
              </a:ext>
            </a:extLst>
          </p:cNvPr>
          <p:cNvSpPr/>
          <p:nvPr/>
        </p:nvSpPr>
        <p:spPr>
          <a:xfrm>
            <a:off x="729840" y="1416107"/>
            <a:ext cx="3704595" cy="364950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3206A76-01D5-425F-BED8-BFE438A26B33}"/>
              </a:ext>
            </a:extLst>
          </p:cNvPr>
          <p:cNvSpPr txBox="1"/>
          <p:nvPr/>
        </p:nvSpPr>
        <p:spPr>
          <a:xfrm>
            <a:off x="801111" y="1416107"/>
            <a:ext cx="328769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contract example {</a:t>
            </a:r>
          </a:p>
          <a:p>
            <a:r>
              <a:rPr lang="en-US" altLang="zh-CN" sz="3200" dirty="0"/>
              <a:t>	</a:t>
            </a:r>
            <a:r>
              <a:rPr lang="en-US" altLang="zh-CN" sz="3200" dirty="0">
                <a:solidFill>
                  <a:schemeClr val="accent2"/>
                </a:solidFill>
              </a:rPr>
              <a:t>function A {}</a:t>
            </a:r>
          </a:p>
          <a:p>
            <a:r>
              <a:rPr lang="en-US" altLang="zh-CN" sz="3200" dirty="0"/>
              <a:t>	</a:t>
            </a:r>
            <a:r>
              <a:rPr lang="en-US" altLang="zh-CN" sz="3200" dirty="0">
                <a:solidFill>
                  <a:schemeClr val="accent6"/>
                </a:solidFill>
              </a:rPr>
              <a:t>function B {}</a:t>
            </a:r>
          </a:p>
          <a:p>
            <a:r>
              <a:rPr lang="en-US" altLang="zh-CN" sz="3200" dirty="0"/>
              <a:t>	</a:t>
            </a:r>
            <a:r>
              <a:rPr lang="en-US" altLang="zh-CN" sz="3200" dirty="0">
                <a:solidFill>
                  <a:schemeClr val="accent4"/>
                </a:solidFill>
              </a:rPr>
              <a:t>function C {}</a:t>
            </a:r>
          </a:p>
          <a:p>
            <a:r>
              <a:rPr lang="en-US" altLang="zh-CN" sz="3200" dirty="0"/>
              <a:t>	function D {}</a:t>
            </a:r>
          </a:p>
          <a:p>
            <a:r>
              <a:rPr lang="en-US" altLang="zh-CN" sz="3200" dirty="0"/>
              <a:t>	</a:t>
            </a:r>
            <a:r>
              <a:rPr lang="en-US" altLang="zh-CN" sz="3200" dirty="0">
                <a:solidFill>
                  <a:schemeClr val="accent5"/>
                </a:solidFill>
              </a:rPr>
              <a:t>function E {}</a:t>
            </a:r>
          </a:p>
          <a:p>
            <a:r>
              <a:rPr lang="en-US" sz="3200" dirty="0"/>
              <a:t>}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7618B07D-28F3-4E7C-8B56-B42BC962A4ED}"/>
              </a:ext>
            </a:extLst>
          </p:cNvPr>
          <p:cNvSpPr/>
          <p:nvPr/>
        </p:nvSpPr>
        <p:spPr>
          <a:xfrm>
            <a:off x="4638759" y="3057100"/>
            <a:ext cx="2801194" cy="36752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30,000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6BD7299E-C6B7-4E27-9C4A-5BC4928C55F7}"/>
              </a:ext>
            </a:extLst>
          </p:cNvPr>
          <p:cNvSpPr/>
          <p:nvPr/>
        </p:nvSpPr>
        <p:spPr>
          <a:xfrm>
            <a:off x="4638759" y="2552799"/>
            <a:ext cx="2801194" cy="36752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800,000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C2C1B8DC-085F-45E2-9583-EB9ED85BC9F7}"/>
              </a:ext>
            </a:extLst>
          </p:cNvPr>
          <p:cNvSpPr/>
          <p:nvPr/>
        </p:nvSpPr>
        <p:spPr>
          <a:xfrm>
            <a:off x="4638759" y="2063874"/>
            <a:ext cx="2801194" cy="36752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50,000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B5559B1B-8E83-462E-859F-DAB493145F4C}"/>
              </a:ext>
            </a:extLst>
          </p:cNvPr>
          <p:cNvSpPr/>
          <p:nvPr/>
        </p:nvSpPr>
        <p:spPr>
          <a:xfrm>
            <a:off x="4638759" y="4001212"/>
            <a:ext cx="2801194" cy="36752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700,000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AC303F5C-8ED7-4155-A4E7-1A21DB6C0189}"/>
              </a:ext>
            </a:extLst>
          </p:cNvPr>
          <p:cNvSpPr/>
          <p:nvPr/>
        </p:nvSpPr>
        <p:spPr>
          <a:xfrm>
            <a:off x="4638759" y="3529156"/>
            <a:ext cx="2801194" cy="36752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1,100,000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20124E6-71D7-41D0-801A-FD76018FB0EA}"/>
              </a:ext>
            </a:extLst>
          </p:cNvPr>
          <p:cNvSpPr txBox="1"/>
          <p:nvPr/>
        </p:nvSpPr>
        <p:spPr>
          <a:xfrm>
            <a:off x="7491308" y="1986024"/>
            <a:ext cx="532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x3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72FA5FD4-E1B8-4584-8E1B-0B695B7C9A73}"/>
              </a:ext>
            </a:extLst>
          </p:cNvPr>
          <p:cNvSpPr txBox="1"/>
          <p:nvPr/>
        </p:nvSpPr>
        <p:spPr>
          <a:xfrm>
            <a:off x="7491308" y="2451932"/>
            <a:ext cx="532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x5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D0335E28-FEB5-450D-B274-5FC1A114775B}"/>
              </a:ext>
            </a:extLst>
          </p:cNvPr>
          <p:cNvSpPr txBox="1"/>
          <p:nvPr/>
        </p:nvSpPr>
        <p:spPr>
          <a:xfrm>
            <a:off x="7491308" y="2954614"/>
            <a:ext cx="532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x8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566FD642-9B96-46F8-86DD-A839CB1D3CA5}"/>
              </a:ext>
            </a:extLst>
          </p:cNvPr>
          <p:cNvSpPr txBox="1"/>
          <p:nvPr/>
        </p:nvSpPr>
        <p:spPr>
          <a:xfrm>
            <a:off x="7491308" y="3424620"/>
            <a:ext cx="532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x4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6ED3F675-9138-4901-A12A-59BB2333F0EE}"/>
              </a:ext>
            </a:extLst>
          </p:cNvPr>
          <p:cNvSpPr txBox="1"/>
          <p:nvPr/>
        </p:nvSpPr>
        <p:spPr>
          <a:xfrm>
            <a:off x="7491308" y="3894626"/>
            <a:ext cx="532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x5</a:t>
            </a:r>
          </a:p>
        </p:txBody>
      </p:sp>
      <p:sp>
        <p:nvSpPr>
          <p:cNvPr id="5" name="箭头: 右 4">
            <a:extLst>
              <a:ext uri="{FF2B5EF4-FFF2-40B4-BE49-F238E27FC236}">
                <a16:creationId xmlns:a16="http://schemas.microsoft.com/office/drawing/2014/main" id="{74727223-3539-48CD-9568-DC47DBF888B1}"/>
              </a:ext>
            </a:extLst>
          </p:cNvPr>
          <p:cNvSpPr/>
          <p:nvPr/>
        </p:nvSpPr>
        <p:spPr>
          <a:xfrm>
            <a:off x="8124403" y="2975151"/>
            <a:ext cx="356050" cy="383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719FA08-1B05-4F72-9331-B5B8D73AE6C1}"/>
              </a:ext>
            </a:extLst>
          </p:cNvPr>
          <p:cNvSpPr txBox="1"/>
          <p:nvPr/>
        </p:nvSpPr>
        <p:spPr>
          <a:xfrm>
            <a:off x="8581030" y="2781787"/>
            <a:ext cx="3557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/>
              <a:t>12,290,000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D8C8FAD9-E2CE-49C2-A57B-4D2DEEBA6D98}"/>
              </a:ext>
            </a:extLst>
          </p:cNvPr>
          <p:cNvSpPr txBox="1"/>
          <p:nvPr/>
        </p:nvSpPr>
        <p:spPr>
          <a:xfrm>
            <a:off x="729840" y="5237474"/>
            <a:ext cx="320312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accent6"/>
                </a:solidFill>
              </a:rPr>
              <a:t>	function B {}</a:t>
            </a:r>
          </a:p>
          <a:p>
            <a:r>
              <a:rPr lang="en-US" altLang="zh-CN" sz="3200" dirty="0"/>
              <a:t>	function D {}</a:t>
            </a:r>
          </a:p>
          <a:p>
            <a:r>
              <a:rPr lang="en-US" altLang="zh-CN" sz="3200" dirty="0"/>
              <a:t>	</a:t>
            </a:r>
            <a:r>
              <a:rPr lang="en-US" altLang="zh-CN" sz="3200" dirty="0">
                <a:solidFill>
                  <a:schemeClr val="accent5"/>
                </a:solidFill>
              </a:rPr>
              <a:t>function E {}</a:t>
            </a:r>
          </a:p>
          <a:p>
            <a:endParaRPr lang="en-US" sz="3200" dirty="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621596E8-6B48-4C8F-A7C1-EA2DCA246B68}"/>
              </a:ext>
            </a:extLst>
          </p:cNvPr>
          <p:cNvSpPr txBox="1"/>
          <p:nvPr/>
        </p:nvSpPr>
        <p:spPr>
          <a:xfrm>
            <a:off x="801111" y="1416107"/>
            <a:ext cx="328769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contract example {</a:t>
            </a:r>
          </a:p>
          <a:p>
            <a:r>
              <a:rPr lang="en-US" altLang="zh-CN" sz="3200" dirty="0"/>
              <a:t>	</a:t>
            </a:r>
            <a:r>
              <a:rPr lang="en-US" altLang="zh-CN" sz="3200" dirty="0">
                <a:solidFill>
                  <a:schemeClr val="accent2"/>
                </a:solidFill>
              </a:rPr>
              <a:t>function A {}</a:t>
            </a:r>
          </a:p>
          <a:p>
            <a:r>
              <a:rPr lang="en-US" altLang="zh-CN" sz="3200" dirty="0"/>
              <a:t>	</a:t>
            </a:r>
          </a:p>
          <a:p>
            <a:r>
              <a:rPr lang="en-US" altLang="zh-CN" sz="3200" dirty="0"/>
              <a:t>	</a:t>
            </a:r>
            <a:r>
              <a:rPr lang="en-US" altLang="zh-CN" sz="3200" dirty="0">
                <a:solidFill>
                  <a:schemeClr val="accent4"/>
                </a:solidFill>
              </a:rPr>
              <a:t>function C {}</a:t>
            </a:r>
          </a:p>
          <a:p>
            <a:r>
              <a:rPr lang="en-US" altLang="zh-CN" sz="3200" dirty="0"/>
              <a:t>	</a:t>
            </a:r>
          </a:p>
          <a:p>
            <a:r>
              <a:rPr lang="en-US" altLang="zh-CN" sz="3200" dirty="0"/>
              <a:t>	</a:t>
            </a:r>
          </a:p>
          <a:p>
            <a:r>
              <a:rPr lang="en-US" sz="3200" dirty="0"/>
              <a:t>}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0868A07C-39B7-4CEE-B39E-CBDD548F101F}"/>
              </a:ext>
            </a:extLst>
          </p:cNvPr>
          <p:cNvSpPr txBox="1"/>
          <p:nvPr/>
        </p:nvSpPr>
        <p:spPr>
          <a:xfrm>
            <a:off x="8877099" y="3894626"/>
            <a:ext cx="3557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/>
              <a:t>390,000</a:t>
            </a:r>
          </a:p>
        </p:txBody>
      </p:sp>
      <p:sp>
        <p:nvSpPr>
          <p:cNvPr id="46" name="箭头: 右 45">
            <a:extLst>
              <a:ext uri="{FF2B5EF4-FFF2-40B4-BE49-F238E27FC236}">
                <a16:creationId xmlns:a16="http://schemas.microsoft.com/office/drawing/2014/main" id="{3CADC1EE-55EF-4FD5-9B82-D094E9CC3951}"/>
              </a:ext>
            </a:extLst>
          </p:cNvPr>
          <p:cNvSpPr/>
          <p:nvPr/>
        </p:nvSpPr>
        <p:spPr>
          <a:xfrm rot="5400000">
            <a:off x="9628174" y="3527437"/>
            <a:ext cx="356050" cy="383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3BCBFD4C-70A2-465B-87C0-D8FCEA83CAA3}"/>
              </a:ext>
            </a:extLst>
          </p:cNvPr>
          <p:cNvSpPr txBox="1"/>
          <p:nvPr/>
        </p:nvSpPr>
        <p:spPr>
          <a:xfrm>
            <a:off x="8218890" y="4427865"/>
            <a:ext cx="3557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/>
              <a:t>reduce by 97%</a:t>
            </a:r>
          </a:p>
        </p:txBody>
      </p:sp>
    </p:spTree>
    <p:extLst>
      <p:ext uri="{BB962C8B-B14F-4D97-AF65-F5344CB8AC3E}">
        <p14:creationId xmlns:p14="http://schemas.microsoft.com/office/powerpoint/2010/main" val="324476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  <p:bldP spid="4" grpId="0"/>
      <p:bldP spid="31" grpId="0"/>
      <p:bldP spid="31" grpId="1"/>
      <p:bldP spid="32" grpId="0"/>
      <p:bldP spid="33" grpId="0"/>
      <p:bldP spid="33" grpId="1"/>
      <p:bldP spid="34" grpId="0"/>
      <p:bldP spid="34" grpId="1"/>
      <p:bldP spid="5" grpId="0" animBg="1"/>
      <p:bldP spid="6" grpId="0"/>
      <p:bldP spid="37" grpId="0"/>
      <p:bldP spid="38" grpId="0"/>
      <p:bldP spid="45" grpId="0"/>
      <p:bldP spid="46" grpId="0" animBg="1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79461" y="270425"/>
            <a:ext cx="11358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Ethereum: privacy</a:t>
            </a:r>
            <a:endParaRPr lang="en-US" sz="3600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8D8C2D1-8427-495A-AD0A-DDBA149A3ADB}"/>
              </a:ext>
            </a:extLst>
          </p:cNvPr>
          <p:cNvSpPr/>
          <p:nvPr/>
        </p:nvSpPr>
        <p:spPr>
          <a:xfrm>
            <a:off x="729840" y="1416107"/>
            <a:ext cx="3704595" cy="364950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3206A76-01D5-425F-BED8-BFE438A26B33}"/>
              </a:ext>
            </a:extLst>
          </p:cNvPr>
          <p:cNvSpPr txBox="1"/>
          <p:nvPr/>
        </p:nvSpPr>
        <p:spPr>
          <a:xfrm>
            <a:off x="801111" y="1416107"/>
            <a:ext cx="328769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contract example {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}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C2C1B8DC-085F-45E2-9583-EB9ED85BC9F7}"/>
              </a:ext>
            </a:extLst>
          </p:cNvPr>
          <p:cNvSpPr/>
          <p:nvPr/>
        </p:nvSpPr>
        <p:spPr>
          <a:xfrm>
            <a:off x="4638759" y="1955639"/>
            <a:ext cx="2801194" cy="43009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private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B5559B1B-8E83-462E-859F-DAB493145F4C}"/>
              </a:ext>
            </a:extLst>
          </p:cNvPr>
          <p:cNvSpPr/>
          <p:nvPr/>
        </p:nvSpPr>
        <p:spPr>
          <a:xfrm>
            <a:off x="4638759" y="4001212"/>
            <a:ext cx="2801194" cy="3675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public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D8C8FAD9-E2CE-49C2-A57B-4D2DEEBA6D98}"/>
              </a:ext>
            </a:extLst>
          </p:cNvPr>
          <p:cNvSpPr txBox="1"/>
          <p:nvPr/>
        </p:nvSpPr>
        <p:spPr>
          <a:xfrm>
            <a:off x="1571412" y="1890690"/>
            <a:ext cx="2263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function A {}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D3F7C05-A113-415D-8540-52B223CE647C}"/>
              </a:ext>
            </a:extLst>
          </p:cNvPr>
          <p:cNvSpPr txBox="1"/>
          <p:nvPr/>
        </p:nvSpPr>
        <p:spPr>
          <a:xfrm>
            <a:off x="1571411" y="2379923"/>
            <a:ext cx="2249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function B {}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DB9EAB25-98F4-497D-A6CB-B30010C6AEF2}"/>
              </a:ext>
            </a:extLst>
          </p:cNvPr>
          <p:cNvSpPr txBox="1"/>
          <p:nvPr/>
        </p:nvSpPr>
        <p:spPr>
          <a:xfrm>
            <a:off x="1571410" y="2869156"/>
            <a:ext cx="2246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function C {}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5B61A052-0CA2-4A92-B1B6-6010819BF3B4}"/>
              </a:ext>
            </a:extLst>
          </p:cNvPr>
          <p:cNvSpPr txBox="1"/>
          <p:nvPr/>
        </p:nvSpPr>
        <p:spPr>
          <a:xfrm>
            <a:off x="1569379" y="3324921"/>
            <a:ext cx="2279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function D {}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D308BD68-D2F4-4EBB-A757-D841C03E02E1}"/>
              </a:ext>
            </a:extLst>
          </p:cNvPr>
          <p:cNvSpPr txBox="1"/>
          <p:nvPr/>
        </p:nvSpPr>
        <p:spPr>
          <a:xfrm>
            <a:off x="1566713" y="3806633"/>
            <a:ext cx="2226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function E {}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17207D62-5547-4EC6-A6B7-E82FF1885056}"/>
              </a:ext>
            </a:extLst>
          </p:cNvPr>
          <p:cNvSpPr/>
          <p:nvPr/>
        </p:nvSpPr>
        <p:spPr>
          <a:xfrm>
            <a:off x="4646010" y="2467889"/>
            <a:ext cx="2801194" cy="43009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private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61D0D56B-5335-48E9-AA8C-AEB57B810378}"/>
              </a:ext>
            </a:extLst>
          </p:cNvPr>
          <p:cNvSpPr/>
          <p:nvPr/>
        </p:nvSpPr>
        <p:spPr>
          <a:xfrm>
            <a:off x="4646010" y="3464528"/>
            <a:ext cx="2801194" cy="43009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private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B7E19E04-1366-4386-90D5-644280DF2CF9}"/>
              </a:ext>
            </a:extLst>
          </p:cNvPr>
          <p:cNvSpPr/>
          <p:nvPr/>
        </p:nvSpPr>
        <p:spPr>
          <a:xfrm>
            <a:off x="4646010" y="2997092"/>
            <a:ext cx="2801194" cy="3675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public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8FEA2FE4-C6DA-44BF-A2BF-A7F4DB7F9103}"/>
              </a:ext>
            </a:extLst>
          </p:cNvPr>
          <p:cNvSpPr txBox="1"/>
          <p:nvPr/>
        </p:nvSpPr>
        <p:spPr>
          <a:xfrm>
            <a:off x="1539780" y="5068832"/>
            <a:ext cx="2263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function A {}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6FED7BBE-FD1E-4DDF-9CBC-40F0E6095644}"/>
              </a:ext>
            </a:extLst>
          </p:cNvPr>
          <p:cNvSpPr txBox="1"/>
          <p:nvPr/>
        </p:nvSpPr>
        <p:spPr>
          <a:xfrm>
            <a:off x="1539779" y="5558065"/>
            <a:ext cx="2249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function B {}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A70FB70F-649E-433D-85F6-D48CBDC268A5}"/>
              </a:ext>
            </a:extLst>
          </p:cNvPr>
          <p:cNvSpPr txBox="1"/>
          <p:nvPr/>
        </p:nvSpPr>
        <p:spPr>
          <a:xfrm>
            <a:off x="1523750" y="6007834"/>
            <a:ext cx="2279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function D {}</a:t>
            </a:r>
          </a:p>
        </p:txBody>
      </p:sp>
    </p:spTree>
    <p:extLst>
      <p:ext uri="{BB962C8B-B14F-4D97-AF65-F5344CB8AC3E}">
        <p14:creationId xmlns:p14="http://schemas.microsoft.com/office/powerpoint/2010/main" val="132864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37" grpId="0"/>
      <p:bldP spid="30" grpId="0"/>
      <p:bldP spid="36" grpId="0"/>
      <p:bldP spid="40" grpId="0" animBg="1"/>
      <p:bldP spid="40" grpId="1" animBg="1"/>
      <p:bldP spid="41" grpId="0" animBg="1"/>
      <p:bldP spid="41" grpId="1" animBg="1"/>
      <p:bldP spid="42" grpId="0" animBg="1"/>
      <p:bldP spid="43" grpId="0"/>
      <p:bldP spid="44" grpId="0"/>
      <p:bldP spid="4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1096</Words>
  <Application>Microsoft Office PowerPoint</Application>
  <PresentationFormat>宽屏</PresentationFormat>
  <Paragraphs>310</Paragraphs>
  <Slides>20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Times New Roman</vt:lpstr>
      <vt:lpstr>Wingdings</vt:lpstr>
      <vt:lpstr>Office 主题​​</vt:lpstr>
      <vt:lpstr>1_Office 主题​​</vt:lpstr>
      <vt:lpstr>Scalable and Privacy-preserving Design of On/Off-chain Smart Contracts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Scalable and Privacy-preserving Design of On/Off-chain Smart Contracts</dc:title>
  <dc:creator>CHAO LI</dc:creator>
  <cp:lastModifiedBy>CHAO LI</cp:lastModifiedBy>
  <cp:revision>22</cp:revision>
  <dcterms:created xsi:type="dcterms:W3CDTF">2019-04-05T00:46:55Z</dcterms:created>
  <dcterms:modified xsi:type="dcterms:W3CDTF">2019-04-08T01:46:53Z</dcterms:modified>
</cp:coreProperties>
</file>