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92" r:id="rId1"/>
  </p:sldMasterIdLst>
  <p:notesMasterIdLst>
    <p:notesMasterId r:id="rId44"/>
  </p:notesMasterIdLst>
  <p:sldIdLst>
    <p:sldId id="256" r:id="rId2"/>
    <p:sldId id="257" r:id="rId3"/>
    <p:sldId id="289" r:id="rId4"/>
    <p:sldId id="265" r:id="rId5"/>
    <p:sldId id="297" r:id="rId6"/>
    <p:sldId id="267" r:id="rId7"/>
    <p:sldId id="298" r:id="rId8"/>
    <p:sldId id="299" r:id="rId9"/>
    <p:sldId id="304" r:id="rId10"/>
    <p:sldId id="305" r:id="rId11"/>
    <p:sldId id="306" r:id="rId12"/>
    <p:sldId id="303" r:id="rId13"/>
    <p:sldId id="315" r:id="rId14"/>
    <p:sldId id="307" r:id="rId15"/>
    <p:sldId id="318" r:id="rId16"/>
    <p:sldId id="312" r:id="rId17"/>
    <p:sldId id="313" r:id="rId18"/>
    <p:sldId id="322" r:id="rId19"/>
    <p:sldId id="346" r:id="rId20"/>
    <p:sldId id="323" r:id="rId21"/>
    <p:sldId id="324" r:id="rId22"/>
    <p:sldId id="325" r:id="rId23"/>
    <p:sldId id="326" r:id="rId24"/>
    <p:sldId id="329" r:id="rId25"/>
    <p:sldId id="330" r:id="rId26"/>
    <p:sldId id="332" r:id="rId27"/>
    <p:sldId id="258" r:id="rId28"/>
    <p:sldId id="334" r:id="rId29"/>
    <p:sldId id="292" r:id="rId30"/>
    <p:sldId id="343" r:id="rId31"/>
    <p:sldId id="335" r:id="rId32"/>
    <p:sldId id="338" r:id="rId33"/>
    <p:sldId id="336" r:id="rId34"/>
    <p:sldId id="337" r:id="rId35"/>
    <p:sldId id="339" r:id="rId36"/>
    <p:sldId id="340" r:id="rId37"/>
    <p:sldId id="341" r:id="rId38"/>
    <p:sldId id="344" r:id="rId39"/>
    <p:sldId id="345" r:id="rId40"/>
    <p:sldId id="291" r:id="rId41"/>
    <p:sldId id="287" r:id="rId42"/>
    <p:sldId id="264"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8"/>
    <p:restoredTop sz="72245"/>
  </p:normalViewPr>
  <p:slideViewPr>
    <p:cSldViewPr snapToGrid="0" snapToObjects="1">
      <p:cViewPr varScale="1">
        <p:scale>
          <a:sx n="90" d="100"/>
          <a:sy n="90" d="100"/>
        </p:scale>
        <p:origin x="1992" y="200"/>
      </p:cViewPr>
      <p:guideLst/>
    </p:cSldViewPr>
  </p:slideViewPr>
  <p:notesTextViewPr>
    <p:cViewPr>
      <p:scale>
        <a:sx n="140" d="100"/>
        <a:sy n="14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F32075-6E26-A945-B453-67AA6B65E6F4}" type="datetimeFigureOut">
              <a:rPr kumimoji="1" lang="zh-CN" altLang="en-US" smtClean="0"/>
              <a:t>2019/4/8</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CN" altLang="en-US"/>
              <a:t>单击此处编辑母版文本样式
二级
三级
四级
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A5CF35-1CC9-4848-8CDE-A5CB7C461A28}" type="slidenum">
              <a:rPr kumimoji="1" lang="zh-CN" altLang="en-US" smtClean="0"/>
              <a:t>‹#›</a:t>
            </a:fld>
            <a:endParaRPr kumimoji="1" lang="zh-CN" altLang="en-US"/>
          </a:p>
        </p:txBody>
      </p:sp>
    </p:spTree>
    <p:extLst>
      <p:ext uri="{BB962C8B-B14F-4D97-AF65-F5344CB8AC3E}">
        <p14:creationId xmlns:p14="http://schemas.microsoft.com/office/powerpoint/2010/main" val="3789588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15 presentation </a:t>
            </a:r>
          </a:p>
          <a:p>
            <a:endParaRPr kumimoji="1" lang="en-US" altLang="zh-CN" dirty="0"/>
          </a:p>
          <a:p>
            <a:r>
              <a:rPr lang="en-US" altLang="zh-CN" sz="1200" kern="1200" dirty="0">
                <a:solidFill>
                  <a:schemeClr val="tx1"/>
                </a:solidFill>
                <a:effectLst/>
                <a:latin typeface="+mn-lt"/>
                <a:ea typeface="+mn-ea"/>
                <a:cs typeface="+mn-cs"/>
              </a:rPr>
              <a:t>Hello, everyone. I’m Chunmiao Li from National Institute of Informatics. </a:t>
            </a:r>
          </a:p>
          <a:p>
            <a:r>
              <a:rPr lang="en-US" altLang="zh-CN" sz="1200" kern="1200" dirty="0">
                <a:solidFill>
                  <a:schemeClr val="tx1"/>
                </a:solidFill>
                <a:effectLst/>
                <a:latin typeface="+mn-lt"/>
                <a:ea typeface="+mn-ea"/>
                <a:cs typeface="+mn-cs"/>
              </a:rPr>
              <a:t>I will introduce this work named as “”</a:t>
            </a:r>
          </a:p>
          <a:p>
            <a:r>
              <a:rPr lang="en-US" altLang="zh-CN" sz="1200" kern="1200" dirty="0">
                <a:solidFill>
                  <a:schemeClr val="tx1"/>
                </a:solidFill>
                <a:effectLst/>
                <a:latin typeface="+mn-lt"/>
                <a:ea typeface="+mn-ea"/>
                <a:cs typeface="+mn-cs"/>
              </a:rPr>
              <a:t>This is a joint work with …</a:t>
            </a:r>
          </a:p>
          <a:p>
            <a:endParaRPr lang="en-US" altLang="zh-CN" sz="1200" kern="1200" dirty="0">
              <a:solidFill>
                <a:schemeClr val="tx1"/>
              </a:solidFill>
              <a:effectLst/>
              <a:latin typeface="+mn-lt"/>
              <a:ea typeface="+mn-ea"/>
              <a:cs typeface="+mn-cs"/>
            </a:endParaRPr>
          </a:p>
          <a:p>
            <a:r>
              <a:rPr lang="en" altLang="zh-CN" sz="1200" b="0" i="0" u="none" strike="noStrike" kern="1200" dirty="0">
                <a:solidFill>
                  <a:schemeClr val="tx1"/>
                </a:solidFill>
                <a:effectLst/>
                <a:latin typeface="+mn-lt"/>
                <a:ea typeface="+mn-ea"/>
                <a:cs typeface="+mn-cs"/>
              </a:rPr>
              <a:t> there is no clear security model - in terms of what type of information should be protected in what regard (confidentiality? integrity?)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Mechanism to protect ePHI from unauthorized alteration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endParaRPr kumimoji="1" lang="en-US" altLang="zh-CN" dirty="0"/>
          </a:p>
          <a:p>
            <a:endParaRPr kumimoji="1" lang="en-US" altLang="zh-CN" dirty="0"/>
          </a:p>
          <a:p>
            <a:endParaRPr kumimoji="1" lang="zh-CN" altLang="en-US" dirty="0"/>
          </a:p>
        </p:txBody>
      </p:sp>
      <p:sp>
        <p:nvSpPr>
          <p:cNvPr id="4" name="灯片编号占位符 3"/>
          <p:cNvSpPr>
            <a:spLocks noGrp="1"/>
          </p:cNvSpPr>
          <p:nvPr>
            <p:ph type="sldNum" sz="quarter" idx="5"/>
          </p:nvPr>
        </p:nvSpPr>
        <p:spPr/>
        <p:txBody>
          <a:bodyPr/>
          <a:lstStyle/>
          <a:p>
            <a:fld id="{EFA5CF35-1CC9-4848-8CDE-A5CB7C461A28}" type="slidenum">
              <a:rPr kumimoji="1" lang="zh-CN" altLang="en-US" smtClean="0"/>
              <a:t>1</a:t>
            </a:fld>
            <a:endParaRPr kumimoji="1" lang="zh-CN" altLang="en-US"/>
          </a:p>
        </p:txBody>
      </p:sp>
    </p:spTree>
    <p:extLst>
      <p:ext uri="{BB962C8B-B14F-4D97-AF65-F5344CB8AC3E}">
        <p14:creationId xmlns:p14="http://schemas.microsoft.com/office/powerpoint/2010/main" val="3639326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sz="1200" dirty="0"/>
              <a:t>Users only share a few attributes of a complete record.</a:t>
            </a:r>
          </a:p>
          <a:p>
            <a:pPr marL="0" indent="0">
              <a:buNone/>
            </a:pPr>
            <a:endParaRPr kumimoji="1" lang="en-US" altLang="zh-CN" sz="1200" dirty="0"/>
          </a:p>
          <a:p>
            <a:r>
              <a:rPr kumimoji="1" lang="en-US" altLang="zh-CN" sz="1200" dirty="0"/>
              <a:t>Additional but unnecessary information may mislead users.</a:t>
            </a:r>
            <a:br>
              <a:rPr kumimoji="1" lang="en-US" altLang="zh-CN" sz="1200" dirty="0"/>
            </a:br>
            <a:r>
              <a:rPr kumimoji="1" lang="en-US" altLang="zh-CN" sz="1200" dirty="0"/>
              <a:t>(e.g., unfamiliar medical terminology make patients misinterpret symptoms)</a:t>
            </a:r>
            <a:endParaRPr kumimoji="1" lang="zh-CN" altLang="en-US" sz="1200" dirty="0"/>
          </a:p>
          <a:p>
            <a:endParaRPr kumimoji="1" lang="zh-CN" altLang="en-US" dirty="0"/>
          </a:p>
          <a:p>
            <a:endParaRPr kumimoji="1" lang="zh-CN" altLang="en-US" dirty="0"/>
          </a:p>
          <a:p>
            <a:endParaRPr kumimoji="1" lang="zh-CN" altLang="en-US" dirty="0"/>
          </a:p>
        </p:txBody>
      </p:sp>
      <p:sp>
        <p:nvSpPr>
          <p:cNvPr id="4" name="灯片编号占位符 3"/>
          <p:cNvSpPr>
            <a:spLocks noGrp="1"/>
          </p:cNvSpPr>
          <p:nvPr>
            <p:ph type="sldNum" sz="quarter" idx="5"/>
          </p:nvPr>
        </p:nvSpPr>
        <p:spPr/>
        <p:txBody>
          <a:bodyPr/>
          <a:lstStyle/>
          <a:p>
            <a:fld id="{EFA5CF35-1CC9-4848-8CDE-A5CB7C461A28}" type="slidenum">
              <a:rPr kumimoji="1" lang="zh-CN" altLang="en-US" smtClean="0"/>
              <a:t>11</a:t>
            </a:fld>
            <a:endParaRPr kumimoji="1" lang="zh-CN" altLang="en-US"/>
          </a:p>
        </p:txBody>
      </p:sp>
    </p:spTree>
    <p:extLst>
      <p:ext uri="{BB962C8B-B14F-4D97-AF65-F5344CB8AC3E}">
        <p14:creationId xmlns:p14="http://schemas.microsoft.com/office/powerpoint/2010/main" val="42997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Combine these views and we can get the base source tables for each party.</a:t>
            </a:r>
            <a:endParaRPr kumimoji="1" lang="zh-CN" altLang="en-US" dirty="0"/>
          </a:p>
          <a:p>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In this perspective, each user has their own base tables and share view tables with others.</a:t>
            </a:r>
            <a:endParaRPr kumimoji="1" lang="zh-CN" altLang="en-US" dirty="0"/>
          </a:p>
          <a:p>
            <a:endParaRPr kumimoji="1" lang="en-US" altLang="zh-CN" dirty="0"/>
          </a:p>
          <a:p>
            <a:r>
              <a:rPr kumimoji="1" lang="en-US" altLang="zh-CN" dirty="0"/>
              <a:t>These views tables can be produced by querying either party.</a:t>
            </a:r>
          </a:p>
          <a:p>
            <a:r>
              <a:rPr kumimoji="1" lang="en-US" altLang="zh-CN" dirty="0"/>
              <a:t>For example, this table </a:t>
            </a:r>
          </a:p>
          <a:p>
            <a:endParaRPr kumimoji="1" lang="zh-CN" altLang="en-US" dirty="0"/>
          </a:p>
        </p:txBody>
      </p:sp>
      <p:sp>
        <p:nvSpPr>
          <p:cNvPr id="4" name="灯片编号占位符 3"/>
          <p:cNvSpPr>
            <a:spLocks noGrp="1"/>
          </p:cNvSpPr>
          <p:nvPr>
            <p:ph type="sldNum" sz="quarter" idx="5"/>
          </p:nvPr>
        </p:nvSpPr>
        <p:spPr/>
        <p:txBody>
          <a:bodyPr/>
          <a:lstStyle/>
          <a:p>
            <a:fld id="{EFA5CF35-1CC9-4848-8CDE-A5CB7C461A28}" type="slidenum">
              <a:rPr kumimoji="1" lang="zh-CN" altLang="en-US" smtClean="0"/>
              <a:t>12</a:t>
            </a:fld>
            <a:endParaRPr kumimoji="1" lang="zh-CN" altLang="en-US"/>
          </a:p>
        </p:txBody>
      </p:sp>
    </p:spTree>
    <p:extLst>
      <p:ext uri="{BB962C8B-B14F-4D97-AF65-F5344CB8AC3E}">
        <p14:creationId xmlns:p14="http://schemas.microsoft.com/office/powerpoint/2010/main" val="2233442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Patient modified the dosage of Ibuprofen to new Dosage</a:t>
            </a:r>
            <a:endParaRPr kumimoji="1" lang="zh-CN" altLang="en-US" dirty="0"/>
          </a:p>
        </p:txBody>
      </p:sp>
      <p:sp>
        <p:nvSpPr>
          <p:cNvPr id="4" name="灯片编号占位符 3"/>
          <p:cNvSpPr>
            <a:spLocks noGrp="1"/>
          </p:cNvSpPr>
          <p:nvPr>
            <p:ph type="sldNum" sz="quarter" idx="5"/>
          </p:nvPr>
        </p:nvSpPr>
        <p:spPr/>
        <p:txBody>
          <a:bodyPr/>
          <a:lstStyle/>
          <a:p>
            <a:fld id="{EFA5CF35-1CC9-4848-8CDE-A5CB7C461A28}" type="slidenum">
              <a:rPr kumimoji="1" lang="zh-CN" altLang="en-US" smtClean="0"/>
              <a:t>14</a:t>
            </a:fld>
            <a:endParaRPr kumimoji="1" lang="zh-CN" altLang="en-US"/>
          </a:p>
        </p:txBody>
      </p:sp>
    </p:spTree>
    <p:extLst>
      <p:ext uri="{BB962C8B-B14F-4D97-AF65-F5344CB8AC3E}">
        <p14:creationId xmlns:p14="http://schemas.microsoft.com/office/powerpoint/2010/main" val="2800666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p:txBody>
      </p:sp>
      <p:sp>
        <p:nvSpPr>
          <p:cNvPr id="4" name="灯片编号占位符 3"/>
          <p:cNvSpPr>
            <a:spLocks noGrp="1"/>
          </p:cNvSpPr>
          <p:nvPr>
            <p:ph type="sldNum" sz="quarter" idx="5"/>
          </p:nvPr>
        </p:nvSpPr>
        <p:spPr/>
        <p:txBody>
          <a:bodyPr/>
          <a:lstStyle/>
          <a:p>
            <a:fld id="{EFA5CF35-1CC9-4848-8CDE-A5CB7C461A28}" type="slidenum">
              <a:rPr kumimoji="1" lang="zh-CN" altLang="en-US" smtClean="0"/>
              <a:t>15</a:t>
            </a:fld>
            <a:endParaRPr kumimoji="1" lang="zh-CN" altLang="en-US"/>
          </a:p>
        </p:txBody>
      </p:sp>
    </p:spTree>
    <p:extLst>
      <p:ext uri="{BB962C8B-B14F-4D97-AF65-F5344CB8AC3E}">
        <p14:creationId xmlns:p14="http://schemas.microsoft.com/office/powerpoint/2010/main" val="4260294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The dosage on the View table is updated </a:t>
            </a:r>
            <a:endParaRPr kumimoji="1" lang="zh-CN" altLang="en-US" dirty="0"/>
          </a:p>
        </p:txBody>
      </p:sp>
      <p:sp>
        <p:nvSpPr>
          <p:cNvPr id="4" name="灯片编号占位符 3"/>
          <p:cNvSpPr>
            <a:spLocks noGrp="1"/>
          </p:cNvSpPr>
          <p:nvPr>
            <p:ph type="sldNum" sz="quarter" idx="5"/>
          </p:nvPr>
        </p:nvSpPr>
        <p:spPr/>
        <p:txBody>
          <a:bodyPr/>
          <a:lstStyle/>
          <a:p>
            <a:fld id="{EFA5CF35-1CC9-4848-8CDE-A5CB7C461A28}" type="slidenum">
              <a:rPr kumimoji="1" lang="zh-CN" altLang="en-US" smtClean="0"/>
              <a:t>16</a:t>
            </a:fld>
            <a:endParaRPr kumimoji="1" lang="zh-CN" altLang="en-US"/>
          </a:p>
        </p:txBody>
      </p:sp>
    </p:spTree>
    <p:extLst>
      <p:ext uri="{BB962C8B-B14F-4D97-AF65-F5344CB8AC3E}">
        <p14:creationId xmlns:p14="http://schemas.microsoft.com/office/powerpoint/2010/main" val="2247187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sz="1200" b="1" kern="1200" dirty="0">
                <a:solidFill>
                  <a:schemeClr val="tx1"/>
                </a:solidFill>
                <a:effectLst/>
                <a:latin typeface="+mn-lt"/>
                <a:ea typeface="+mn-ea"/>
                <a:cs typeface="+mn-cs"/>
              </a:rPr>
              <a:t>view update problem </a:t>
            </a:r>
            <a:r>
              <a:rPr lang="en" altLang="zh-CN" sz="1200" kern="1200" dirty="0">
                <a:solidFill>
                  <a:schemeClr val="tx1"/>
                </a:solidFill>
                <a:effectLst/>
                <a:latin typeface="+mn-lt"/>
                <a:ea typeface="+mn-ea"/>
                <a:cs typeface="+mn-cs"/>
              </a:rPr>
              <a:t>[5, 12, 46, 42, 26]: given a view defined by a query over base relations, show how to systematically reflect the changes made to the view as updates to the original base relations. </a:t>
            </a:r>
            <a:endParaRPr lang="en" altLang="zh-CN" dirty="0"/>
          </a:p>
          <a:p>
            <a:endParaRPr kumimoji="1" lang="zh-CN" altLang="en-US" dirty="0"/>
          </a:p>
        </p:txBody>
      </p:sp>
      <p:sp>
        <p:nvSpPr>
          <p:cNvPr id="4" name="灯片编号占位符 3"/>
          <p:cNvSpPr>
            <a:spLocks noGrp="1"/>
          </p:cNvSpPr>
          <p:nvPr>
            <p:ph type="sldNum" sz="quarter" idx="5"/>
          </p:nvPr>
        </p:nvSpPr>
        <p:spPr/>
        <p:txBody>
          <a:bodyPr/>
          <a:lstStyle/>
          <a:p>
            <a:fld id="{EFA5CF35-1CC9-4848-8CDE-A5CB7C461A28}" type="slidenum">
              <a:rPr kumimoji="1" lang="zh-CN" altLang="en-US" smtClean="0"/>
              <a:t>17</a:t>
            </a:fld>
            <a:endParaRPr kumimoji="1" lang="zh-CN" altLang="en-US"/>
          </a:p>
        </p:txBody>
      </p:sp>
    </p:spTree>
    <p:extLst>
      <p:ext uri="{BB962C8B-B14F-4D97-AF65-F5344CB8AC3E}">
        <p14:creationId xmlns:p14="http://schemas.microsoft.com/office/powerpoint/2010/main" val="3351159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After observing the change on dosage for Ibuprofen, doctor might want to modify the relating mechanism of action.</a:t>
            </a:r>
          </a:p>
          <a:p>
            <a:r>
              <a:rPr kumimoji="1" lang="en-US" altLang="zh-CN" dirty="0"/>
              <a:t>Similarly, later, this update will be propagated to shared view table and researcher will reflect this change to his base table.</a:t>
            </a:r>
            <a:endParaRPr kumimoji="1" lang="zh-CN" altLang="en-US" dirty="0"/>
          </a:p>
        </p:txBody>
      </p:sp>
      <p:sp>
        <p:nvSpPr>
          <p:cNvPr id="4" name="灯片编号占位符 3"/>
          <p:cNvSpPr>
            <a:spLocks noGrp="1"/>
          </p:cNvSpPr>
          <p:nvPr>
            <p:ph type="sldNum" sz="quarter" idx="5"/>
          </p:nvPr>
        </p:nvSpPr>
        <p:spPr/>
        <p:txBody>
          <a:bodyPr/>
          <a:lstStyle/>
          <a:p>
            <a:fld id="{EFA5CF35-1CC9-4848-8CDE-A5CB7C461A28}" type="slidenum">
              <a:rPr kumimoji="1" lang="zh-CN" altLang="en-US" smtClean="0"/>
              <a:t>18</a:t>
            </a:fld>
            <a:endParaRPr kumimoji="1" lang="zh-CN" altLang="en-US"/>
          </a:p>
        </p:txBody>
      </p:sp>
    </p:spTree>
    <p:extLst>
      <p:ext uri="{BB962C8B-B14F-4D97-AF65-F5344CB8AC3E}">
        <p14:creationId xmlns:p14="http://schemas.microsoft.com/office/powerpoint/2010/main" val="1628558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Two times to choose update strategy to reflect updates on view to update on 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kern="1200" dirty="0">
                <a:solidFill>
                  <a:schemeClr val="tx1"/>
                </a:solidFill>
                <a:effectLst/>
                <a:latin typeface="+mn-lt"/>
                <a:ea typeface="+mn-ea"/>
                <a:cs typeface="+mn-cs"/>
              </a:rPr>
              <a:t>synchronize this change on view to create a new source </a:t>
            </a:r>
            <a:endParaRPr lang="en" altLang="zh-CN" dirty="0"/>
          </a:p>
          <a:p>
            <a:endParaRPr kumimoji="1" lang="en-US" altLang="zh-CN" dirty="0"/>
          </a:p>
          <a:p>
            <a:endParaRPr kumimoji="1" lang="en-US" altLang="zh-CN" dirty="0"/>
          </a:p>
          <a:p>
            <a:r>
              <a:rPr kumimoji="1" lang="en-US" altLang="zh-CN" dirty="0">
                <a:solidFill>
                  <a:srgbClr val="FF0000"/>
                </a:solidFill>
              </a:rPr>
              <a:t>Current solutions don’t allow updatable views.</a:t>
            </a:r>
          </a:p>
          <a:p>
            <a:endParaRPr kumimoji="1" lang="en-US" altLang="zh-CN" dirty="0"/>
          </a:p>
          <a:p>
            <a:r>
              <a:rPr kumimoji="1" lang="en-US" altLang="zh-CN" dirty="0"/>
              <a:t>For simplicity, let’s take one case. </a:t>
            </a:r>
          </a:p>
        </p:txBody>
      </p:sp>
      <p:sp>
        <p:nvSpPr>
          <p:cNvPr id="4" name="灯片编号占位符 3"/>
          <p:cNvSpPr>
            <a:spLocks noGrp="1"/>
          </p:cNvSpPr>
          <p:nvPr>
            <p:ph type="sldNum" sz="quarter" idx="5"/>
          </p:nvPr>
        </p:nvSpPr>
        <p:spPr/>
        <p:txBody>
          <a:bodyPr/>
          <a:lstStyle/>
          <a:p>
            <a:fld id="{EFA5CF35-1CC9-4848-8CDE-A5CB7C461A28}" type="slidenum">
              <a:rPr kumimoji="1" lang="zh-CN" altLang="en-US" smtClean="0"/>
              <a:t>19</a:t>
            </a:fld>
            <a:endParaRPr kumimoji="1" lang="zh-CN" altLang="en-US"/>
          </a:p>
        </p:txBody>
      </p:sp>
    </p:spTree>
    <p:extLst>
      <p:ext uri="{BB962C8B-B14F-4D97-AF65-F5344CB8AC3E}">
        <p14:creationId xmlns:p14="http://schemas.microsoft.com/office/powerpoint/2010/main" val="671172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We often take it for granted that …</a:t>
            </a:r>
          </a:p>
          <a:p>
            <a:endParaRPr kumimoji="1" lang="en-US" altLang="zh-CN" dirty="0"/>
          </a:p>
          <a:p>
            <a:r>
              <a:rPr kumimoji="1" lang="en-US" altLang="zh-CN" dirty="0"/>
              <a:t>These view tables are defined by queries from base table</a:t>
            </a:r>
          </a:p>
          <a:p>
            <a:r>
              <a:rPr kumimoji="1" lang="en-US" altLang="zh-CN" dirty="0"/>
              <a:t>But derive update strategy to translate updates on view to update on source can not be achieved in an automatic way</a:t>
            </a:r>
          </a:p>
          <a:p>
            <a:endParaRPr kumimoji="1" lang="en-US" altLang="zh-CN" dirty="0"/>
          </a:p>
          <a:p>
            <a:r>
              <a:rPr kumimoji="1" lang="en-US" altLang="zh-CN" dirty="0"/>
              <a:t>So we need write update strategy by ourselves</a:t>
            </a:r>
          </a:p>
          <a:p>
            <a:endParaRPr kumimoji="1" lang="zh-CN" altLang="en-US" dirty="0"/>
          </a:p>
          <a:p>
            <a:endParaRPr kumimoji="1" lang="en-US" altLang="zh-CN" dirty="0"/>
          </a:p>
        </p:txBody>
      </p:sp>
      <p:sp>
        <p:nvSpPr>
          <p:cNvPr id="4" name="灯片编号占位符 3"/>
          <p:cNvSpPr>
            <a:spLocks noGrp="1"/>
          </p:cNvSpPr>
          <p:nvPr>
            <p:ph type="sldNum" sz="quarter" idx="5"/>
          </p:nvPr>
        </p:nvSpPr>
        <p:spPr/>
        <p:txBody>
          <a:bodyPr/>
          <a:lstStyle/>
          <a:p>
            <a:fld id="{EFA5CF35-1CC9-4848-8CDE-A5CB7C461A28}" type="slidenum">
              <a:rPr kumimoji="1" lang="zh-CN" altLang="en-US" smtClean="0"/>
              <a:t>20</a:t>
            </a:fld>
            <a:endParaRPr kumimoji="1" lang="zh-CN" altLang="en-US"/>
          </a:p>
        </p:txBody>
      </p:sp>
    </p:spTree>
    <p:extLst>
      <p:ext uri="{BB962C8B-B14F-4D97-AF65-F5344CB8AC3E}">
        <p14:creationId xmlns:p14="http://schemas.microsoft.com/office/powerpoint/2010/main" val="2504044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We observe that at least these two laws should be satisfied.</a:t>
            </a:r>
          </a:p>
        </p:txBody>
      </p:sp>
      <p:sp>
        <p:nvSpPr>
          <p:cNvPr id="4" name="灯片编号占位符 3"/>
          <p:cNvSpPr>
            <a:spLocks noGrp="1"/>
          </p:cNvSpPr>
          <p:nvPr>
            <p:ph type="sldNum" sz="quarter" idx="5"/>
          </p:nvPr>
        </p:nvSpPr>
        <p:spPr/>
        <p:txBody>
          <a:bodyPr/>
          <a:lstStyle/>
          <a:p>
            <a:fld id="{EFA5CF35-1CC9-4848-8CDE-A5CB7C461A28}" type="slidenum">
              <a:rPr kumimoji="1" lang="zh-CN" altLang="en-US" smtClean="0"/>
              <a:t>21</a:t>
            </a:fld>
            <a:endParaRPr kumimoji="1" lang="zh-CN" altLang="en-US"/>
          </a:p>
        </p:txBody>
      </p:sp>
    </p:spTree>
    <p:extLst>
      <p:ext uri="{BB962C8B-B14F-4D97-AF65-F5344CB8AC3E}">
        <p14:creationId xmlns:p14="http://schemas.microsoft.com/office/powerpoint/2010/main" val="3106800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First introduce some background and bring out our motivation.</a:t>
            </a:r>
          </a:p>
          <a:p>
            <a:r>
              <a:rPr kumimoji="1" lang="en-US" altLang="zh-CN" dirty="0"/>
              <a:t>Next I will sketch our solution by an update workflow</a:t>
            </a:r>
          </a:p>
          <a:p>
            <a:r>
              <a:rPr kumimoji="1" lang="en-US" altLang="zh-CN" dirty="0"/>
              <a:t>In the end, I will sum up.</a:t>
            </a:r>
            <a:endParaRPr kumimoji="1" lang="zh-CN" altLang="en-US" dirty="0"/>
          </a:p>
        </p:txBody>
      </p:sp>
      <p:sp>
        <p:nvSpPr>
          <p:cNvPr id="4" name="灯片编号占位符 3"/>
          <p:cNvSpPr>
            <a:spLocks noGrp="1"/>
          </p:cNvSpPr>
          <p:nvPr>
            <p:ph type="sldNum" sz="quarter" idx="5"/>
          </p:nvPr>
        </p:nvSpPr>
        <p:spPr/>
        <p:txBody>
          <a:bodyPr/>
          <a:lstStyle/>
          <a:p>
            <a:fld id="{EFA5CF35-1CC9-4848-8CDE-A5CB7C461A28}" type="slidenum">
              <a:rPr kumimoji="1" lang="zh-CN" altLang="en-US" smtClean="0"/>
              <a:t>2</a:t>
            </a:fld>
            <a:endParaRPr kumimoji="1" lang="zh-CN" altLang="en-US"/>
          </a:p>
        </p:txBody>
      </p:sp>
    </p:spTree>
    <p:extLst>
      <p:ext uri="{BB962C8B-B14F-4D97-AF65-F5344CB8AC3E}">
        <p14:creationId xmlns:p14="http://schemas.microsoft.com/office/powerpoint/2010/main" val="4193674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So this is a problem.</a:t>
            </a:r>
          </a:p>
        </p:txBody>
      </p:sp>
      <p:sp>
        <p:nvSpPr>
          <p:cNvPr id="4" name="灯片编号占位符 3"/>
          <p:cNvSpPr>
            <a:spLocks noGrp="1"/>
          </p:cNvSpPr>
          <p:nvPr>
            <p:ph type="sldNum" sz="quarter" idx="5"/>
          </p:nvPr>
        </p:nvSpPr>
        <p:spPr/>
        <p:txBody>
          <a:bodyPr/>
          <a:lstStyle/>
          <a:p>
            <a:fld id="{EFA5CF35-1CC9-4848-8CDE-A5CB7C461A28}" type="slidenum">
              <a:rPr kumimoji="1" lang="zh-CN" altLang="en-US" smtClean="0"/>
              <a:t>22</a:t>
            </a:fld>
            <a:endParaRPr kumimoji="1" lang="zh-CN" altLang="en-US"/>
          </a:p>
        </p:txBody>
      </p:sp>
    </p:spTree>
    <p:extLst>
      <p:ext uri="{BB962C8B-B14F-4D97-AF65-F5344CB8AC3E}">
        <p14:creationId xmlns:p14="http://schemas.microsoft.com/office/powerpoint/2010/main" val="1458890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Our main contribution is …</a:t>
            </a:r>
          </a:p>
          <a:p>
            <a:endParaRPr kumimoji="1" lang="en-US" altLang="zh-CN" dirty="0"/>
          </a:p>
          <a:p>
            <a:r>
              <a:rPr kumimoji="1" lang="en-US" altLang="zh-CN" dirty="0"/>
              <a:t>And the key to solve this stems from Bidirectional transformation</a:t>
            </a:r>
          </a:p>
          <a:p>
            <a:endParaRPr kumimoji="1" lang="zh-CN" altLang="en-US" dirty="0"/>
          </a:p>
        </p:txBody>
      </p:sp>
      <p:sp>
        <p:nvSpPr>
          <p:cNvPr id="4" name="灯片编号占位符 3"/>
          <p:cNvSpPr>
            <a:spLocks noGrp="1"/>
          </p:cNvSpPr>
          <p:nvPr>
            <p:ph type="sldNum" sz="quarter" idx="5"/>
          </p:nvPr>
        </p:nvSpPr>
        <p:spPr/>
        <p:txBody>
          <a:bodyPr/>
          <a:lstStyle/>
          <a:p>
            <a:fld id="{EFA5CF35-1CC9-4848-8CDE-A5CB7C461A28}" type="slidenum">
              <a:rPr kumimoji="1" lang="zh-CN" altLang="en-US" smtClean="0"/>
              <a:t>23</a:t>
            </a:fld>
            <a:endParaRPr kumimoji="1" lang="zh-CN" altLang="en-US"/>
          </a:p>
        </p:txBody>
      </p:sp>
    </p:spTree>
    <p:extLst>
      <p:ext uri="{BB962C8B-B14F-4D97-AF65-F5344CB8AC3E}">
        <p14:creationId xmlns:p14="http://schemas.microsoft.com/office/powerpoint/2010/main" val="1963419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dirty="0"/>
              <a:t>A BX program can be invoked in forward (get) and backward (put) direction to synchronize source and view and satisfy well-</a:t>
            </a:r>
            <a:r>
              <a:rPr kumimoji="1" lang="en-US" altLang="zh-CN" sz="1200" dirty="0" err="1"/>
              <a:t>behaveness</a:t>
            </a:r>
            <a:endParaRPr kumimoji="1"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kern="1200" dirty="0">
                <a:solidFill>
                  <a:schemeClr val="tx1"/>
                </a:solidFill>
                <a:effectLst/>
                <a:latin typeface="+mn-lt"/>
                <a:ea typeface="+mn-ea"/>
                <a:cs typeface="+mn-cs"/>
              </a:rPr>
              <a:t>A forward transformation (denoted as </a:t>
            </a:r>
            <a:r>
              <a:rPr lang="en" altLang="zh-CN" sz="1200" i="1" kern="1200" dirty="0">
                <a:solidFill>
                  <a:schemeClr val="tx1"/>
                </a:solidFill>
                <a:effectLst/>
                <a:latin typeface="+mn-lt"/>
                <a:ea typeface="+mn-ea"/>
                <a:cs typeface="+mn-cs"/>
              </a:rPr>
              <a:t>get</a:t>
            </a:r>
            <a:r>
              <a:rPr lang="en" altLang="zh-CN" sz="1200" kern="1200" dirty="0">
                <a:solidFill>
                  <a:schemeClr val="tx1"/>
                </a:solidFill>
                <a:effectLst/>
                <a:latin typeface="+mn-lt"/>
                <a:ea typeface="+mn-ea"/>
                <a:cs typeface="+mn-cs"/>
              </a:rPr>
              <a:t>) extracts some information from the source to build an abstract view, and the backward transformation (denoted as </a:t>
            </a:r>
            <a:r>
              <a:rPr lang="en" altLang="zh-CN" sz="1200" i="1" kern="1200" dirty="0">
                <a:solidFill>
                  <a:schemeClr val="tx1"/>
                </a:solidFill>
                <a:effectLst/>
                <a:latin typeface="+mn-lt"/>
                <a:ea typeface="+mn-ea"/>
                <a:cs typeface="+mn-cs"/>
              </a:rPr>
              <a:t>put</a:t>
            </a:r>
            <a:r>
              <a:rPr lang="en" altLang="zh-CN" sz="1200" kern="1200" dirty="0">
                <a:solidFill>
                  <a:schemeClr val="tx1"/>
                </a:solidFill>
                <a:effectLst/>
                <a:latin typeface="+mn-lt"/>
                <a:ea typeface="+mn-ea"/>
                <a:cs typeface="+mn-cs"/>
              </a:rPr>
              <a:t>) embeds information of the view back into the source and produces an updated source.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kern="1200" dirty="0">
                <a:solidFill>
                  <a:schemeClr val="tx1"/>
                </a:solidFill>
                <a:effectLst/>
                <a:latin typeface="+mn-lt"/>
                <a:ea typeface="+mn-ea"/>
                <a:cs typeface="+mn-cs"/>
              </a:rPr>
              <a:t>Intuitively, </a:t>
            </a:r>
            <a:r>
              <a:rPr lang="en" altLang="zh-CN" sz="1200" i="1" kern="1200" dirty="0" err="1">
                <a:solidFill>
                  <a:schemeClr val="tx1"/>
                </a:solidFill>
                <a:effectLst/>
                <a:latin typeface="+mn-lt"/>
                <a:ea typeface="+mn-ea"/>
                <a:cs typeface="+mn-cs"/>
              </a:rPr>
              <a:t>GetPut</a:t>
            </a:r>
            <a:r>
              <a:rPr lang="en" altLang="zh-CN" sz="1200" i="1"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states that no update should be performed on the source when there is no change on the view, while </a:t>
            </a:r>
            <a:r>
              <a:rPr lang="en" altLang="zh-CN" sz="1200" i="1" kern="1200" dirty="0" err="1">
                <a:solidFill>
                  <a:schemeClr val="tx1"/>
                </a:solidFill>
                <a:effectLst/>
                <a:latin typeface="+mn-lt"/>
                <a:ea typeface="+mn-ea"/>
                <a:cs typeface="+mn-cs"/>
              </a:rPr>
              <a:t>PutGet</a:t>
            </a:r>
            <a:r>
              <a:rPr lang="en" altLang="zh-CN" sz="1200" i="1"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hints that </a:t>
            </a:r>
            <a:r>
              <a:rPr lang="en" altLang="zh-CN" sz="1200" i="1" kern="1200" dirty="0">
                <a:solidFill>
                  <a:schemeClr val="tx1"/>
                </a:solidFill>
                <a:effectLst/>
                <a:latin typeface="+mn-lt"/>
                <a:ea typeface="+mn-ea"/>
                <a:cs typeface="+mn-cs"/>
              </a:rPr>
              <a:t>put </a:t>
            </a:r>
            <a:r>
              <a:rPr lang="en" altLang="zh-CN" sz="1200" kern="1200" dirty="0">
                <a:solidFill>
                  <a:schemeClr val="tx1"/>
                </a:solidFill>
                <a:effectLst/>
                <a:latin typeface="+mn-lt"/>
                <a:ea typeface="+mn-ea"/>
                <a:cs typeface="+mn-cs"/>
              </a:rPr>
              <a:t>should take all updates on the view into account so that the view can be regenerated from the updated source by </a:t>
            </a:r>
            <a:r>
              <a:rPr lang="en" altLang="zh-CN" sz="1200" i="1" kern="1200" dirty="0">
                <a:solidFill>
                  <a:schemeClr val="tx1"/>
                </a:solidFill>
                <a:effectLst/>
                <a:latin typeface="+mn-lt"/>
                <a:ea typeface="+mn-ea"/>
                <a:cs typeface="+mn-cs"/>
              </a:rPr>
              <a:t>get</a:t>
            </a:r>
            <a:r>
              <a:rPr lang="en" altLang="zh-CN" sz="1200" kern="1200" dirty="0">
                <a:solidFill>
                  <a:schemeClr val="tx1"/>
                </a:solidFill>
                <a:effectLst/>
                <a:latin typeface="+mn-lt"/>
                <a:ea typeface="+mn-ea"/>
                <a:cs typeface="+mn-cs"/>
              </a:rPr>
              <a:t>. </a:t>
            </a:r>
            <a:endParaRPr lang="en"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dirty="0"/>
              <a:t>BX programs can synchronize the source and view, and their well-</a:t>
            </a:r>
            <a:r>
              <a:rPr lang="en" altLang="zh-CN" dirty="0" err="1"/>
              <a:t>behavedness</a:t>
            </a:r>
            <a:r>
              <a:rPr lang="en" altLang="zh-CN" dirty="0"/>
              <a:t> guarantees that the source and view are kept consistent after updates on either side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1600" dirty="0"/>
          </a:p>
          <a:p>
            <a:r>
              <a:rPr lang="en" altLang="zh-CN" sz="1200" i="1" kern="1200" dirty="0">
                <a:solidFill>
                  <a:schemeClr val="tx1"/>
                </a:solidFill>
                <a:effectLst/>
                <a:latin typeface="+mn-lt"/>
                <a:ea typeface="+mn-ea"/>
                <a:cs typeface="+mn-cs"/>
              </a:rPr>
              <a:t>put </a:t>
            </a:r>
            <a:r>
              <a:rPr lang="en" altLang="zh-CN" sz="1200" kern="1200" dirty="0">
                <a:solidFill>
                  <a:schemeClr val="tx1"/>
                </a:solidFill>
                <a:effectLst/>
                <a:latin typeface="+mn-lt"/>
                <a:ea typeface="+mn-ea"/>
                <a:cs typeface="+mn-cs"/>
              </a:rPr>
              <a:t>is not a simple inverse of </a:t>
            </a:r>
            <a:r>
              <a:rPr lang="en" altLang="zh-CN" sz="1200" i="1" kern="1200" dirty="0">
                <a:solidFill>
                  <a:schemeClr val="tx1"/>
                </a:solidFill>
                <a:effectLst/>
                <a:latin typeface="+mn-lt"/>
                <a:ea typeface="+mn-ea"/>
                <a:cs typeface="+mn-cs"/>
              </a:rPr>
              <a:t>get</a:t>
            </a:r>
            <a:r>
              <a:rPr lang="en" altLang="zh-CN" sz="1200" kern="1200" dirty="0">
                <a:solidFill>
                  <a:schemeClr val="tx1"/>
                </a:solidFill>
                <a:effectLst/>
                <a:latin typeface="+mn-lt"/>
                <a:ea typeface="+mn-ea"/>
                <a:cs typeface="+mn-cs"/>
              </a:rPr>
              <a:t>. Instead, it accepts the view and the original source as input and produces an updated source as output. </a:t>
            </a:r>
            <a:endParaRPr lang="en" altLang="zh-CN"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1200" dirty="0"/>
          </a:p>
          <a:p>
            <a:endParaRPr kumimoji="1" lang="zh-CN" altLang="en-US" dirty="0"/>
          </a:p>
        </p:txBody>
      </p:sp>
      <p:sp>
        <p:nvSpPr>
          <p:cNvPr id="4" name="灯片编号占位符 3"/>
          <p:cNvSpPr>
            <a:spLocks noGrp="1"/>
          </p:cNvSpPr>
          <p:nvPr>
            <p:ph type="sldNum" sz="quarter" idx="5"/>
          </p:nvPr>
        </p:nvSpPr>
        <p:spPr/>
        <p:txBody>
          <a:bodyPr/>
          <a:lstStyle/>
          <a:p>
            <a:fld id="{EFA5CF35-1CC9-4848-8CDE-A5CB7C461A28}" type="slidenum">
              <a:rPr kumimoji="1" lang="zh-CN" altLang="en-US" smtClean="0"/>
              <a:t>24</a:t>
            </a:fld>
            <a:endParaRPr kumimoji="1" lang="zh-CN" altLang="en-US"/>
          </a:p>
        </p:txBody>
      </p:sp>
    </p:spTree>
    <p:extLst>
      <p:ext uri="{BB962C8B-B14F-4D97-AF65-F5344CB8AC3E}">
        <p14:creationId xmlns:p14="http://schemas.microsoft.com/office/powerpoint/2010/main" val="211716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dirty="0"/>
              <a:t>A BX program can be invoked in forward (get) and backward (put) direction to synchronize source and view and satisfy well-</a:t>
            </a:r>
            <a:r>
              <a:rPr kumimoji="1" lang="en-US" altLang="zh-CN" sz="1200" dirty="0" err="1"/>
              <a:t>behaveness</a:t>
            </a:r>
            <a:endParaRPr kumimoji="1"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dirty="0"/>
              <a:t>Rephrase the two laws mentioned before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1200" kern="1200" dirty="0">
              <a:solidFill>
                <a:schemeClr val="tx1"/>
              </a:solidFill>
              <a:effectLst/>
              <a:latin typeface="+mn-lt"/>
              <a:ea typeface="+mn-ea"/>
              <a:cs typeface="+mn-cs"/>
            </a:endParaRPr>
          </a:p>
          <a:p>
            <a:endParaRPr kumimoji="1" lang="zh-CN" altLang="en-US" dirty="0"/>
          </a:p>
        </p:txBody>
      </p:sp>
      <p:sp>
        <p:nvSpPr>
          <p:cNvPr id="4" name="灯片编号占位符 3"/>
          <p:cNvSpPr>
            <a:spLocks noGrp="1"/>
          </p:cNvSpPr>
          <p:nvPr>
            <p:ph type="sldNum" sz="quarter" idx="5"/>
          </p:nvPr>
        </p:nvSpPr>
        <p:spPr/>
        <p:txBody>
          <a:bodyPr/>
          <a:lstStyle/>
          <a:p>
            <a:fld id="{EFA5CF35-1CC9-4848-8CDE-A5CB7C461A28}" type="slidenum">
              <a:rPr kumimoji="1" lang="zh-CN" altLang="en-US" smtClean="0"/>
              <a:t>25</a:t>
            </a:fld>
            <a:endParaRPr kumimoji="1" lang="zh-CN" altLang="en-US"/>
          </a:p>
        </p:txBody>
      </p:sp>
    </p:spTree>
    <p:extLst>
      <p:ext uri="{BB962C8B-B14F-4D97-AF65-F5344CB8AC3E}">
        <p14:creationId xmlns:p14="http://schemas.microsoft.com/office/powerpoint/2010/main" val="2627047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Still, we have another contribution.</a:t>
            </a:r>
          </a:p>
          <a:p>
            <a:endParaRPr kumimoji="1" lang="en-US" altLang="zh-CN" dirty="0"/>
          </a:p>
          <a:p>
            <a:r>
              <a:rPr kumimoji="1" lang="en-US" altLang="zh-CN" dirty="0"/>
              <a:t>We propose that access permission should be controlled based on fine-grained attributes</a:t>
            </a:r>
          </a:p>
          <a:p>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kern="1200" dirty="0">
                <a:solidFill>
                  <a:schemeClr val="tx1"/>
                </a:solidFill>
                <a:effectLst/>
                <a:latin typeface="+mn-lt"/>
                <a:ea typeface="+mn-ea"/>
                <a:cs typeface="+mn-cs"/>
              </a:rPr>
              <a:t>Existing blockchain-based access control solutions, such as [4], focused on permission control on the full record. </a:t>
            </a:r>
            <a:endParaRPr lang="en" altLang="zh-CN" dirty="0"/>
          </a:p>
          <a:p>
            <a:endParaRPr kumimoji="1" lang="en-US" altLang="zh-CN" dirty="0"/>
          </a:p>
          <a:p>
            <a:endParaRPr kumimoji="1" lang="zh-CN" altLang="en-US" dirty="0"/>
          </a:p>
        </p:txBody>
      </p:sp>
      <p:sp>
        <p:nvSpPr>
          <p:cNvPr id="4" name="灯片编号占位符 3"/>
          <p:cNvSpPr>
            <a:spLocks noGrp="1"/>
          </p:cNvSpPr>
          <p:nvPr>
            <p:ph type="sldNum" sz="quarter" idx="5"/>
          </p:nvPr>
        </p:nvSpPr>
        <p:spPr/>
        <p:txBody>
          <a:bodyPr/>
          <a:lstStyle/>
          <a:p>
            <a:fld id="{EFA5CF35-1CC9-4848-8CDE-A5CB7C461A28}" type="slidenum">
              <a:rPr kumimoji="1" lang="zh-CN" altLang="en-US" smtClean="0"/>
              <a:t>26</a:t>
            </a:fld>
            <a:endParaRPr kumimoji="1" lang="zh-CN" altLang="en-US"/>
          </a:p>
        </p:txBody>
      </p:sp>
    </p:spTree>
    <p:extLst>
      <p:ext uri="{BB962C8B-B14F-4D97-AF65-F5344CB8AC3E}">
        <p14:creationId xmlns:p14="http://schemas.microsoft.com/office/powerpoint/2010/main" val="2819665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A possible solution to mitigate this issue is to employ blockchain technology</a:t>
            </a:r>
            <a:endParaRPr kumimoji="1" lang="zh-CN" altLang="en-US" dirty="0"/>
          </a:p>
          <a:p>
            <a:endParaRPr kumimoji="1" lang="zh-CN" altLang="en-US" dirty="0"/>
          </a:p>
        </p:txBody>
      </p:sp>
      <p:sp>
        <p:nvSpPr>
          <p:cNvPr id="4" name="灯片编号占位符 3"/>
          <p:cNvSpPr>
            <a:spLocks noGrp="1"/>
          </p:cNvSpPr>
          <p:nvPr>
            <p:ph type="sldNum" sz="quarter" idx="5"/>
          </p:nvPr>
        </p:nvSpPr>
        <p:spPr/>
        <p:txBody>
          <a:bodyPr/>
          <a:lstStyle/>
          <a:p>
            <a:fld id="{EFA5CF35-1CC9-4848-8CDE-A5CB7C461A28}" type="slidenum">
              <a:rPr kumimoji="1" lang="zh-CN" altLang="en-US" smtClean="0"/>
              <a:t>27</a:t>
            </a:fld>
            <a:endParaRPr kumimoji="1" lang="zh-CN" altLang="en-US"/>
          </a:p>
        </p:txBody>
      </p:sp>
    </p:spTree>
    <p:extLst>
      <p:ext uri="{BB962C8B-B14F-4D97-AF65-F5344CB8AC3E}">
        <p14:creationId xmlns:p14="http://schemas.microsoft.com/office/powerpoint/2010/main" val="1282943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This table delegates update permission on attributes for doctor and patient.</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kern="1200" dirty="0">
                <a:solidFill>
                  <a:schemeClr val="tx1"/>
                </a:solidFill>
                <a:effectLst/>
                <a:latin typeface="+mn-lt"/>
                <a:ea typeface="+mn-ea"/>
                <a:cs typeface="+mn-cs"/>
              </a:rPr>
              <a:t>we can encode permission information of views into smart contracts </a:t>
            </a:r>
            <a:endParaRPr lang="en" altLang="zh-CN" dirty="0"/>
          </a:p>
          <a:p>
            <a:endParaRPr kumimoji="1" lang="zh-CN" altLang="en-US" dirty="0"/>
          </a:p>
        </p:txBody>
      </p:sp>
      <p:sp>
        <p:nvSpPr>
          <p:cNvPr id="4" name="灯片编号占位符 3"/>
          <p:cNvSpPr>
            <a:spLocks noGrp="1"/>
          </p:cNvSpPr>
          <p:nvPr>
            <p:ph type="sldNum" sz="quarter" idx="5"/>
          </p:nvPr>
        </p:nvSpPr>
        <p:spPr/>
        <p:txBody>
          <a:bodyPr/>
          <a:lstStyle/>
          <a:p>
            <a:fld id="{EFA5CF35-1CC9-4848-8CDE-A5CB7C461A28}" type="slidenum">
              <a:rPr kumimoji="1" lang="zh-CN" altLang="en-US" smtClean="0"/>
              <a:t>28</a:t>
            </a:fld>
            <a:endParaRPr kumimoji="1" lang="zh-CN" altLang="en-US"/>
          </a:p>
        </p:txBody>
      </p:sp>
    </p:spTree>
    <p:extLst>
      <p:ext uri="{BB962C8B-B14F-4D97-AF65-F5344CB8AC3E}">
        <p14:creationId xmlns:p14="http://schemas.microsoft.com/office/powerpoint/2010/main" val="34491189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Next I will explain our solution by previous example.</a:t>
            </a:r>
            <a:endParaRPr kumimoji="1" lang="zh-CN" altLang="en-US" dirty="0"/>
          </a:p>
        </p:txBody>
      </p:sp>
      <p:sp>
        <p:nvSpPr>
          <p:cNvPr id="4" name="灯片编号占位符 3"/>
          <p:cNvSpPr>
            <a:spLocks noGrp="1"/>
          </p:cNvSpPr>
          <p:nvPr>
            <p:ph type="sldNum" sz="quarter" idx="5"/>
          </p:nvPr>
        </p:nvSpPr>
        <p:spPr/>
        <p:txBody>
          <a:bodyPr/>
          <a:lstStyle/>
          <a:p>
            <a:fld id="{EFA5CF35-1CC9-4848-8CDE-A5CB7C461A28}" type="slidenum">
              <a:rPr kumimoji="1" lang="zh-CN" altLang="en-US" smtClean="0"/>
              <a:t>29</a:t>
            </a:fld>
            <a:endParaRPr kumimoji="1" lang="zh-CN" altLang="en-US"/>
          </a:p>
        </p:txBody>
      </p:sp>
    </p:spTree>
    <p:extLst>
      <p:ext uri="{BB962C8B-B14F-4D97-AF65-F5344CB8AC3E}">
        <p14:creationId xmlns:p14="http://schemas.microsoft.com/office/powerpoint/2010/main" val="41681121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highlight>
                  <a:srgbClr val="FFFF00"/>
                </a:highlight>
              </a:rPr>
              <a:t>Let’s use previous update scenario to demonstrate our idea.</a:t>
            </a:r>
          </a:p>
          <a:p>
            <a:endParaRPr kumimoji="1" lang="en-US" altLang="zh-CN" dirty="0">
              <a:highlight>
                <a:srgbClr val="FFFF00"/>
              </a:highlight>
            </a:endParaRPr>
          </a:p>
          <a:p>
            <a:r>
              <a:rPr kumimoji="1" lang="en-US" altLang="zh-CN" dirty="0">
                <a:highlight>
                  <a:srgbClr val="FFFF00"/>
                </a:highlight>
              </a:rPr>
              <a:t>This picture described the update process which is initiated by the patient and propagated to the doctor.</a:t>
            </a:r>
          </a:p>
          <a:p>
            <a:endParaRPr kumimoji="1" lang="en-US" altLang="zh-CN" dirty="0">
              <a:highlight>
                <a:srgbClr val="FFFF00"/>
              </a:highlight>
            </a:endParaRPr>
          </a:p>
          <a:p>
            <a:r>
              <a:rPr kumimoji="1" lang="en-US" altLang="zh-CN" dirty="0">
                <a:highlight>
                  <a:srgbClr val="FFFF00"/>
                </a:highlight>
              </a:rPr>
              <a:t>Next let’s see how it works in more detailed way.</a:t>
            </a:r>
          </a:p>
          <a:p>
            <a:endParaRPr kumimoji="1" lang="en-US" altLang="zh-CN" dirty="0">
              <a:highlight>
                <a:srgbClr val="FFFF00"/>
              </a:highlight>
            </a:endParaRPr>
          </a:p>
          <a:p>
            <a:endParaRPr kumimoji="1" lang="en-US" altLang="zh-CN" dirty="0">
              <a:highlight>
                <a:srgbClr val="FFFF00"/>
              </a:highlight>
            </a:endParaRPr>
          </a:p>
          <a:p>
            <a:r>
              <a:rPr kumimoji="1" lang="en-US" altLang="zh-CN" dirty="0">
                <a:highlight>
                  <a:srgbClr val="FFFF00"/>
                </a:highlight>
              </a:rPr>
              <a:t>Give a big picture first</a:t>
            </a:r>
          </a:p>
          <a:p>
            <a:r>
              <a:rPr kumimoji="1" lang="en-US" altLang="zh-CN" dirty="0">
                <a:highlight>
                  <a:srgbClr val="FFFF00"/>
                </a:highlight>
              </a:rPr>
              <a:t>Explain items on picture</a:t>
            </a:r>
          </a:p>
          <a:p>
            <a:endParaRPr kumimoji="1" lang="en-US" altLang="zh-CN" dirty="0">
              <a:highlight>
                <a:srgbClr val="FFFF00"/>
              </a:highlight>
            </a:endParaRPr>
          </a:p>
          <a:p>
            <a:endParaRPr kumimoji="1" lang="zh-CN" altLang="en-US" dirty="0"/>
          </a:p>
        </p:txBody>
      </p:sp>
      <p:sp>
        <p:nvSpPr>
          <p:cNvPr id="4" name="灯片编号占位符 3"/>
          <p:cNvSpPr>
            <a:spLocks noGrp="1"/>
          </p:cNvSpPr>
          <p:nvPr>
            <p:ph type="sldNum" sz="quarter" idx="5"/>
          </p:nvPr>
        </p:nvSpPr>
        <p:spPr/>
        <p:txBody>
          <a:bodyPr/>
          <a:lstStyle/>
          <a:p>
            <a:fld id="{EFA5CF35-1CC9-4848-8CDE-A5CB7C461A28}" type="slidenum">
              <a:rPr kumimoji="1" lang="zh-CN" altLang="en-US" smtClean="0"/>
              <a:t>30</a:t>
            </a:fld>
            <a:endParaRPr kumimoji="1" lang="zh-CN" altLang="en-US"/>
          </a:p>
        </p:txBody>
      </p:sp>
    </p:spTree>
    <p:extLst>
      <p:ext uri="{BB962C8B-B14F-4D97-AF65-F5344CB8AC3E}">
        <p14:creationId xmlns:p14="http://schemas.microsoft.com/office/powerpoint/2010/main" val="445377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kern="1200" dirty="0">
                <a:solidFill>
                  <a:schemeClr val="tx1"/>
                </a:solidFill>
                <a:effectLst/>
                <a:latin typeface="+mn-lt"/>
                <a:ea typeface="+mn-ea"/>
                <a:cs typeface="+mn-cs"/>
              </a:rPr>
              <a:t>he will call a smart contract via a trusted node connected to blockchain by sending the request for updates to the D23 </a:t>
            </a:r>
            <a:endParaRPr lang="en" altLang="zh-CN" dirty="0"/>
          </a:p>
          <a:p>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kern="1200" dirty="0">
                <a:solidFill>
                  <a:schemeClr val="tx1"/>
                </a:solidFill>
                <a:effectLst/>
                <a:latin typeface="+mn-lt"/>
                <a:ea typeface="+mn-ea"/>
                <a:cs typeface="+mn-cs"/>
              </a:rPr>
              <a:t>Note that the smart contract in Fig. 3 records all permission info about that D23. The smart contract will be executed until all nodes form a consensus on this update request, which means Researcher is permitted to update D23. </a:t>
            </a:r>
            <a:endParaRPr lang="en" altLang="zh-CN" dirty="0"/>
          </a:p>
          <a:p>
            <a:endParaRPr kumimoji="1" lang="en-US" altLang="zh-CN" dirty="0"/>
          </a:p>
          <a:p>
            <a:r>
              <a:rPr lang="en-US" altLang="zh-CN" sz="1200" dirty="0"/>
              <a:t>Call </a:t>
            </a:r>
            <a:r>
              <a:rPr lang="zh-CN" altLang="en-US" sz="1200" dirty="0"/>
              <a:t>smart contracts to check permission</a:t>
            </a:r>
          </a:p>
          <a:p>
            <a:r>
              <a:rPr lang="zh-CN" altLang="en-US" sz="1200" dirty="0"/>
              <a:t>If permission is given, then</a:t>
            </a:r>
            <a:r>
              <a:rPr lang="en-US" altLang="zh-CN" sz="1200" dirty="0"/>
              <a:t> notify doctor</a:t>
            </a:r>
            <a:r>
              <a:rPr lang="zh-CN" altLang="en-US" sz="1200" dirty="0"/>
              <a:t>;</a:t>
            </a:r>
          </a:p>
          <a:p>
            <a:r>
              <a:rPr lang="zh-CN" altLang="en-US" sz="1200" dirty="0"/>
              <a:t>If no, then prompt </a:t>
            </a:r>
            <a:r>
              <a:rPr lang="en-US" altLang="zh-CN" sz="1200" dirty="0"/>
              <a:t>researcher</a:t>
            </a:r>
            <a:r>
              <a:rPr lang="zh-CN" altLang="en-US" sz="1200" dirty="0"/>
              <a:t> that his update is rejected.</a:t>
            </a:r>
          </a:p>
          <a:p>
            <a:endParaRPr kumimoji="1" lang="zh-CN" altLang="en-US" dirty="0"/>
          </a:p>
        </p:txBody>
      </p:sp>
      <p:sp>
        <p:nvSpPr>
          <p:cNvPr id="4" name="灯片编号占位符 3"/>
          <p:cNvSpPr>
            <a:spLocks noGrp="1"/>
          </p:cNvSpPr>
          <p:nvPr>
            <p:ph type="sldNum" sz="quarter" idx="5"/>
          </p:nvPr>
        </p:nvSpPr>
        <p:spPr/>
        <p:txBody>
          <a:bodyPr/>
          <a:lstStyle/>
          <a:p>
            <a:fld id="{EFA5CF35-1CC9-4848-8CDE-A5CB7C461A28}" type="slidenum">
              <a:rPr kumimoji="1" lang="zh-CN" altLang="en-US" smtClean="0"/>
              <a:t>34</a:t>
            </a:fld>
            <a:endParaRPr kumimoji="1" lang="zh-CN" altLang="en-US"/>
          </a:p>
        </p:txBody>
      </p:sp>
    </p:spTree>
    <p:extLst>
      <p:ext uri="{BB962C8B-B14F-4D97-AF65-F5344CB8AC3E}">
        <p14:creationId xmlns:p14="http://schemas.microsoft.com/office/powerpoint/2010/main" val="1907666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Let’s come to the first part.</a:t>
            </a:r>
            <a:endParaRPr kumimoji="1" lang="zh-CN" altLang="en-US" dirty="0"/>
          </a:p>
        </p:txBody>
      </p:sp>
      <p:sp>
        <p:nvSpPr>
          <p:cNvPr id="4" name="灯片编号占位符 3"/>
          <p:cNvSpPr>
            <a:spLocks noGrp="1"/>
          </p:cNvSpPr>
          <p:nvPr>
            <p:ph type="sldNum" sz="quarter" idx="5"/>
          </p:nvPr>
        </p:nvSpPr>
        <p:spPr/>
        <p:txBody>
          <a:bodyPr/>
          <a:lstStyle/>
          <a:p>
            <a:fld id="{EFA5CF35-1CC9-4848-8CDE-A5CB7C461A28}" type="slidenum">
              <a:rPr kumimoji="1" lang="zh-CN" altLang="en-US" smtClean="0"/>
              <a:t>3</a:t>
            </a:fld>
            <a:endParaRPr kumimoji="1" lang="zh-CN" altLang="en-US"/>
          </a:p>
        </p:txBody>
      </p:sp>
    </p:spTree>
    <p:extLst>
      <p:ext uri="{BB962C8B-B14F-4D97-AF65-F5344CB8AC3E}">
        <p14:creationId xmlns:p14="http://schemas.microsoft.com/office/powerpoint/2010/main" val="41180189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EFA5CF35-1CC9-4848-8CDE-A5CB7C461A28}" type="slidenum">
              <a:rPr kumimoji="1" lang="zh-CN" altLang="en-US" smtClean="0"/>
              <a:t>35</a:t>
            </a:fld>
            <a:endParaRPr kumimoji="1" lang="zh-CN" altLang="en-US"/>
          </a:p>
        </p:txBody>
      </p:sp>
    </p:spTree>
    <p:extLst>
      <p:ext uri="{BB962C8B-B14F-4D97-AF65-F5344CB8AC3E}">
        <p14:creationId xmlns:p14="http://schemas.microsoft.com/office/powerpoint/2010/main" val="26623416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EFA5CF35-1CC9-4848-8CDE-A5CB7C461A28}" type="slidenum">
              <a:rPr kumimoji="1" lang="zh-CN" altLang="en-US" smtClean="0"/>
              <a:t>36</a:t>
            </a:fld>
            <a:endParaRPr kumimoji="1" lang="zh-CN" altLang="en-US"/>
          </a:p>
        </p:txBody>
      </p:sp>
    </p:spTree>
    <p:extLst>
      <p:ext uri="{BB962C8B-B14F-4D97-AF65-F5344CB8AC3E}">
        <p14:creationId xmlns:p14="http://schemas.microsoft.com/office/powerpoint/2010/main" val="18263191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EFA5CF35-1CC9-4848-8CDE-A5CB7C461A28}" type="slidenum">
              <a:rPr kumimoji="1" lang="zh-CN" altLang="en-US" smtClean="0"/>
              <a:t>37</a:t>
            </a:fld>
            <a:endParaRPr kumimoji="1" lang="zh-CN" altLang="en-US"/>
          </a:p>
        </p:txBody>
      </p:sp>
    </p:spTree>
    <p:extLst>
      <p:ext uri="{BB962C8B-B14F-4D97-AF65-F5344CB8AC3E}">
        <p14:creationId xmlns:p14="http://schemas.microsoft.com/office/powerpoint/2010/main" val="1723240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Till now, we went through the whole update process, which is initiated by the patient and propagated to the doctor.</a:t>
            </a:r>
            <a:endParaRPr kumimoji="1" lang="zh-CN" altLang="en-US" dirty="0"/>
          </a:p>
        </p:txBody>
      </p:sp>
      <p:sp>
        <p:nvSpPr>
          <p:cNvPr id="4" name="灯片编号占位符 3"/>
          <p:cNvSpPr>
            <a:spLocks noGrp="1"/>
          </p:cNvSpPr>
          <p:nvPr>
            <p:ph type="sldNum" sz="quarter" idx="5"/>
          </p:nvPr>
        </p:nvSpPr>
        <p:spPr/>
        <p:txBody>
          <a:bodyPr/>
          <a:lstStyle/>
          <a:p>
            <a:fld id="{EFA5CF35-1CC9-4848-8CDE-A5CB7C461A28}" type="slidenum">
              <a:rPr kumimoji="1" lang="zh-CN" altLang="en-US" smtClean="0"/>
              <a:t>38</a:t>
            </a:fld>
            <a:endParaRPr kumimoji="1" lang="zh-CN" altLang="en-US"/>
          </a:p>
        </p:txBody>
      </p:sp>
    </p:spTree>
    <p:extLst>
      <p:ext uri="{BB962C8B-B14F-4D97-AF65-F5344CB8AC3E}">
        <p14:creationId xmlns:p14="http://schemas.microsoft.com/office/powerpoint/2010/main" val="16626243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Still one more thing, recall that doctor still share data with researchers, she will do the same way as before and in the end, the updates stared by doctor will be reflected to the researcher’s database.</a:t>
            </a:r>
            <a:endParaRPr kumimoji="1" lang="zh-CN" altLang="en-US" dirty="0"/>
          </a:p>
        </p:txBody>
      </p:sp>
      <p:sp>
        <p:nvSpPr>
          <p:cNvPr id="4" name="灯片编号占位符 3"/>
          <p:cNvSpPr>
            <a:spLocks noGrp="1"/>
          </p:cNvSpPr>
          <p:nvPr>
            <p:ph type="sldNum" sz="quarter" idx="5"/>
          </p:nvPr>
        </p:nvSpPr>
        <p:spPr/>
        <p:txBody>
          <a:bodyPr/>
          <a:lstStyle/>
          <a:p>
            <a:fld id="{EFA5CF35-1CC9-4848-8CDE-A5CB7C461A28}" type="slidenum">
              <a:rPr kumimoji="1" lang="zh-CN" altLang="en-US" smtClean="0"/>
              <a:t>39</a:t>
            </a:fld>
            <a:endParaRPr kumimoji="1" lang="zh-CN" altLang="en-US"/>
          </a:p>
        </p:txBody>
      </p:sp>
    </p:spTree>
    <p:extLst>
      <p:ext uri="{BB962C8B-B14F-4D97-AF65-F5344CB8AC3E}">
        <p14:creationId xmlns:p14="http://schemas.microsoft.com/office/powerpoint/2010/main" val="35191348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EFA5CF35-1CC9-4848-8CDE-A5CB7C461A28}" type="slidenum">
              <a:rPr kumimoji="1" lang="zh-CN" altLang="en-US" smtClean="0"/>
              <a:t>40</a:t>
            </a:fld>
            <a:endParaRPr kumimoji="1" lang="zh-CN" altLang="en-US"/>
          </a:p>
        </p:txBody>
      </p:sp>
    </p:spTree>
    <p:extLst>
      <p:ext uri="{BB962C8B-B14F-4D97-AF65-F5344CB8AC3E}">
        <p14:creationId xmlns:p14="http://schemas.microsoft.com/office/powerpoint/2010/main" val="3253359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EFA5CF35-1CC9-4848-8CDE-A5CB7C461A28}" type="slidenum">
              <a:rPr kumimoji="1" lang="zh-CN" altLang="en-US" smtClean="0"/>
              <a:t>41</a:t>
            </a:fld>
            <a:endParaRPr kumimoji="1" lang="zh-CN" altLang="en-US"/>
          </a:p>
        </p:txBody>
      </p:sp>
    </p:spTree>
    <p:extLst>
      <p:ext uri="{BB962C8B-B14F-4D97-AF65-F5344CB8AC3E}">
        <p14:creationId xmlns:p14="http://schemas.microsoft.com/office/powerpoint/2010/main" val="21097879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EFA5CF35-1CC9-4848-8CDE-A5CB7C461A28}" type="slidenum">
              <a:rPr kumimoji="1" lang="zh-CN" altLang="en-US" smtClean="0"/>
              <a:t>42</a:t>
            </a:fld>
            <a:endParaRPr kumimoji="1" lang="zh-CN" altLang="en-US"/>
          </a:p>
        </p:txBody>
      </p:sp>
    </p:spTree>
    <p:extLst>
      <p:ext uri="{BB962C8B-B14F-4D97-AF65-F5344CB8AC3E}">
        <p14:creationId xmlns:p14="http://schemas.microsoft.com/office/powerpoint/2010/main" val="2222093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sz="2000" dirty="0"/>
              <a:t>Medical data are usually written by doctors manually.</a:t>
            </a:r>
          </a:p>
          <a:p>
            <a:r>
              <a:rPr kumimoji="1" lang="en-US" altLang="zh-CN" sz="2000" dirty="0"/>
              <a:t>But nowadays a lot of medical data are digitalized so as to be stored and accessed conveniently.</a:t>
            </a:r>
            <a:endParaRPr kumimoji="1" lang="zh-CN" altLang="en-US" sz="2000" dirty="0"/>
          </a:p>
        </p:txBody>
      </p:sp>
      <p:sp>
        <p:nvSpPr>
          <p:cNvPr id="4" name="灯片编号占位符 3"/>
          <p:cNvSpPr>
            <a:spLocks noGrp="1"/>
          </p:cNvSpPr>
          <p:nvPr>
            <p:ph type="sldNum" sz="quarter" idx="5"/>
          </p:nvPr>
        </p:nvSpPr>
        <p:spPr/>
        <p:txBody>
          <a:bodyPr/>
          <a:lstStyle/>
          <a:p>
            <a:fld id="{EFA5CF35-1CC9-4848-8CDE-A5CB7C461A28}" type="slidenum">
              <a:rPr kumimoji="1" lang="zh-CN" altLang="en-US" smtClean="0"/>
              <a:t>4</a:t>
            </a:fld>
            <a:endParaRPr kumimoji="1" lang="zh-CN" altLang="en-US"/>
          </a:p>
        </p:txBody>
      </p:sp>
    </p:spTree>
    <p:extLst>
      <p:ext uri="{BB962C8B-B14F-4D97-AF65-F5344CB8AC3E}">
        <p14:creationId xmlns:p14="http://schemas.microsoft.com/office/powerpoint/2010/main" val="3593799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Not only doctor can access medical records.</a:t>
            </a:r>
          </a:p>
          <a:p>
            <a:r>
              <a:rPr kumimoji="1" lang="en-US" altLang="zh-CN" dirty="0"/>
              <a:t>Others may still need to manage these data.</a:t>
            </a:r>
          </a:p>
          <a:p>
            <a:endParaRPr kumimoji="1" lang="en-US" altLang="zh-CN" dirty="0"/>
          </a:p>
          <a:p>
            <a:r>
              <a:rPr kumimoji="1" lang="en-US" altLang="zh-CN" dirty="0"/>
              <a:t>For example, patient may be interested in reading doctor’s notes</a:t>
            </a:r>
            <a:r>
              <a:rPr kumimoji="1" lang="zh-CN" altLang="en-US" dirty="0"/>
              <a:t> </a:t>
            </a:r>
            <a:r>
              <a:rPr kumimoji="1" lang="en-US" altLang="zh-CN" dirty="0"/>
              <a:t>to learn more about their health condition.</a:t>
            </a:r>
          </a:p>
          <a:p>
            <a:r>
              <a:rPr kumimoji="1" lang="en-US" altLang="zh-CN" dirty="0"/>
              <a:t>Moreover, researcher</a:t>
            </a:r>
            <a:r>
              <a:rPr kumimoji="1" lang="zh-CN" altLang="en-US" dirty="0"/>
              <a:t> </a:t>
            </a:r>
            <a:r>
              <a:rPr kumimoji="1" lang="en-US" altLang="zh-CN" dirty="0"/>
              <a:t>can develop new medicine by observing drug reaction on medicinal substances.</a:t>
            </a:r>
          </a:p>
          <a:p>
            <a:endParaRPr kumimoji="1" lang="en-US" altLang="zh-CN" dirty="0"/>
          </a:p>
          <a:p>
            <a:r>
              <a:rPr kumimoji="1" lang="en-US" altLang="zh-CN" dirty="0"/>
              <a:t>In this sense, </a:t>
            </a:r>
          </a:p>
          <a:p>
            <a:r>
              <a:rPr kumimoji="1" lang="en-US" altLang="zh-CN" dirty="0"/>
              <a:t>we require medical data sharing, </a:t>
            </a:r>
          </a:p>
          <a:p>
            <a:r>
              <a:rPr kumimoji="1" lang="en-US" altLang="zh-CN" dirty="0"/>
              <a:t>which can foster better</a:t>
            </a:r>
            <a:r>
              <a:rPr kumimoji="1" lang="zh-CN" altLang="en-US" dirty="0"/>
              <a:t> </a:t>
            </a:r>
            <a:r>
              <a:rPr kumimoji="1" lang="en-US" altLang="zh-CN" dirty="0"/>
              <a:t>treatment to patients in a collaborative</a:t>
            </a:r>
            <a:r>
              <a:rPr kumimoji="1" lang="zh-CN" altLang="en-US" dirty="0"/>
              <a:t> </a:t>
            </a:r>
            <a:r>
              <a:rPr kumimoji="1" lang="en-US" altLang="zh-CN" dirty="0"/>
              <a:t>way.</a:t>
            </a:r>
          </a:p>
          <a:p>
            <a:endParaRPr kumimoji="1" lang="zh-CN" altLang="en-US" dirty="0"/>
          </a:p>
          <a:p>
            <a:endParaRPr kumimoji="1" lang="zh-CN" altLang="en-US" dirty="0"/>
          </a:p>
        </p:txBody>
      </p:sp>
      <p:sp>
        <p:nvSpPr>
          <p:cNvPr id="4" name="灯片编号占位符 3"/>
          <p:cNvSpPr>
            <a:spLocks noGrp="1"/>
          </p:cNvSpPr>
          <p:nvPr>
            <p:ph type="sldNum" sz="quarter" idx="5"/>
          </p:nvPr>
        </p:nvSpPr>
        <p:spPr/>
        <p:txBody>
          <a:bodyPr/>
          <a:lstStyle/>
          <a:p>
            <a:fld id="{EFA5CF35-1CC9-4848-8CDE-A5CB7C461A28}" type="slidenum">
              <a:rPr kumimoji="1" lang="zh-CN" altLang="en-US" smtClean="0"/>
              <a:t>5</a:t>
            </a:fld>
            <a:endParaRPr kumimoji="1" lang="zh-CN" altLang="en-US"/>
          </a:p>
        </p:txBody>
      </p:sp>
    </p:spTree>
    <p:extLst>
      <p:ext uri="{BB962C8B-B14F-4D97-AF65-F5344CB8AC3E}">
        <p14:creationId xmlns:p14="http://schemas.microsoft.com/office/powerpoint/2010/main" val="1195547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Some medical data sharing platforms have been designed to dispose different issues.</a:t>
            </a:r>
          </a:p>
          <a:p>
            <a:endParaRPr kumimoji="1"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dirty="0"/>
              <a:t>For example, since medical data are usually private and sensitive,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dirty="0"/>
              <a:t>to prevent </a:t>
            </a:r>
            <a:r>
              <a:rPr lang="en" altLang="zh-CN" sz="1200" i="0" dirty="0"/>
              <a:t>data from being tampered by unauthorized users,</a:t>
            </a:r>
          </a:p>
          <a:p>
            <a:r>
              <a:rPr kumimoji="1" lang="en-US" altLang="zh-CN" dirty="0"/>
              <a:t>In 2016, </a:t>
            </a:r>
            <a:r>
              <a:rPr kumimoji="1" lang="en-US" altLang="zh-CN" dirty="0" err="1"/>
              <a:t>Medrec</a:t>
            </a:r>
            <a:r>
              <a:rPr kumimoji="1" lang="en-US" altLang="zh-CN" dirty="0"/>
              <a:t> system proposed that we can store access permission on blockchain.</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kern="1200" dirty="0">
                <a:solidFill>
                  <a:schemeClr val="tx1"/>
                </a:solidFill>
                <a:effectLst/>
                <a:latin typeface="+mn-lt"/>
                <a:ea typeface="+mn-ea"/>
                <a:cs typeface="+mn-cs"/>
              </a:rPr>
              <a:t>a distributed access and validation system using the blockchain to replace centralized intermediaries.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zh-CN" sz="1200" kern="1200" dirty="0">
                <a:solidFill>
                  <a:schemeClr val="tx1"/>
                </a:solidFill>
                <a:effectLst/>
                <a:latin typeface="+mn-lt"/>
                <a:ea typeface="+mn-ea"/>
                <a:cs typeface="+mn-cs"/>
              </a:rPr>
              <a:t>Data privacy problem is mitigated by encryption technology.</a:t>
            </a:r>
            <a:endParaRPr kumimoji="1" lang="en-US" altLang="zh-CN" dirty="0"/>
          </a:p>
          <a:p>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solidFill>
              </a:rPr>
              <a:t>MDBCS presents a dual-blockchain architecture to endow system with high scalability.(</a:t>
            </a:r>
            <a:r>
              <a:rPr lang="en" altLang="zh-CN" sz="1200" kern="1200" dirty="0">
                <a:solidFill>
                  <a:schemeClr val="tx1"/>
                </a:solidFill>
                <a:effectLst/>
                <a:latin typeface="+mn-lt"/>
                <a:ea typeface="+mn-ea"/>
                <a:cs typeface="+mn-cs"/>
              </a:rPr>
              <a:t>medical big data is difficult to achieve sharing.</a:t>
            </a:r>
            <a:r>
              <a:rPr lang="en-US" altLang="zh-CN" sz="1200" dirty="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schemeClr val="tx1"/>
              </a:solidFill>
            </a:endParaRPr>
          </a:p>
          <a:p>
            <a:endParaRPr kumimoji="1" lang="en-US" altLang="zh-CN" sz="1200" dirty="0">
              <a:solidFill>
                <a:schemeClr val="tx1"/>
              </a:solidFill>
            </a:endParaRPr>
          </a:p>
          <a:p>
            <a:endParaRPr kumimoji="1" lang="en-US" altLang="zh-CN" dirty="0"/>
          </a:p>
        </p:txBody>
      </p:sp>
      <p:sp>
        <p:nvSpPr>
          <p:cNvPr id="4" name="灯片编号占位符 3"/>
          <p:cNvSpPr>
            <a:spLocks noGrp="1"/>
          </p:cNvSpPr>
          <p:nvPr>
            <p:ph type="sldNum" sz="quarter" idx="5"/>
          </p:nvPr>
        </p:nvSpPr>
        <p:spPr/>
        <p:txBody>
          <a:bodyPr/>
          <a:lstStyle/>
          <a:p>
            <a:fld id="{EFA5CF35-1CC9-4848-8CDE-A5CB7C461A28}" type="slidenum">
              <a:rPr kumimoji="1" lang="zh-CN" altLang="en-US" smtClean="0"/>
              <a:t>6</a:t>
            </a:fld>
            <a:endParaRPr kumimoji="1" lang="zh-CN" altLang="en-US"/>
          </a:p>
        </p:txBody>
      </p:sp>
    </p:spTree>
    <p:extLst>
      <p:ext uri="{BB962C8B-B14F-4D97-AF65-F5344CB8AC3E}">
        <p14:creationId xmlns:p14="http://schemas.microsoft.com/office/powerpoint/2010/main" val="187722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However</a:t>
            </a:r>
            <a:r>
              <a:rPr kumimoji="1" lang="zh-CN" altLang="en-US" dirty="0"/>
              <a:t>，</a:t>
            </a:r>
            <a:r>
              <a:rPr kumimoji="1" lang="en-US" altLang="zh-CN" dirty="0"/>
              <a:t> they all work on complete medical records.</a:t>
            </a:r>
          </a:p>
          <a:p>
            <a:endParaRPr kumimoji="1" lang="en-US" altLang="zh-CN" dirty="0"/>
          </a:p>
          <a:p>
            <a:r>
              <a:rPr kumimoji="1" lang="en-US" altLang="zh-CN" dirty="0"/>
              <a:t>This table shows 7 attribute information for 2 patients.</a:t>
            </a:r>
          </a:p>
          <a:p>
            <a:endParaRPr kumimoji="1" lang="en-US" altLang="zh-CN" dirty="0"/>
          </a:p>
          <a:p>
            <a:endParaRPr kumimoji="1" lang="en-US" altLang="zh-CN" dirty="0"/>
          </a:p>
          <a:p>
            <a:endParaRPr kumimoji="1" lang="en-US" altLang="zh-CN" dirty="0"/>
          </a:p>
          <a:p>
            <a:endParaRPr kumimoji="1" lang="en-US" altLang="zh-CN" dirty="0"/>
          </a:p>
        </p:txBody>
      </p:sp>
      <p:sp>
        <p:nvSpPr>
          <p:cNvPr id="4" name="灯片编号占位符 3"/>
          <p:cNvSpPr>
            <a:spLocks noGrp="1"/>
          </p:cNvSpPr>
          <p:nvPr>
            <p:ph type="sldNum" sz="quarter" idx="5"/>
          </p:nvPr>
        </p:nvSpPr>
        <p:spPr/>
        <p:txBody>
          <a:bodyPr/>
          <a:lstStyle/>
          <a:p>
            <a:fld id="{EFA5CF35-1CC9-4848-8CDE-A5CB7C461A28}" type="slidenum">
              <a:rPr kumimoji="1" lang="zh-CN" altLang="en-US" smtClean="0"/>
              <a:t>7</a:t>
            </a:fld>
            <a:endParaRPr kumimoji="1" lang="zh-CN" altLang="en-US"/>
          </a:p>
        </p:txBody>
      </p:sp>
    </p:spTree>
    <p:extLst>
      <p:ext uri="{BB962C8B-B14F-4D97-AF65-F5344CB8AC3E}">
        <p14:creationId xmlns:p14="http://schemas.microsoft.com/office/powerpoint/2010/main" val="3974476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Doctor and patient share…</a:t>
            </a:r>
          </a:p>
          <a:p>
            <a:endParaRPr kumimoji="1" lang="en-US" altLang="zh-CN" dirty="0"/>
          </a:p>
          <a:p>
            <a:r>
              <a:rPr kumimoji="1" lang="en-US" altLang="zh-CN" dirty="0"/>
              <a:t>Patient is</a:t>
            </a:r>
            <a:r>
              <a:rPr kumimoji="1" lang="zh-CN" altLang="en-US" dirty="0"/>
              <a:t> </a:t>
            </a:r>
            <a:r>
              <a:rPr kumimoji="1" lang="en-US" altLang="zh-CN" dirty="0"/>
              <a:t>interested …</a:t>
            </a:r>
            <a:endParaRPr kumimoji="1" lang="zh-CN" altLang="en-US" dirty="0"/>
          </a:p>
        </p:txBody>
      </p:sp>
      <p:sp>
        <p:nvSpPr>
          <p:cNvPr id="4" name="灯片编号占位符 3"/>
          <p:cNvSpPr>
            <a:spLocks noGrp="1"/>
          </p:cNvSpPr>
          <p:nvPr>
            <p:ph type="sldNum" sz="quarter" idx="5"/>
          </p:nvPr>
        </p:nvSpPr>
        <p:spPr/>
        <p:txBody>
          <a:bodyPr/>
          <a:lstStyle/>
          <a:p>
            <a:fld id="{EFA5CF35-1CC9-4848-8CDE-A5CB7C461A28}" type="slidenum">
              <a:rPr kumimoji="1" lang="zh-CN" altLang="en-US" smtClean="0"/>
              <a:t>9</a:t>
            </a:fld>
            <a:endParaRPr kumimoji="1" lang="zh-CN" altLang="en-US"/>
          </a:p>
        </p:txBody>
      </p:sp>
    </p:spTree>
    <p:extLst>
      <p:ext uri="{BB962C8B-B14F-4D97-AF65-F5344CB8AC3E}">
        <p14:creationId xmlns:p14="http://schemas.microsoft.com/office/powerpoint/2010/main" val="2884156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Doctor and researcher share …</a:t>
            </a:r>
          </a:p>
          <a:p>
            <a:endParaRPr kumimoji="1" lang="en-US" altLang="zh-CN" dirty="0"/>
          </a:p>
          <a:p>
            <a:r>
              <a:rPr kumimoji="1" lang="en-US" altLang="zh-CN" dirty="0"/>
              <a:t>Researcher care more about </a:t>
            </a:r>
            <a:endParaRPr kumimoji="1" lang="zh-CN" altLang="en-US" dirty="0"/>
          </a:p>
        </p:txBody>
      </p:sp>
      <p:sp>
        <p:nvSpPr>
          <p:cNvPr id="4" name="灯片编号占位符 3"/>
          <p:cNvSpPr>
            <a:spLocks noGrp="1"/>
          </p:cNvSpPr>
          <p:nvPr>
            <p:ph type="sldNum" sz="quarter" idx="5"/>
          </p:nvPr>
        </p:nvSpPr>
        <p:spPr/>
        <p:txBody>
          <a:bodyPr/>
          <a:lstStyle/>
          <a:p>
            <a:fld id="{EFA5CF35-1CC9-4848-8CDE-A5CB7C461A28}" type="slidenum">
              <a:rPr kumimoji="1" lang="zh-CN" altLang="en-US" smtClean="0"/>
              <a:t>10</a:t>
            </a:fld>
            <a:endParaRPr kumimoji="1" lang="zh-CN" altLang="en-US"/>
          </a:p>
        </p:txBody>
      </p:sp>
    </p:spTree>
    <p:extLst>
      <p:ext uri="{BB962C8B-B14F-4D97-AF65-F5344CB8AC3E}">
        <p14:creationId xmlns:p14="http://schemas.microsoft.com/office/powerpoint/2010/main" val="1086473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7" name="Date Placeholder 6"/>
          <p:cNvSpPr>
            <a:spLocks noGrp="1"/>
          </p:cNvSpPr>
          <p:nvPr>
            <p:ph type="dt" sz="half" idx="10"/>
          </p:nvPr>
        </p:nvSpPr>
        <p:spPr/>
        <p:txBody>
          <a:bodyPr/>
          <a:lstStyle/>
          <a:p>
            <a:fld id="{15221D97-045C-CE48-8FB2-0E4CDA7B9EAE}" type="datetime1">
              <a:rPr lang="zh-CN" altLang="en-US" smtClean="0"/>
              <a:t>2019/4/8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84485351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
二级
三级
四级
五级</a:t>
            </a:r>
            <a:endParaRPr lang="en-US" dirty="0"/>
          </a:p>
        </p:txBody>
      </p:sp>
      <p:sp>
        <p:nvSpPr>
          <p:cNvPr id="4" name="Date Placeholder 3"/>
          <p:cNvSpPr>
            <a:spLocks noGrp="1"/>
          </p:cNvSpPr>
          <p:nvPr>
            <p:ph type="dt" sz="half" idx="10"/>
          </p:nvPr>
        </p:nvSpPr>
        <p:spPr/>
        <p:txBody>
          <a:bodyPr/>
          <a:lstStyle/>
          <a:p>
            <a:fld id="{6A16E1E4-19D9-3046-A563-D17689670A16}" type="datetime1">
              <a:rPr lang="zh-CN" altLang="en-US" smtClean="0"/>
              <a:t>2019/4/8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978120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zh-CN" altLang="en-US"/>
              <a:t>单击此处编辑母版文本样式
二级
三级
四级
五级</a:t>
            </a:r>
            <a:endParaRPr lang="en-US" dirty="0"/>
          </a:p>
        </p:txBody>
      </p:sp>
      <p:sp>
        <p:nvSpPr>
          <p:cNvPr id="4" name="Date Placeholder 3"/>
          <p:cNvSpPr>
            <a:spLocks noGrp="1"/>
          </p:cNvSpPr>
          <p:nvPr>
            <p:ph type="dt" sz="half" idx="10"/>
          </p:nvPr>
        </p:nvSpPr>
        <p:spPr/>
        <p:txBody>
          <a:bodyPr/>
          <a:lstStyle/>
          <a:p>
            <a:fld id="{7479E145-5289-264F-9FBB-7C1B0FD0564F}" type="datetime1">
              <a:rPr lang="zh-CN" altLang="en-US" smtClean="0"/>
              <a:t>2019/4/8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823274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
二级
三级
四级
五级</a:t>
            </a:r>
            <a:endParaRPr lang="en-US" dirty="0"/>
          </a:p>
        </p:txBody>
      </p:sp>
      <p:sp>
        <p:nvSpPr>
          <p:cNvPr id="7" name="Date Placeholder 6"/>
          <p:cNvSpPr>
            <a:spLocks noGrp="1"/>
          </p:cNvSpPr>
          <p:nvPr>
            <p:ph type="dt" sz="half" idx="10"/>
          </p:nvPr>
        </p:nvSpPr>
        <p:spPr/>
        <p:txBody>
          <a:bodyPr/>
          <a:lstStyle/>
          <a:p>
            <a:fld id="{D441723B-2715-DE45-A088-89533C37AD4D}" type="datetime1">
              <a:rPr lang="zh-CN" altLang="en-US" smtClean="0"/>
              <a:t>2019/4/8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673873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
二级
三级
四级
五级</a:t>
            </a:r>
            <a:endParaRPr lang="en-US" dirty="0"/>
          </a:p>
        </p:txBody>
      </p:sp>
      <p:sp>
        <p:nvSpPr>
          <p:cNvPr id="7" name="Date Placeholder 6"/>
          <p:cNvSpPr>
            <a:spLocks noGrp="1"/>
          </p:cNvSpPr>
          <p:nvPr>
            <p:ph type="dt" sz="half" idx="10"/>
          </p:nvPr>
        </p:nvSpPr>
        <p:spPr/>
        <p:txBody>
          <a:bodyPr/>
          <a:lstStyle/>
          <a:p>
            <a:fld id="{34F8A5B3-B330-1D4B-B054-1B78508755D9}" type="datetime1">
              <a:rPr lang="zh-CN" altLang="en-US" smtClean="0"/>
              <a:t>2019/4/8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95129374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zh-CN" altLang="en-US"/>
              <a:t>单击此处编辑母版文本样式
二级
三级
四级
五级</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zh-CN" altLang="en-US"/>
              <a:t>单击此处编辑母版文本样式
二级
三级
四级
五级</a:t>
            </a:r>
            <a:endParaRPr lang="en-US" dirty="0"/>
          </a:p>
        </p:txBody>
      </p:sp>
      <p:sp>
        <p:nvSpPr>
          <p:cNvPr id="8" name="Date Placeholder 7"/>
          <p:cNvSpPr>
            <a:spLocks noGrp="1"/>
          </p:cNvSpPr>
          <p:nvPr>
            <p:ph type="dt" sz="half" idx="10"/>
          </p:nvPr>
        </p:nvSpPr>
        <p:spPr/>
        <p:txBody>
          <a:bodyPr/>
          <a:lstStyle/>
          <a:p>
            <a:fld id="{BA0A587E-7759-4044-BE9B-82EB7242CA8E}" type="datetime1">
              <a:rPr lang="zh-CN" altLang="en-US" smtClean="0"/>
              <a:t>2019/4/8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040084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
二级
三级
四级
五级</a:t>
            </a:r>
            <a:endParaRPr lang="en-US" dirty="0"/>
          </a:p>
        </p:txBody>
      </p:sp>
      <p:sp>
        <p:nvSpPr>
          <p:cNvPr id="4" name="Content Placeholder 3"/>
          <p:cNvSpPr>
            <a:spLocks noGrp="1"/>
          </p:cNvSpPr>
          <p:nvPr>
            <p:ph sz="half" idx="2"/>
          </p:nvPr>
        </p:nvSpPr>
        <p:spPr>
          <a:xfrm>
            <a:off x="1583436" y="3143250"/>
            <a:ext cx="4270248" cy="2596776"/>
          </a:xfrm>
        </p:spPr>
        <p:txBody>
          <a:bodyPr/>
          <a:lstStyle/>
          <a:p>
            <a:pPr lvl="0"/>
            <a:r>
              <a:rPr lang="zh-CN" altLang="en-US"/>
              <a:t>单击此处编辑母版文本样式
二级
三级
四级
五级</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zh-CN" altLang="en-US"/>
              <a:t>单击此处编辑母版文本样式
二级
三级
四级
五级</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
二级
三级
四级
五级</a:t>
            </a:r>
            <a:endParaRPr lang="en-US" dirty="0"/>
          </a:p>
        </p:txBody>
      </p:sp>
      <p:sp>
        <p:nvSpPr>
          <p:cNvPr id="7" name="Date Placeholder 6"/>
          <p:cNvSpPr>
            <a:spLocks noGrp="1"/>
          </p:cNvSpPr>
          <p:nvPr>
            <p:ph type="dt" sz="half" idx="10"/>
          </p:nvPr>
        </p:nvSpPr>
        <p:spPr/>
        <p:txBody>
          <a:bodyPr/>
          <a:lstStyle/>
          <a:p>
            <a:fld id="{34783674-E3A2-A342-B706-6C24BCA1D807}" type="datetime1">
              <a:rPr lang="zh-CN" altLang="en-US" smtClean="0"/>
              <a:t>2019/4/8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
        <p:nvSpPr>
          <p:cNvPr id="10" name="Title 9"/>
          <p:cNvSpPr>
            <a:spLocks noGrp="1"/>
          </p:cNvSpPr>
          <p:nvPr>
            <p:ph type="title"/>
          </p:nvPr>
        </p:nvSpPr>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379820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8F7FF50-8472-3E48-A230-905350351002}" type="datetime1">
              <a:rPr lang="zh-CN" altLang="en-US" smtClean="0"/>
              <a:t>2019/4/8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067396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339D9-B8F3-C64B-9C98-9386B6DE82BA}" type="datetime1">
              <a:rPr lang="zh-CN" altLang="en-US" smtClean="0"/>
              <a:t>2019/4/8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187997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zh-CN" altLang="en-US"/>
              <a:t>单击此处编辑母版文本样式
二级
三级
四级
五级</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
二级
三级
四级
五级</a:t>
            </a:r>
            <a:endParaRPr lang="en-US" dirty="0"/>
          </a:p>
        </p:txBody>
      </p:sp>
      <p:sp>
        <p:nvSpPr>
          <p:cNvPr id="9" name="Date Placeholder 8"/>
          <p:cNvSpPr>
            <a:spLocks noGrp="1"/>
          </p:cNvSpPr>
          <p:nvPr>
            <p:ph type="dt" sz="half" idx="10"/>
          </p:nvPr>
        </p:nvSpPr>
        <p:spPr/>
        <p:txBody>
          <a:bodyPr/>
          <a:lstStyle/>
          <a:p>
            <a:fld id="{C94EA2BD-D386-284E-AC4B-72F939A99973}" type="datetime1">
              <a:rPr lang="zh-CN" altLang="en-US" smtClean="0"/>
              <a:t>2019/4/8</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584658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
二级
三级
四级
五级</a:t>
            </a:r>
            <a:endParaRPr lang="en-US" dirty="0"/>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ADB9C89-438C-F34C-A60B-94CFBA1285C2}" type="datetime1">
              <a:rPr lang="zh-CN" altLang="en-US" smtClean="0"/>
              <a:t>2019/4/8</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178544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zh-CN" altLang="en-US"/>
              <a:t>单击此处编辑母版文本样式
二级
三级
四级
五级</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D2F49315-D1A3-E742-9008-15AAD32BC2F4}" type="datetime1">
              <a:rPr lang="zh-CN" altLang="en-US" smtClean="0"/>
              <a:t>2019/4/8</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4996537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tiff"/><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tiff"/><Relationship Id="rId5" Type="http://schemas.openxmlformats.org/officeDocument/2006/relationships/image" Target="../media/image5.jpg"/><Relationship Id="rId4" Type="http://schemas.openxmlformats.org/officeDocument/2006/relationships/image" Target="../media/image7.svg"/></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tiff"/><Relationship Id="rId5" Type="http://schemas.openxmlformats.org/officeDocument/2006/relationships/image" Target="../media/image7.sv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3.tiff"/><Relationship Id="rId5" Type="http://schemas.openxmlformats.org/officeDocument/2006/relationships/image" Target="../media/image7.sv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3.tiff"/><Relationship Id="rId5" Type="http://schemas.openxmlformats.org/officeDocument/2006/relationships/image" Target="../media/image5.jpg"/><Relationship Id="rId4" Type="http://schemas.openxmlformats.org/officeDocument/2006/relationships/image" Target="../media/image7.sv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tiff"/><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2.tiff"/><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5.jp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4.gif"/><Relationship Id="rId5" Type="http://schemas.openxmlformats.org/officeDocument/2006/relationships/image" Target="../media/image3.tif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1C9F4F8-1CA1-4169-A513-5E15F4D91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CA01EEE7-B08E-F14D-BC64-F1C2F63789FE}"/>
              </a:ext>
            </a:extLst>
          </p:cNvPr>
          <p:cNvSpPr>
            <a:spLocks noGrp="1"/>
          </p:cNvSpPr>
          <p:nvPr>
            <p:ph type="ctrTitle"/>
          </p:nvPr>
        </p:nvSpPr>
        <p:spPr>
          <a:xfrm>
            <a:off x="1513165" y="1481774"/>
            <a:ext cx="8991600" cy="1645920"/>
          </a:xfrm>
          <a:solidFill>
            <a:schemeClr val="tx1"/>
          </a:solidFill>
          <a:ln w="190500" cmpd="thinThick">
            <a:solidFill>
              <a:schemeClr val="tx1"/>
            </a:solidFill>
          </a:ln>
        </p:spPr>
        <p:txBody>
          <a:bodyPr>
            <a:normAutofit/>
          </a:bodyPr>
          <a:lstStyle/>
          <a:p>
            <a:r>
              <a:rPr kumimoji="1" lang="en-US" altLang="zh-CN" cap="none" dirty="0">
                <a:solidFill>
                  <a:schemeClr val="bg1"/>
                </a:solidFill>
              </a:rPr>
              <a:t>Blockchain-based Bidirectional Updates on Fine-grained Medical Data</a:t>
            </a:r>
            <a:endParaRPr kumimoji="1" lang="zh-CN" altLang="en-US" cap="none" dirty="0">
              <a:solidFill>
                <a:schemeClr val="bg1"/>
              </a:solidFill>
            </a:endParaRPr>
          </a:p>
        </p:txBody>
      </p:sp>
      <p:sp>
        <p:nvSpPr>
          <p:cNvPr id="3" name="副标题 2">
            <a:extLst>
              <a:ext uri="{FF2B5EF4-FFF2-40B4-BE49-F238E27FC236}">
                <a16:creationId xmlns:a16="http://schemas.microsoft.com/office/drawing/2014/main" id="{F1048F18-499D-9440-BA17-EDF50011EA43}"/>
              </a:ext>
            </a:extLst>
          </p:cNvPr>
          <p:cNvSpPr>
            <a:spLocks noGrp="1"/>
          </p:cNvSpPr>
          <p:nvPr>
            <p:ph type="subTitle" idx="1"/>
          </p:nvPr>
        </p:nvSpPr>
        <p:spPr>
          <a:xfrm>
            <a:off x="1475994" y="3752953"/>
            <a:ext cx="9283232" cy="1239894"/>
          </a:xfrm>
        </p:spPr>
        <p:txBody>
          <a:bodyPr>
            <a:noAutofit/>
          </a:bodyPr>
          <a:lstStyle/>
          <a:p>
            <a:pPr>
              <a:lnSpc>
                <a:spcPct val="90000"/>
              </a:lnSpc>
            </a:pPr>
            <a:r>
              <a:rPr kumimoji="1" lang="en-US" altLang="zh-CN" sz="2400" dirty="0">
                <a:highlight>
                  <a:srgbClr val="FFFF00"/>
                </a:highlight>
              </a:rPr>
              <a:t>Chunmiao Li</a:t>
            </a:r>
            <a:r>
              <a:rPr kumimoji="1" lang="en-US" altLang="zh-CN" sz="2400" baseline="30000" dirty="0">
                <a:highlight>
                  <a:srgbClr val="FFFF00"/>
                </a:highlight>
              </a:rPr>
              <a:t>1</a:t>
            </a:r>
            <a:r>
              <a:rPr kumimoji="1" lang="en-US" altLang="zh-CN" sz="2400" dirty="0"/>
              <a:t>,  Yang Cao</a:t>
            </a:r>
            <a:r>
              <a:rPr kumimoji="1" lang="en-US" altLang="zh-CN" sz="2400" baseline="30000" dirty="0"/>
              <a:t>2</a:t>
            </a:r>
            <a:r>
              <a:rPr kumimoji="1" lang="en-US" altLang="zh-CN" sz="2400" dirty="0"/>
              <a:t>, </a:t>
            </a:r>
            <a:r>
              <a:rPr kumimoji="1" lang="zh-CN" altLang="en-US" sz="2400" dirty="0"/>
              <a:t> </a:t>
            </a:r>
            <a:r>
              <a:rPr kumimoji="1" lang="en-US" altLang="zh-CN" sz="2400" dirty="0"/>
              <a:t>Zhenjiang Hu</a:t>
            </a:r>
            <a:r>
              <a:rPr kumimoji="1" lang="en-US" altLang="zh-CN" sz="2400" baseline="30000" dirty="0"/>
              <a:t>3,1</a:t>
            </a:r>
            <a:r>
              <a:rPr kumimoji="1" lang="en-US" altLang="zh-CN" sz="2400" dirty="0"/>
              <a:t>, </a:t>
            </a:r>
            <a:r>
              <a:rPr kumimoji="1" lang="zh-CN" altLang="en-US" sz="2400" dirty="0"/>
              <a:t> </a:t>
            </a:r>
            <a:r>
              <a:rPr kumimoji="1" lang="en-US" altLang="zh-CN" sz="2400" dirty="0"/>
              <a:t>Masatoshi </a:t>
            </a:r>
            <a:r>
              <a:rPr kumimoji="1" lang="zh-CN" altLang="en-US" sz="2400" dirty="0"/>
              <a:t> </a:t>
            </a:r>
            <a:r>
              <a:rPr kumimoji="1" lang="en-US" altLang="zh-CN" sz="2400" dirty="0"/>
              <a:t>Yoshikawa</a:t>
            </a:r>
            <a:r>
              <a:rPr kumimoji="1" lang="en-US" altLang="zh-CN" sz="2400" baseline="30000" dirty="0"/>
              <a:t>2</a:t>
            </a:r>
          </a:p>
          <a:p>
            <a:pPr>
              <a:lnSpc>
                <a:spcPct val="90000"/>
              </a:lnSpc>
            </a:pPr>
            <a:r>
              <a:rPr kumimoji="1" lang="en-US" altLang="zh-CN" sz="2400" baseline="30000" dirty="0"/>
              <a:t>1</a:t>
            </a:r>
            <a:r>
              <a:rPr kumimoji="1" lang="en-US" altLang="zh-CN" sz="2400" dirty="0"/>
              <a:t>National Institute of Informatics, </a:t>
            </a:r>
            <a:r>
              <a:rPr kumimoji="1" lang="en-US" altLang="zh-CN" sz="2400" baseline="30000" dirty="0"/>
              <a:t>2</a:t>
            </a:r>
            <a:r>
              <a:rPr kumimoji="1" lang="en-US" altLang="zh-CN" sz="2400" dirty="0"/>
              <a:t>Kyoto University , </a:t>
            </a:r>
            <a:r>
              <a:rPr kumimoji="1" lang="en-US" altLang="zh-CN" sz="2400" baseline="30000" dirty="0"/>
              <a:t>3</a:t>
            </a:r>
            <a:r>
              <a:rPr kumimoji="1" lang="en-US" altLang="zh-CN" sz="2400" dirty="0"/>
              <a:t>Peking University </a:t>
            </a:r>
            <a:r>
              <a:rPr kumimoji="1" lang="zh-CN" altLang="en-US" sz="2400" dirty="0"/>
              <a:t> </a:t>
            </a:r>
            <a:endParaRPr kumimoji="1" lang="en-US" altLang="zh-CN" sz="2400" dirty="0"/>
          </a:p>
          <a:p>
            <a:pPr>
              <a:lnSpc>
                <a:spcPct val="90000"/>
              </a:lnSpc>
            </a:pPr>
            <a:endParaRPr kumimoji="1" lang="en-US" altLang="zh-CN" sz="2400" dirty="0"/>
          </a:p>
          <a:p>
            <a:pPr>
              <a:lnSpc>
                <a:spcPct val="90000"/>
              </a:lnSpc>
            </a:pPr>
            <a:r>
              <a:rPr kumimoji="1" lang="en-US" altLang="zh-CN" sz="2400" dirty="0"/>
              <a:t>BlockDM 2019</a:t>
            </a:r>
          </a:p>
        </p:txBody>
      </p:sp>
    </p:spTree>
    <p:extLst>
      <p:ext uri="{BB962C8B-B14F-4D97-AF65-F5344CB8AC3E}">
        <p14:creationId xmlns:p14="http://schemas.microsoft.com/office/powerpoint/2010/main" val="36299312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4DC3688A-924E-3549-83FA-58CC5867BA25}"/>
              </a:ext>
            </a:extLst>
          </p:cNvPr>
          <p:cNvSpPr>
            <a:spLocks noGrp="1"/>
          </p:cNvSpPr>
          <p:nvPr>
            <p:ph type="sldNum" sz="quarter" idx="12"/>
          </p:nvPr>
        </p:nvSpPr>
        <p:spPr/>
        <p:txBody>
          <a:bodyPr/>
          <a:lstStyle/>
          <a:p>
            <a:fld id="{8A7A6979-0714-4377-B894-6BE4C2D6E202}" type="slidenum">
              <a:rPr lang="en-US" smtClean="0"/>
              <a:pPr/>
              <a:t>10</a:t>
            </a:fld>
            <a:endParaRPr lang="en-US" dirty="0"/>
          </a:p>
        </p:txBody>
      </p:sp>
      <p:graphicFrame>
        <p:nvGraphicFramePr>
          <p:cNvPr id="12" name="表格 11">
            <a:extLst>
              <a:ext uri="{FF2B5EF4-FFF2-40B4-BE49-F238E27FC236}">
                <a16:creationId xmlns:a16="http://schemas.microsoft.com/office/drawing/2014/main" id="{8567C636-F256-8F4E-8ECD-CD8DB94F0316}"/>
              </a:ext>
            </a:extLst>
          </p:cNvPr>
          <p:cNvGraphicFramePr>
            <a:graphicFrameLocks noGrp="1"/>
          </p:cNvGraphicFramePr>
          <p:nvPr>
            <p:extLst>
              <p:ext uri="{D42A27DB-BD31-4B8C-83A1-F6EECF244321}">
                <p14:modId xmlns:p14="http://schemas.microsoft.com/office/powerpoint/2010/main" val="3834253088"/>
              </p:ext>
            </p:extLst>
          </p:nvPr>
        </p:nvGraphicFramePr>
        <p:xfrm>
          <a:off x="1168554" y="764553"/>
          <a:ext cx="10105556" cy="1798320"/>
        </p:xfrm>
        <a:graphic>
          <a:graphicData uri="http://schemas.openxmlformats.org/drawingml/2006/table">
            <a:tbl>
              <a:tblPr firstRow="1" firstCol="1" bandRow="1">
                <a:tableStyleId>{1E171933-4619-4E11-9A3F-F7608DF75F80}</a:tableStyleId>
              </a:tblPr>
              <a:tblGrid>
                <a:gridCol w="1039239">
                  <a:extLst>
                    <a:ext uri="{9D8B030D-6E8A-4147-A177-3AD203B41FA5}">
                      <a16:colId xmlns:a16="http://schemas.microsoft.com/office/drawing/2014/main" val="1063323542"/>
                    </a:ext>
                  </a:extLst>
                </a:gridCol>
                <a:gridCol w="1380684">
                  <a:extLst>
                    <a:ext uri="{9D8B030D-6E8A-4147-A177-3AD203B41FA5}">
                      <a16:colId xmlns:a16="http://schemas.microsoft.com/office/drawing/2014/main" val="2000373528"/>
                    </a:ext>
                  </a:extLst>
                </a:gridCol>
                <a:gridCol w="1062014">
                  <a:extLst>
                    <a:ext uri="{9D8B030D-6E8A-4147-A177-3AD203B41FA5}">
                      <a16:colId xmlns:a16="http://schemas.microsoft.com/office/drawing/2014/main" val="1471844293"/>
                    </a:ext>
                  </a:extLst>
                </a:gridCol>
                <a:gridCol w="1227952">
                  <a:extLst>
                    <a:ext uri="{9D8B030D-6E8A-4147-A177-3AD203B41FA5}">
                      <a16:colId xmlns:a16="http://schemas.microsoft.com/office/drawing/2014/main" val="2204717633"/>
                    </a:ext>
                  </a:extLst>
                </a:gridCol>
                <a:gridCol w="2256778">
                  <a:extLst>
                    <a:ext uri="{9D8B030D-6E8A-4147-A177-3AD203B41FA5}">
                      <a16:colId xmlns:a16="http://schemas.microsoft.com/office/drawing/2014/main" val="3835213532"/>
                    </a:ext>
                  </a:extLst>
                </a:gridCol>
                <a:gridCol w="1690637">
                  <a:extLst>
                    <a:ext uri="{9D8B030D-6E8A-4147-A177-3AD203B41FA5}">
                      <a16:colId xmlns:a16="http://schemas.microsoft.com/office/drawing/2014/main" val="3786027842"/>
                    </a:ext>
                  </a:extLst>
                </a:gridCol>
                <a:gridCol w="1448252">
                  <a:extLst>
                    <a:ext uri="{9D8B030D-6E8A-4147-A177-3AD203B41FA5}">
                      <a16:colId xmlns:a16="http://schemas.microsoft.com/office/drawing/2014/main" val="4037123718"/>
                    </a:ext>
                  </a:extLst>
                </a:gridCol>
              </a:tblGrid>
              <a:tr h="370840">
                <a:tc>
                  <a:txBody>
                    <a:bodyPr/>
                    <a:lstStyle/>
                    <a:p>
                      <a:pPr algn="ctr"/>
                      <a:r>
                        <a:rPr lang="en-US" altLang="zh-CN" sz="2000" b="0" dirty="0">
                          <a:solidFill>
                            <a:schemeClr val="tx1"/>
                          </a:solidFill>
                        </a:rPr>
                        <a:t>a0. </a:t>
                      </a:r>
                      <a:br>
                        <a:rPr lang="en-US" altLang="zh-CN" sz="2000" b="0" dirty="0">
                          <a:solidFill>
                            <a:schemeClr val="tx1"/>
                          </a:solidFill>
                        </a:rPr>
                      </a:br>
                      <a:r>
                        <a:rPr lang="en-US" altLang="zh-CN" sz="2000" b="0" dirty="0">
                          <a:solidFill>
                            <a:schemeClr val="tx1"/>
                          </a:solidFill>
                        </a:rPr>
                        <a:t>Patient ID</a:t>
                      </a:r>
                      <a:endParaRPr lang="zh-CN" altLang="en-US" sz="2000" b="0" dirty="0">
                        <a:solidFill>
                          <a:schemeClr val="tx1"/>
                        </a:solidFill>
                      </a:endParaRPr>
                    </a:p>
                  </a:txBody>
                  <a:tcPr>
                    <a:solidFill>
                      <a:schemeClr val="accent4"/>
                    </a:solidFill>
                  </a:tcPr>
                </a:tc>
                <a:tc>
                  <a:txBody>
                    <a:bodyPr/>
                    <a:lstStyle/>
                    <a:p>
                      <a:pPr algn="ctr"/>
                      <a:r>
                        <a:rPr lang="en-US" altLang="zh-CN" sz="2000" b="0" dirty="0">
                          <a:solidFill>
                            <a:schemeClr val="tx1"/>
                          </a:solidFill>
                        </a:rPr>
                        <a:t>a1.</a:t>
                      </a:r>
                    </a:p>
                    <a:p>
                      <a:pPr algn="ctr"/>
                      <a:r>
                        <a:rPr lang="en-US" altLang="zh-CN" sz="2000" b="0" dirty="0">
                          <a:solidFill>
                            <a:schemeClr val="tx1"/>
                          </a:solidFill>
                        </a:rPr>
                        <a:t>Medication Name</a:t>
                      </a:r>
                      <a:endParaRPr lang="zh-CN" altLang="en-US" sz="2000" b="0" dirty="0">
                        <a:solidFill>
                          <a:schemeClr val="tx1"/>
                        </a:solidFill>
                      </a:endParaRPr>
                    </a:p>
                  </a:txBody>
                  <a:tcPr>
                    <a:solidFill>
                      <a:srgbClr val="00B0F0"/>
                    </a:solidFill>
                  </a:tcPr>
                </a:tc>
                <a:tc>
                  <a:txBody>
                    <a:bodyPr/>
                    <a:lstStyle/>
                    <a:p>
                      <a:pPr algn="ctr"/>
                      <a:r>
                        <a:rPr lang="en-US" altLang="zh-CN" sz="2000" b="0" dirty="0">
                          <a:solidFill>
                            <a:schemeClr val="tx1"/>
                          </a:solidFill>
                        </a:rPr>
                        <a:t>a2.</a:t>
                      </a:r>
                    </a:p>
                    <a:p>
                      <a:pPr algn="ctr"/>
                      <a:r>
                        <a:rPr lang="en-US" altLang="zh-CN" sz="2000" b="0" dirty="0">
                          <a:solidFill>
                            <a:schemeClr val="tx1"/>
                          </a:solidFill>
                        </a:rPr>
                        <a:t>Clinical </a:t>
                      </a:r>
                    </a:p>
                    <a:p>
                      <a:pPr algn="ctr"/>
                      <a:r>
                        <a:rPr lang="en-US" altLang="zh-CN" sz="2000" b="0" dirty="0">
                          <a:solidFill>
                            <a:schemeClr val="tx1"/>
                          </a:solidFill>
                        </a:rPr>
                        <a:t>Data</a:t>
                      </a:r>
                      <a:endParaRPr lang="zh-CN" altLang="en-US" sz="2000" b="0" dirty="0">
                        <a:solidFill>
                          <a:schemeClr val="tx1"/>
                        </a:solidFill>
                      </a:endParaRPr>
                    </a:p>
                  </a:txBody>
                  <a:tcPr>
                    <a:solidFill>
                      <a:schemeClr val="accent4"/>
                    </a:solidFill>
                  </a:tcPr>
                </a:tc>
                <a:tc>
                  <a:txBody>
                    <a:bodyPr/>
                    <a:lstStyle/>
                    <a:p>
                      <a:pPr algn="ctr"/>
                      <a:r>
                        <a:rPr lang="en-US" altLang="zh-CN" sz="2000" b="0" dirty="0">
                          <a:solidFill>
                            <a:schemeClr val="tx1"/>
                          </a:solidFill>
                        </a:rPr>
                        <a:t>a3.</a:t>
                      </a:r>
                    </a:p>
                    <a:p>
                      <a:pPr algn="ctr"/>
                      <a:r>
                        <a:rPr lang="en-US" altLang="zh-CN" sz="2000" b="0" dirty="0">
                          <a:solidFill>
                            <a:schemeClr val="tx1"/>
                          </a:solidFill>
                        </a:rPr>
                        <a:t>Address</a:t>
                      </a:r>
                    </a:p>
                  </a:txBody>
                  <a:tcPr/>
                </a:tc>
                <a:tc>
                  <a:txBody>
                    <a:bodyPr/>
                    <a:lstStyle/>
                    <a:p>
                      <a:pPr algn="ctr"/>
                      <a:r>
                        <a:rPr lang="en-US" altLang="zh-CN" sz="2000" b="0" dirty="0">
                          <a:solidFill>
                            <a:schemeClr val="tx1"/>
                          </a:solidFill>
                        </a:rPr>
                        <a:t>a4.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dirty="0">
                          <a:solidFill>
                            <a:schemeClr val="tx1"/>
                          </a:solidFill>
                        </a:rPr>
                        <a:t>Dosage</a:t>
                      </a:r>
                    </a:p>
                    <a:p>
                      <a:pPr algn="ctr"/>
                      <a:endParaRPr lang="en-US" altLang="zh-CN" sz="2000" b="0" dirty="0">
                        <a:solidFill>
                          <a:schemeClr val="tx1"/>
                        </a:solidFill>
                      </a:endParaRPr>
                    </a:p>
                  </a:txBody>
                  <a:tcPr>
                    <a:solidFill>
                      <a:schemeClr val="accent4"/>
                    </a:solidFill>
                  </a:tcPr>
                </a:tc>
                <a:tc>
                  <a:txBody>
                    <a:bodyPr/>
                    <a:lstStyle/>
                    <a:p>
                      <a:pPr algn="ctr"/>
                      <a:r>
                        <a:rPr lang="en-US" altLang="zh-CN" sz="2000" b="0" dirty="0">
                          <a:solidFill>
                            <a:schemeClr val="tx1"/>
                          </a:solidFill>
                        </a:rPr>
                        <a:t>a5.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dirty="0">
                          <a:solidFill>
                            <a:schemeClr val="tx1"/>
                          </a:solidFill>
                        </a:rPr>
                        <a:t>Mechanism of Action</a:t>
                      </a:r>
                      <a:endParaRPr lang="zh-CN" altLang="en-US" sz="2000" b="0" dirty="0">
                        <a:solidFill>
                          <a:schemeClr val="tx1"/>
                        </a:solidFill>
                      </a:endParaRPr>
                    </a:p>
                  </a:txBody>
                  <a:tcPr>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dirty="0">
                          <a:solidFill>
                            <a:schemeClr val="tx1"/>
                          </a:solidFill>
                        </a:rPr>
                        <a:t>a6.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dirty="0">
                          <a:solidFill>
                            <a:schemeClr val="tx1"/>
                          </a:solidFill>
                        </a:rPr>
                        <a:t>Mode of Action</a:t>
                      </a:r>
                      <a:endParaRPr lang="zh-CN" altLang="en-US" sz="2000" b="0" dirty="0">
                        <a:solidFill>
                          <a:schemeClr val="tx1"/>
                        </a:solidFill>
                      </a:endParaRPr>
                    </a:p>
                  </a:txBody>
                  <a:tcPr>
                    <a:solidFill>
                      <a:schemeClr val="accent4"/>
                    </a:solidFill>
                  </a:tcPr>
                </a:tc>
                <a:extLst>
                  <a:ext uri="{0D108BD9-81ED-4DB2-BD59-A6C34878D82A}">
                    <a16:rowId xmlns:a16="http://schemas.microsoft.com/office/drawing/2014/main" val="1992330608"/>
                  </a:ext>
                </a:extLst>
              </a:tr>
              <a:tr h="370840">
                <a:tc>
                  <a:txBody>
                    <a:bodyPr/>
                    <a:lstStyle/>
                    <a:p>
                      <a:pPr algn="ctr"/>
                      <a:r>
                        <a:rPr lang="en-US" altLang="zh-CN" sz="2000" b="0" dirty="0">
                          <a:solidFill>
                            <a:schemeClr val="tx1"/>
                          </a:solidFill>
                        </a:rPr>
                        <a:t>188</a:t>
                      </a:r>
                      <a:endParaRPr lang="zh-CN" altLang="en-US" sz="2000" b="0" dirty="0">
                        <a:solidFill>
                          <a:schemeClr val="tx1"/>
                        </a:solidFill>
                      </a:endParaRPr>
                    </a:p>
                  </a:txBody>
                  <a:tcPr/>
                </a:tc>
                <a:tc>
                  <a:txBody>
                    <a:bodyPr/>
                    <a:lstStyle/>
                    <a:p>
                      <a:pPr algn="ctr"/>
                      <a:r>
                        <a:rPr lang="en-US" altLang="zh-CN" sz="2000" b="0" dirty="0">
                          <a:solidFill>
                            <a:schemeClr val="tx1"/>
                          </a:solidFill>
                        </a:rPr>
                        <a:t>Ibuprofen</a:t>
                      </a:r>
                      <a:endParaRPr lang="zh-CN" altLang="en-US" sz="2000" b="0" dirty="0">
                        <a:solidFill>
                          <a:schemeClr val="tx1"/>
                        </a:solidFill>
                      </a:endParaRPr>
                    </a:p>
                  </a:txBody>
                  <a:tcPr/>
                </a:tc>
                <a:tc>
                  <a:txBody>
                    <a:bodyPr/>
                    <a:lstStyle/>
                    <a:p>
                      <a:pPr algn="ctr"/>
                      <a:r>
                        <a:rPr lang="en-US" altLang="zh-CN" sz="2000" b="0" dirty="0">
                          <a:solidFill>
                            <a:schemeClr val="tx1"/>
                          </a:solidFill>
                        </a:rPr>
                        <a:t>CliD1</a:t>
                      </a:r>
                      <a:endParaRPr lang="zh-CN" altLang="en-US" sz="2000" b="0" dirty="0">
                        <a:solidFill>
                          <a:schemeClr val="tx1"/>
                        </a:solidFill>
                      </a:endParaRPr>
                    </a:p>
                  </a:txBody>
                  <a:tcPr/>
                </a:tc>
                <a:tc>
                  <a:txBody>
                    <a:bodyPr/>
                    <a:lstStyle/>
                    <a:p>
                      <a:pPr algn="ctr"/>
                      <a:r>
                        <a:rPr lang="en-US" altLang="zh-CN" sz="2000" b="0" dirty="0">
                          <a:solidFill>
                            <a:schemeClr val="tx1"/>
                          </a:solidFill>
                        </a:rPr>
                        <a:t>Sapporo</a:t>
                      </a:r>
                      <a:endParaRPr lang="zh-CN" altLang="en-US" sz="2000" b="0" dirty="0">
                        <a:solidFill>
                          <a:schemeClr val="tx1"/>
                        </a:solidFill>
                      </a:endParaRPr>
                    </a:p>
                  </a:txBody>
                  <a:tcPr/>
                </a:tc>
                <a:tc>
                  <a:txBody>
                    <a:bodyPr/>
                    <a:lstStyle/>
                    <a:p>
                      <a:pPr algn="ctr"/>
                      <a:r>
                        <a:rPr lang="en-US" altLang="zh-CN" sz="2000" b="0" dirty="0">
                          <a:solidFill>
                            <a:schemeClr val="tx1"/>
                          </a:solidFill>
                        </a:rPr>
                        <a:t>one tablet every 4h</a:t>
                      </a:r>
                      <a:endParaRPr lang="zh-CN" altLang="en-US" sz="2000" b="0" dirty="0">
                        <a:solidFill>
                          <a:schemeClr val="tx1"/>
                        </a:solidFill>
                      </a:endParaRPr>
                    </a:p>
                  </a:txBody>
                  <a:tcPr/>
                </a:tc>
                <a:tc>
                  <a:txBody>
                    <a:bodyPr/>
                    <a:lstStyle/>
                    <a:p>
                      <a:pPr algn="ctr"/>
                      <a:r>
                        <a:rPr lang="en-US" altLang="zh-CN" sz="2000" b="0" dirty="0">
                          <a:solidFill>
                            <a:schemeClr val="tx1"/>
                          </a:solidFill>
                        </a:rPr>
                        <a:t>MeA1</a:t>
                      </a:r>
                      <a:endParaRPr lang="zh-CN" altLang="en-US" sz="2000" b="0" dirty="0">
                        <a:solidFill>
                          <a:schemeClr val="tx1"/>
                        </a:solidFill>
                      </a:endParaRPr>
                    </a:p>
                  </a:txBody>
                  <a:tcPr/>
                </a:tc>
                <a:tc>
                  <a:txBody>
                    <a:bodyPr/>
                    <a:lstStyle/>
                    <a:p>
                      <a:pPr algn="ctr"/>
                      <a:r>
                        <a:rPr lang="en-US" altLang="zh-CN" sz="2000" b="0" dirty="0">
                          <a:solidFill>
                            <a:schemeClr val="tx1"/>
                          </a:solidFill>
                        </a:rPr>
                        <a:t>MoA1</a:t>
                      </a:r>
                      <a:endParaRPr lang="zh-CN" altLang="en-US" sz="2000" b="0" dirty="0">
                        <a:solidFill>
                          <a:schemeClr val="tx1"/>
                        </a:solidFill>
                      </a:endParaRPr>
                    </a:p>
                  </a:txBody>
                  <a:tcPr/>
                </a:tc>
                <a:extLst>
                  <a:ext uri="{0D108BD9-81ED-4DB2-BD59-A6C34878D82A}">
                    <a16:rowId xmlns:a16="http://schemas.microsoft.com/office/drawing/2014/main" val="2496329064"/>
                  </a:ext>
                </a:extLst>
              </a:tr>
              <a:tr h="370840">
                <a:tc>
                  <a:txBody>
                    <a:bodyPr/>
                    <a:lstStyle/>
                    <a:p>
                      <a:pPr algn="ctr"/>
                      <a:r>
                        <a:rPr lang="en-US" altLang="zh-CN" sz="2000" b="0" dirty="0">
                          <a:solidFill>
                            <a:schemeClr val="tx1"/>
                          </a:solidFill>
                        </a:rPr>
                        <a:t>189</a:t>
                      </a:r>
                      <a:endParaRPr lang="zh-CN" altLang="en-US" sz="2000" b="0" dirty="0">
                        <a:solidFill>
                          <a:schemeClr val="tx1"/>
                        </a:solidFill>
                      </a:endParaRPr>
                    </a:p>
                  </a:txBody>
                  <a:tcPr/>
                </a:tc>
                <a:tc>
                  <a:txBody>
                    <a:bodyPr/>
                    <a:lstStyle/>
                    <a:p>
                      <a:pPr algn="ctr"/>
                      <a:r>
                        <a:rPr lang="en-US" altLang="zh-CN" sz="2000" b="0" dirty="0">
                          <a:solidFill>
                            <a:schemeClr val="tx1"/>
                          </a:solidFill>
                        </a:rPr>
                        <a:t>Wellbutrin</a:t>
                      </a:r>
                      <a:endParaRPr lang="zh-CN" altLang="en-US" sz="2000" b="0" dirty="0">
                        <a:solidFill>
                          <a:schemeClr val="tx1"/>
                        </a:solidFill>
                      </a:endParaRPr>
                    </a:p>
                  </a:txBody>
                  <a:tcPr/>
                </a:tc>
                <a:tc>
                  <a:txBody>
                    <a:bodyPr/>
                    <a:lstStyle/>
                    <a:p>
                      <a:pPr algn="ctr"/>
                      <a:r>
                        <a:rPr lang="en-US" altLang="zh-CN" sz="2000" b="0" dirty="0">
                          <a:solidFill>
                            <a:schemeClr val="tx1"/>
                          </a:solidFill>
                        </a:rPr>
                        <a:t>CliD2</a:t>
                      </a:r>
                      <a:endParaRPr lang="zh-CN" altLang="en-US" sz="2000" b="0" dirty="0">
                        <a:solidFill>
                          <a:schemeClr val="tx1"/>
                        </a:solidFill>
                      </a:endParaRPr>
                    </a:p>
                  </a:txBody>
                  <a:tcPr/>
                </a:tc>
                <a:tc>
                  <a:txBody>
                    <a:bodyPr/>
                    <a:lstStyle/>
                    <a:p>
                      <a:pPr algn="ctr"/>
                      <a:r>
                        <a:rPr lang="en-US" altLang="zh-CN" sz="2000" b="0" dirty="0">
                          <a:solidFill>
                            <a:schemeClr val="tx1"/>
                          </a:solidFill>
                        </a:rPr>
                        <a:t>Osaka</a:t>
                      </a:r>
                      <a:endParaRPr lang="zh-CN" altLang="en-US" sz="2000" b="0" dirty="0">
                        <a:solidFill>
                          <a:schemeClr val="tx1"/>
                        </a:solidFill>
                      </a:endParaRPr>
                    </a:p>
                  </a:txBody>
                  <a:tcPr/>
                </a:tc>
                <a:tc>
                  <a:txBody>
                    <a:bodyPr/>
                    <a:lstStyle/>
                    <a:p>
                      <a:pPr algn="ctr"/>
                      <a:r>
                        <a:rPr lang="en-US" altLang="zh-CN" sz="2000" b="0" dirty="0">
                          <a:solidFill>
                            <a:schemeClr val="tx1"/>
                          </a:solidFill>
                        </a:rPr>
                        <a:t>100 mg twice daily</a:t>
                      </a:r>
                      <a:endParaRPr lang="zh-CN" altLang="en-US" sz="2000" b="0" dirty="0">
                        <a:solidFill>
                          <a:schemeClr val="tx1"/>
                        </a:solidFill>
                      </a:endParaRPr>
                    </a:p>
                  </a:txBody>
                  <a:tcPr/>
                </a:tc>
                <a:tc>
                  <a:txBody>
                    <a:bodyPr/>
                    <a:lstStyle/>
                    <a:p>
                      <a:pPr algn="ctr"/>
                      <a:r>
                        <a:rPr lang="en-US" altLang="zh-CN" sz="2000" b="0" dirty="0">
                          <a:solidFill>
                            <a:schemeClr val="tx1"/>
                          </a:solidFill>
                        </a:rPr>
                        <a:t>MeA2</a:t>
                      </a:r>
                      <a:endParaRPr lang="zh-CN" altLang="en-US" sz="2000" b="0" dirty="0">
                        <a:solidFill>
                          <a:schemeClr val="tx1"/>
                        </a:solidFill>
                      </a:endParaRPr>
                    </a:p>
                  </a:txBody>
                  <a:tcPr/>
                </a:tc>
                <a:tc>
                  <a:txBody>
                    <a:bodyPr/>
                    <a:lstStyle/>
                    <a:p>
                      <a:pPr algn="ctr"/>
                      <a:r>
                        <a:rPr lang="en-US" altLang="zh-CN" sz="2000" b="0" dirty="0">
                          <a:solidFill>
                            <a:schemeClr val="tx1"/>
                          </a:solidFill>
                        </a:rPr>
                        <a:t>MoA2</a:t>
                      </a:r>
                      <a:endParaRPr lang="zh-CN" altLang="en-US" sz="2000" b="0" dirty="0">
                        <a:solidFill>
                          <a:schemeClr val="tx1"/>
                        </a:solidFill>
                      </a:endParaRPr>
                    </a:p>
                  </a:txBody>
                  <a:tcPr/>
                </a:tc>
                <a:extLst>
                  <a:ext uri="{0D108BD9-81ED-4DB2-BD59-A6C34878D82A}">
                    <a16:rowId xmlns:a16="http://schemas.microsoft.com/office/drawing/2014/main" val="3382618486"/>
                  </a:ext>
                </a:extLst>
              </a:tr>
            </a:tbl>
          </a:graphicData>
        </a:graphic>
      </p:graphicFrame>
      <p:pic>
        <p:nvPicPr>
          <p:cNvPr id="7" name="图片 6">
            <a:extLst>
              <a:ext uri="{FF2B5EF4-FFF2-40B4-BE49-F238E27FC236}">
                <a16:creationId xmlns:a16="http://schemas.microsoft.com/office/drawing/2014/main" id="{1F4A774A-85BC-1E45-BDF7-6A59D0EF6A72}"/>
              </a:ext>
            </a:extLst>
          </p:cNvPr>
          <p:cNvPicPr>
            <a:picLocks noChangeAspect="1"/>
          </p:cNvPicPr>
          <p:nvPr/>
        </p:nvPicPr>
        <p:blipFill>
          <a:blip r:embed="rId3"/>
          <a:stretch>
            <a:fillRect/>
          </a:stretch>
        </p:blipFill>
        <p:spPr>
          <a:xfrm>
            <a:off x="9621838" y="3370007"/>
            <a:ext cx="1667021" cy="1805884"/>
          </a:xfrm>
          <a:prstGeom prst="rect">
            <a:avLst/>
          </a:prstGeom>
        </p:spPr>
      </p:pic>
      <p:graphicFrame>
        <p:nvGraphicFramePr>
          <p:cNvPr id="10" name="表格 9">
            <a:extLst>
              <a:ext uri="{FF2B5EF4-FFF2-40B4-BE49-F238E27FC236}">
                <a16:creationId xmlns:a16="http://schemas.microsoft.com/office/drawing/2014/main" id="{F175D424-6B53-BC4D-90FD-331699B39D94}"/>
              </a:ext>
            </a:extLst>
          </p:cNvPr>
          <p:cNvGraphicFramePr>
            <a:graphicFrameLocks noGrp="1"/>
          </p:cNvGraphicFramePr>
          <p:nvPr>
            <p:extLst>
              <p:ext uri="{D42A27DB-BD31-4B8C-83A1-F6EECF244321}">
                <p14:modId xmlns:p14="http://schemas.microsoft.com/office/powerpoint/2010/main" val="3785559029"/>
              </p:ext>
            </p:extLst>
          </p:nvPr>
        </p:nvGraphicFramePr>
        <p:xfrm>
          <a:off x="4309713" y="4008412"/>
          <a:ext cx="3236198" cy="1798320"/>
        </p:xfrm>
        <a:graphic>
          <a:graphicData uri="http://schemas.openxmlformats.org/drawingml/2006/table">
            <a:tbl>
              <a:tblPr firstRow="1" firstCol="1" bandRow="1">
                <a:tableStyleId>{1E171933-4619-4E11-9A3F-F7608DF75F80}</a:tableStyleId>
              </a:tblPr>
              <a:tblGrid>
                <a:gridCol w="1635395">
                  <a:extLst>
                    <a:ext uri="{9D8B030D-6E8A-4147-A177-3AD203B41FA5}">
                      <a16:colId xmlns:a16="http://schemas.microsoft.com/office/drawing/2014/main" val="2000373528"/>
                    </a:ext>
                  </a:extLst>
                </a:gridCol>
                <a:gridCol w="1600803">
                  <a:extLst>
                    <a:ext uri="{9D8B030D-6E8A-4147-A177-3AD203B41FA5}">
                      <a16:colId xmlns:a16="http://schemas.microsoft.com/office/drawing/2014/main" val="1471844293"/>
                    </a:ext>
                  </a:extLst>
                </a:gridCol>
              </a:tblGrid>
              <a:tr h="370840">
                <a:tc>
                  <a:txBody>
                    <a:bodyPr/>
                    <a:lstStyle/>
                    <a:p>
                      <a:pPr algn="ctr"/>
                      <a:r>
                        <a:rPr lang="en-US" altLang="zh-CN" sz="2000" b="0" dirty="0">
                          <a:solidFill>
                            <a:schemeClr val="tx1"/>
                          </a:solidFill>
                        </a:rPr>
                        <a:t>a1.</a:t>
                      </a:r>
                    </a:p>
                    <a:p>
                      <a:pPr algn="ctr"/>
                      <a:r>
                        <a:rPr lang="en-US" altLang="zh-CN" sz="2000" b="0" dirty="0">
                          <a:solidFill>
                            <a:schemeClr val="tx1"/>
                          </a:solidFill>
                        </a:rPr>
                        <a:t>Medication Name</a:t>
                      </a:r>
                      <a:endParaRPr lang="zh-CN" altLang="en-US" sz="2000" b="0" dirty="0">
                        <a:solidFill>
                          <a:schemeClr val="tx1"/>
                        </a:solidFill>
                      </a:endParaRPr>
                    </a:p>
                  </a:txBody>
                  <a:tcPr>
                    <a:solidFill>
                      <a:srgbClr val="00B0F0"/>
                    </a:solidFill>
                  </a:tcPr>
                </a:tc>
                <a:tc>
                  <a:txBody>
                    <a:bodyPr/>
                    <a:lstStyle/>
                    <a:p>
                      <a:pPr algn="ctr"/>
                      <a:r>
                        <a:rPr lang="en-US" altLang="zh-CN" sz="2000" b="0" dirty="0">
                          <a:solidFill>
                            <a:schemeClr val="tx1"/>
                          </a:solidFill>
                        </a:rPr>
                        <a:t>a5.</a:t>
                      </a:r>
                    </a:p>
                    <a:p>
                      <a:pPr algn="ctr"/>
                      <a:r>
                        <a:rPr lang="en-US" altLang="zh-CN" sz="2000" b="0" dirty="0">
                          <a:solidFill>
                            <a:schemeClr val="tx1"/>
                          </a:solidFill>
                        </a:rPr>
                        <a:t>Mechanism of Action</a:t>
                      </a:r>
                    </a:p>
                  </a:txBody>
                  <a:tcPr>
                    <a:solidFill>
                      <a:srgbClr val="00B0F0"/>
                    </a:solidFill>
                  </a:tcPr>
                </a:tc>
                <a:extLst>
                  <a:ext uri="{0D108BD9-81ED-4DB2-BD59-A6C34878D82A}">
                    <a16:rowId xmlns:a16="http://schemas.microsoft.com/office/drawing/2014/main" val="1992330608"/>
                  </a:ext>
                </a:extLst>
              </a:tr>
              <a:tr h="370840">
                <a:tc>
                  <a:txBody>
                    <a:bodyPr/>
                    <a:lstStyle/>
                    <a:p>
                      <a:pPr algn="ctr"/>
                      <a:r>
                        <a:rPr lang="en-US" altLang="zh-CN" sz="2000" b="0" dirty="0">
                          <a:solidFill>
                            <a:schemeClr val="tx1"/>
                          </a:solidFill>
                        </a:rPr>
                        <a:t>Ibuprofen</a:t>
                      </a:r>
                      <a:endParaRPr lang="zh-CN" altLang="en-US" sz="2000" b="0" dirty="0">
                        <a:solidFill>
                          <a:schemeClr val="tx1"/>
                        </a:solidFill>
                      </a:endParaRPr>
                    </a:p>
                  </a:txBody>
                  <a:tcPr/>
                </a:tc>
                <a:tc>
                  <a:txBody>
                    <a:bodyPr/>
                    <a:lstStyle/>
                    <a:p>
                      <a:pPr algn="ctr"/>
                      <a:r>
                        <a:rPr lang="en-US" altLang="zh-CN" sz="2000" b="0" dirty="0">
                          <a:solidFill>
                            <a:schemeClr val="tx1"/>
                          </a:solidFill>
                        </a:rPr>
                        <a:t>MeA1</a:t>
                      </a:r>
                      <a:endParaRPr lang="zh-CN" altLang="en-US" sz="2000" b="0" dirty="0">
                        <a:solidFill>
                          <a:schemeClr val="tx1"/>
                        </a:solidFill>
                      </a:endParaRPr>
                    </a:p>
                  </a:txBody>
                  <a:tcPr/>
                </a:tc>
                <a:extLst>
                  <a:ext uri="{0D108BD9-81ED-4DB2-BD59-A6C34878D82A}">
                    <a16:rowId xmlns:a16="http://schemas.microsoft.com/office/drawing/2014/main" val="2496329064"/>
                  </a:ext>
                </a:extLst>
              </a:tr>
              <a:tr h="370840">
                <a:tc>
                  <a:txBody>
                    <a:bodyPr/>
                    <a:lstStyle/>
                    <a:p>
                      <a:pPr algn="ctr"/>
                      <a:r>
                        <a:rPr lang="en-US" altLang="zh-CN" sz="2000" b="0" dirty="0">
                          <a:solidFill>
                            <a:schemeClr val="tx1"/>
                          </a:solidFill>
                        </a:rPr>
                        <a:t>Wellbutrin</a:t>
                      </a:r>
                      <a:endParaRPr lang="zh-CN" altLang="en-US" sz="2000" b="0" dirty="0">
                        <a:solidFill>
                          <a:schemeClr val="tx1"/>
                        </a:solidFill>
                      </a:endParaRPr>
                    </a:p>
                  </a:txBody>
                  <a:tcPr/>
                </a:tc>
                <a:tc>
                  <a:txBody>
                    <a:bodyPr/>
                    <a:lstStyle/>
                    <a:p>
                      <a:pPr algn="ctr"/>
                      <a:r>
                        <a:rPr lang="en-US" altLang="zh-CN" sz="2000" b="0" dirty="0">
                          <a:solidFill>
                            <a:schemeClr val="tx1"/>
                          </a:solidFill>
                        </a:rPr>
                        <a:t>MeA2</a:t>
                      </a:r>
                      <a:endParaRPr lang="zh-CN" altLang="en-US" sz="2000" b="0" dirty="0">
                        <a:solidFill>
                          <a:schemeClr val="tx1"/>
                        </a:solidFill>
                      </a:endParaRPr>
                    </a:p>
                  </a:txBody>
                  <a:tcPr/>
                </a:tc>
                <a:extLst>
                  <a:ext uri="{0D108BD9-81ED-4DB2-BD59-A6C34878D82A}">
                    <a16:rowId xmlns:a16="http://schemas.microsoft.com/office/drawing/2014/main" val="3382618486"/>
                  </a:ext>
                </a:extLst>
              </a:tr>
            </a:tbl>
          </a:graphicData>
        </a:graphic>
      </p:graphicFrame>
      <p:cxnSp>
        <p:nvCxnSpPr>
          <p:cNvPr id="3" name="直线连接符 2">
            <a:extLst>
              <a:ext uri="{FF2B5EF4-FFF2-40B4-BE49-F238E27FC236}">
                <a16:creationId xmlns:a16="http://schemas.microsoft.com/office/drawing/2014/main" id="{870ABFDF-49DC-054B-90D4-665E6D424A33}"/>
              </a:ext>
            </a:extLst>
          </p:cNvPr>
          <p:cNvCxnSpPr>
            <a:cxnSpLocks/>
          </p:cNvCxnSpPr>
          <p:nvPr/>
        </p:nvCxnSpPr>
        <p:spPr>
          <a:xfrm>
            <a:off x="2327297" y="4295128"/>
            <a:ext cx="1772755" cy="7488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直线连接符 10">
            <a:extLst>
              <a:ext uri="{FF2B5EF4-FFF2-40B4-BE49-F238E27FC236}">
                <a16:creationId xmlns:a16="http://schemas.microsoft.com/office/drawing/2014/main" id="{DE79C3FC-55B6-5A48-BCCD-7A57668C1C67}"/>
              </a:ext>
            </a:extLst>
          </p:cNvPr>
          <p:cNvCxnSpPr>
            <a:cxnSpLocks/>
          </p:cNvCxnSpPr>
          <p:nvPr/>
        </p:nvCxnSpPr>
        <p:spPr>
          <a:xfrm flipV="1">
            <a:off x="7736115" y="4295128"/>
            <a:ext cx="1673356" cy="74882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9" name="图片 8">
            <a:extLst>
              <a:ext uri="{FF2B5EF4-FFF2-40B4-BE49-F238E27FC236}">
                <a16:creationId xmlns:a16="http://schemas.microsoft.com/office/drawing/2014/main" id="{4DA667E4-442B-8A4B-B5BB-D96C9E341EF7}"/>
              </a:ext>
            </a:extLst>
          </p:cNvPr>
          <p:cNvPicPr>
            <a:picLocks noChangeAspect="1"/>
          </p:cNvPicPr>
          <p:nvPr/>
        </p:nvPicPr>
        <p:blipFill>
          <a:blip r:embed="rId4"/>
          <a:stretch>
            <a:fillRect/>
          </a:stretch>
        </p:blipFill>
        <p:spPr>
          <a:xfrm>
            <a:off x="277259" y="3303639"/>
            <a:ext cx="1956527" cy="1603933"/>
          </a:xfrm>
          <a:prstGeom prst="rect">
            <a:avLst/>
          </a:prstGeom>
        </p:spPr>
      </p:pic>
    </p:spTree>
    <p:extLst>
      <p:ext uri="{BB962C8B-B14F-4D97-AF65-F5344CB8AC3E}">
        <p14:creationId xmlns:p14="http://schemas.microsoft.com/office/powerpoint/2010/main" val="120136973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4DC3688A-924E-3549-83FA-58CC5867BA25}"/>
              </a:ext>
            </a:extLst>
          </p:cNvPr>
          <p:cNvSpPr>
            <a:spLocks noGrp="1"/>
          </p:cNvSpPr>
          <p:nvPr>
            <p:ph type="sldNum" sz="quarter" idx="12"/>
          </p:nvPr>
        </p:nvSpPr>
        <p:spPr>
          <a:xfrm>
            <a:off x="10923099" y="6223851"/>
            <a:ext cx="365760" cy="365760"/>
          </a:xfrm>
        </p:spPr>
        <p:txBody>
          <a:bodyPr/>
          <a:lstStyle/>
          <a:p>
            <a:fld id="{8A7A6979-0714-4377-B894-6BE4C2D6E202}" type="slidenum">
              <a:rPr lang="en-US" smtClean="0"/>
              <a:pPr/>
              <a:t>11</a:t>
            </a:fld>
            <a:endParaRPr lang="en-US" dirty="0"/>
          </a:p>
        </p:txBody>
      </p:sp>
      <p:graphicFrame>
        <p:nvGraphicFramePr>
          <p:cNvPr id="10" name="表格 9">
            <a:extLst>
              <a:ext uri="{FF2B5EF4-FFF2-40B4-BE49-F238E27FC236}">
                <a16:creationId xmlns:a16="http://schemas.microsoft.com/office/drawing/2014/main" id="{F175D424-6B53-BC4D-90FD-331699B39D94}"/>
              </a:ext>
            </a:extLst>
          </p:cNvPr>
          <p:cNvGraphicFramePr>
            <a:graphicFrameLocks noGrp="1"/>
          </p:cNvGraphicFramePr>
          <p:nvPr>
            <p:extLst>
              <p:ext uri="{D42A27DB-BD31-4B8C-83A1-F6EECF244321}">
                <p14:modId xmlns:p14="http://schemas.microsoft.com/office/powerpoint/2010/main" val="1818080734"/>
              </p:ext>
            </p:extLst>
          </p:nvPr>
        </p:nvGraphicFramePr>
        <p:xfrm>
          <a:off x="4452233" y="3805576"/>
          <a:ext cx="3236198" cy="1798320"/>
        </p:xfrm>
        <a:graphic>
          <a:graphicData uri="http://schemas.openxmlformats.org/drawingml/2006/table">
            <a:tbl>
              <a:tblPr firstRow="1" firstCol="1" bandRow="1">
                <a:tableStyleId>{1E171933-4619-4E11-9A3F-F7608DF75F80}</a:tableStyleId>
              </a:tblPr>
              <a:tblGrid>
                <a:gridCol w="1635395">
                  <a:extLst>
                    <a:ext uri="{9D8B030D-6E8A-4147-A177-3AD203B41FA5}">
                      <a16:colId xmlns:a16="http://schemas.microsoft.com/office/drawing/2014/main" val="2000373528"/>
                    </a:ext>
                  </a:extLst>
                </a:gridCol>
                <a:gridCol w="1600803">
                  <a:extLst>
                    <a:ext uri="{9D8B030D-6E8A-4147-A177-3AD203B41FA5}">
                      <a16:colId xmlns:a16="http://schemas.microsoft.com/office/drawing/2014/main" val="1471844293"/>
                    </a:ext>
                  </a:extLst>
                </a:gridCol>
              </a:tblGrid>
              <a:tr h="370840">
                <a:tc>
                  <a:txBody>
                    <a:bodyPr/>
                    <a:lstStyle/>
                    <a:p>
                      <a:pPr algn="ctr"/>
                      <a:r>
                        <a:rPr lang="en-US" altLang="zh-CN" sz="2000" b="0" dirty="0">
                          <a:solidFill>
                            <a:schemeClr val="tx1"/>
                          </a:solidFill>
                        </a:rPr>
                        <a:t>a1.</a:t>
                      </a:r>
                    </a:p>
                    <a:p>
                      <a:pPr algn="ctr"/>
                      <a:r>
                        <a:rPr lang="en-US" altLang="zh-CN" sz="2000" b="0" dirty="0">
                          <a:solidFill>
                            <a:schemeClr val="tx1"/>
                          </a:solidFill>
                        </a:rPr>
                        <a:t>Medication Name</a:t>
                      </a:r>
                      <a:endParaRPr lang="zh-CN" altLang="en-US" sz="2000" b="0" dirty="0">
                        <a:solidFill>
                          <a:schemeClr val="tx1"/>
                        </a:solidFill>
                      </a:endParaRPr>
                    </a:p>
                  </a:txBody>
                  <a:tcPr>
                    <a:solidFill>
                      <a:srgbClr val="00B0F0"/>
                    </a:solidFill>
                  </a:tcPr>
                </a:tc>
                <a:tc>
                  <a:txBody>
                    <a:bodyPr/>
                    <a:lstStyle/>
                    <a:p>
                      <a:pPr algn="ctr"/>
                      <a:r>
                        <a:rPr lang="en-US" altLang="zh-CN" sz="2000" b="0" dirty="0">
                          <a:solidFill>
                            <a:schemeClr val="tx1"/>
                          </a:solidFill>
                        </a:rPr>
                        <a:t>a5.</a:t>
                      </a:r>
                    </a:p>
                    <a:p>
                      <a:pPr algn="ctr"/>
                      <a:r>
                        <a:rPr lang="en-US" altLang="zh-CN" sz="2000" b="0" dirty="0">
                          <a:solidFill>
                            <a:schemeClr val="tx1"/>
                          </a:solidFill>
                        </a:rPr>
                        <a:t>Mechanism of Action</a:t>
                      </a:r>
                    </a:p>
                  </a:txBody>
                  <a:tcPr>
                    <a:solidFill>
                      <a:srgbClr val="00B0F0"/>
                    </a:solidFill>
                  </a:tcPr>
                </a:tc>
                <a:extLst>
                  <a:ext uri="{0D108BD9-81ED-4DB2-BD59-A6C34878D82A}">
                    <a16:rowId xmlns:a16="http://schemas.microsoft.com/office/drawing/2014/main" val="1992330608"/>
                  </a:ext>
                </a:extLst>
              </a:tr>
              <a:tr h="370840">
                <a:tc>
                  <a:txBody>
                    <a:bodyPr/>
                    <a:lstStyle/>
                    <a:p>
                      <a:pPr algn="ctr"/>
                      <a:r>
                        <a:rPr lang="en-US" altLang="zh-CN" sz="2000" b="0" dirty="0">
                          <a:solidFill>
                            <a:schemeClr val="tx1"/>
                          </a:solidFill>
                        </a:rPr>
                        <a:t>Ibuprofen</a:t>
                      </a:r>
                      <a:endParaRPr lang="zh-CN" altLang="en-US" sz="2000" b="0" dirty="0">
                        <a:solidFill>
                          <a:schemeClr val="tx1"/>
                        </a:solidFill>
                      </a:endParaRPr>
                    </a:p>
                  </a:txBody>
                  <a:tcPr/>
                </a:tc>
                <a:tc>
                  <a:txBody>
                    <a:bodyPr/>
                    <a:lstStyle/>
                    <a:p>
                      <a:pPr algn="ctr"/>
                      <a:r>
                        <a:rPr lang="en-US" altLang="zh-CN" sz="2000" b="0" dirty="0">
                          <a:solidFill>
                            <a:schemeClr val="tx1"/>
                          </a:solidFill>
                        </a:rPr>
                        <a:t>MeA1</a:t>
                      </a:r>
                      <a:endParaRPr lang="zh-CN" altLang="en-US" sz="2000" b="0" dirty="0">
                        <a:solidFill>
                          <a:schemeClr val="tx1"/>
                        </a:solidFill>
                      </a:endParaRPr>
                    </a:p>
                  </a:txBody>
                  <a:tcPr/>
                </a:tc>
                <a:extLst>
                  <a:ext uri="{0D108BD9-81ED-4DB2-BD59-A6C34878D82A}">
                    <a16:rowId xmlns:a16="http://schemas.microsoft.com/office/drawing/2014/main" val="2496329064"/>
                  </a:ext>
                </a:extLst>
              </a:tr>
              <a:tr h="370840">
                <a:tc>
                  <a:txBody>
                    <a:bodyPr/>
                    <a:lstStyle/>
                    <a:p>
                      <a:pPr algn="ctr"/>
                      <a:r>
                        <a:rPr lang="en-US" altLang="zh-CN" sz="2000" b="0" dirty="0">
                          <a:solidFill>
                            <a:schemeClr val="tx1"/>
                          </a:solidFill>
                        </a:rPr>
                        <a:t>Wellbutrin</a:t>
                      </a:r>
                      <a:endParaRPr lang="zh-CN" altLang="en-US" sz="2000" b="0" dirty="0">
                        <a:solidFill>
                          <a:schemeClr val="tx1"/>
                        </a:solidFill>
                      </a:endParaRPr>
                    </a:p>
                  </a:txBody>
                  <a:tcPr/>
                </a:tc>
                <a:tc>
                  <a:txBody>
                    <a:bodyPr/>
                    <a:lstStyle/>
                    <a:p>
                      <a:pPr algn="ctr"/>
                      <a:r>
                        <a:rPr lang="en-US" altLang="zh-CN" sz="2000" b="0" dirty="0">
                          <a:solidFill>
                            <a:schemeClr val="tx1"/>
                          </a:solidFill>
                        </a:rPr>
                        <a:t>MeA2</a:t>
                      </a:r>
                      <a:endParaRPr lang="zh-CN" altLang="en-US" sz="2000" b="0" dirty="0">
                        <a:solidFill>
                          <a:schemeClr val="tx1"/>
                        </a:solidFill>
                      </a:endParaRPr>
                    </a:p>
                  </a:txBody>
                  <a:tcPr/>
                </a:tc>
                <a:extLst>
                  <a:ext uri="{0D108BD9-81ED-4DB2-BD59-A6C34878D82A}">
                    <a16:rowId xmlns:a16="http://schemas.microsoft.com/office/drawing/2014/main" val="3382618486"/>
                  </a:ext>
                </a:extLst>
              </a:tr>
            </a:tbl>
          </a:graphicData>
        </a:graphic>
      </p:graphicFrame>
      <p:cxnSp>
        <p:nvCxnSpPr>
          <p:cNvPr id="3" name="直线连接符 2">
            <a:extLst>
              <a:ext uri="{FF2B5EF4-FFF2-40B4-BE49-F238E27FC236}">
                <a16:creationId xmlns:a16="http://schemas.microsoft.com/office/drawing/2014/main" id="{870ABFDF-49DC-054B-90D4-665E6D424A33}"/>
              </a:ext>
            </a:extLst>
          </p:cNvPr>
          <p:cNvCxnSpPr>
            <a:cxnSpLocks/>
          </p:cNvCxnSpPr>
          <p:nvPr/>
        </p:nvCxnSpPr>
        <p:spPr>
          <a:xfrm flipV="1">
            <a:off x="2374490" y="4409768"/>
            <a:ext cx="1622323" cy="29496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直线连接符 10">
            <a:extLst>
              <a:ext uri="{FF2B5EF4-FFF2-40B4-BE49-F238E27FC236}">
                <a16:creationId xmlns:a16="http://schemas.microsoft.com/office/drawing/2014/main" id="{DE79C3FC-55B6-5A48-BCCD-7A57668C1C67}"/>
              </a:ext>
            </a:extLst>
          </p:cNvPr>
          <p:cNvCxnSpPr>
            <a:cxnSpLocks/>
          </p:cNvCxnSpPr>
          <p:nvPr/>
        </p:nvCxnSpPr>
        <p:spPr>
          <a:xfrm flipV="1">
            <a:off x="7955848" y="3914254"/>
            <a:ext cx="2045503" cy="495514"/>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9" name="图片 8">
            <a:extLst>
              <a:ext uri="{FF2B5EF4-FFF2-40B4-BE49-F238E27FC236}">
                <a16:creationId xmlns:a16="http://schemas.microsoft.com/office/drawing/2014/main" id="{4DA667E4-442B-8A4B-B5BB-D96C9E341EF7}"/>
              </a:ext>
            </a:extLst>
          </p:cNvPr>
          <p:cNvPicPr>
            <a:picLocks noChangeAspect="1"/>
          </p:cNvPicPr>
          <p:nvPr/>
        </p:nvPicPr>
        <p:blipFill>
          <a:blip r:embed="rId3"/>
          <a:stretch>
            <a:fillRect/>
          </a:stretch>
        </p:blipFill>
        <p:spPr>
          <a:xfrm>
            <a:off x="311892" y="3829070"/>
            <a:ext cx="1956527" cy="1603933"/>
          </a:xfrm>
          <a:prstGeom prst="rect">
            <a:avLst/>
          </a:prstGeom>
        </p:spPr>
      </p:pic>
      <p:pic>
        <p:nvPicPr>
          <p:cNvPr id="16" name="图片 15">
            <a:extLst>
              <a:ext uri="{FF2B5EF4-FFF2-40B4-BE49-F238E27FC236}">
                <a16:creationId xmlns:a16="http://schemas.microsoft.com/office/drawing/2014/main" id="{246CDAF2-0B8C-814B-A874-24F3B0B06450}"/>
              </a:ext>
            </a:extLst>
          </p:cNvPr>
          <p:cNvPicPr>
            <a:picLocks noChangeAspect="1"/>
          </p:cNvPicPr>
          <p:nvPr/>
        </p:nvPicPr>
        <p:blipFill>
          <a:blip r:embed="rId4"/>
          <a:stretch>
            <a:fillRect/>
          </a:stretch>
        </p:blipFill>
        <p:spPr>
          <a:xfrm>
            <a:off x="435002" y="648673"/>
            <a:ext cx="1799892" cy="1805884"/>
          </a:xfrm>
          <a:prstGeom prst="rect">
            <a:avLst/>
          </a:prstGeom>
          <a:ln>
            <a:solidFill>
              <a:schemeClr val="bg2"/>
            </a:solidFill>
          </a:ln>
        </p:spPr>
      </p:pic>
      <p:pic>
        <p:nvPicPr>
          <p:cNvPr id="17" name="图片 16">
            <a:extLst>
              <a:ext uri="{FF2B5EF4-FFF2-40B4-BE49-F238E27FC236}">
                <a16:creationId xmlns:a16="http://schemas.microsoft.com/office/drawing/2014/main" id="{1F4A774A-85BC-1E45-BDF7-6A59D0EF6A72}"/>
              </a:ext>
            </a:extLst>
          </p:cNvPr>
          <p:cNvPicPr>
            <a:picLocks noChangeAspect="1"/>
          </p:cNvPicPr>
          <p:nvPr/>
        </p:nvPicPr>
        <p:blipFill>
          <a:blip r:embed="rId5"/>
          <a:stretch>
            <a:fillRect/>
          </a:stretch>
        </p:blipFill>
        <p:spPr>
          <a:xfrm>
            <a:off x="10224523" y="2123118"/>
            <a:ext cx="1667021" cy="1805884"/>
          </a:xfrm>
          <a:prstGeom prst="rect">
            <a:avLst/>
          </a:prstGeom>
        </p:spPr>
      </p:pic>
      <p:cxnSp>
        <p:nvCxnSpPr>
          <p:cNvPr id="19" name="直线连接符 18">
            <a:extLst>
              <a:ext uri="{FF2B5EF4-FFF2-40B4-BE49-F238E27FC236}">
                <a16:creationId xmlns:a16="http://schemas.microsoft.com/office/drawing/2014/main" id="{870ABFDF-49DC-054B-90D4-665E6D424A33}"/>
              </a:ext>
            </a:extLst>
          </p:cNvPr>
          <p:cNvCxnSpPr>
            <a:cxnSpLocks/>
            <a:stCxn id="16" idx="3"/>
          </p:cNvCxnSpPr>
          <p:nvPr/>
        </p:nvCxnSpPr>
        <p:spPr>
          <a:xfrm>
            <a:off x="2234894" y="1551615"/>
            <a:ext cx="885463" cy="30636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直线连接符 19">
            <a:extLst>
              <a:ext uri="{FF2B5EF4-FFF2-40B4-BE49-F238E27FC236}">
                <a16:creationId xmlns:a16="http://schemas.microsoft.com/office/drawing/2014/main" id="{DE79C3FC-55B6-5A48-BCCD-7A57668C1C67}"/>
              </a:ext>
            </a:extLst>
          </p:cNvPr>
          <p:cNvCxnSpPr>
            <a:cxnSpLocks/>
          </p:cNvCxnSpPr>
          <p:nvPr/>
        </p:nvCxnSpPr>
        <p:spPr>
          <a:xfrm>
            <a:off x="8949761" y="1798990"/>
            <a:ext cx="1007345" cy="5965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0" name="文本框 42">
            <a:extLst>
              <a:ext uri="{FF2B5EF4-FFF2-40B4-BE49-F238E27FC236}">
                <a16:creationId xmlns:a16="http://schemas.microsoft.com/office/drawing/2014/main" id="{DD46C092-6758-D641-B132-06B828865262}"/>
              </a:ext>
            </a:extLst>
          </p:cNvPr>
          <p:cNvSpPr txBox="1"/>
          <p:nvPr/>
        </p:nvSpPr>
        <p:spPr>
          <a:xfrm>
            <a:off x="2445743" y="5825204"/>
            <a:ext cx="7555608"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zh-CN" sz="2800" dirty="0">
                <a:solidFill>
                  <a:srgbClr val="FF0000"/>
                </a:solidFill>
              </a:rPr>
              <a:t>Doctor has different views with multiple users.</a:t>
            </a:r>
            <a:endParaRPr kumimoji="1" lang="zh-CN" altLang="en-US" sz="2800" dirty="0">
              <a:solidFill>
                <a:srgbClr val="FF0000"/>
              </a:solidFill>
            </a:endParaRPr>
          </a:p>
        </p:txBody>
      </p:sp>
      <p:graphicFrame>
        <p:nvGraphicFramePr>
          <p:cNvPr id="31" name="表格 30">
            <a:extLst>
              <a:ext uri="{FF2B5EF4-FFF2-40B4-BE49-F238E27FC236}">
                <a16:creationId xmlns:a16="http://schemas.microsoft.com/office/drawing/2014/main" id="{30DB5E17-637B-1742-9350-33396A390B41}"/>
              </a:ext>
            </a:extLst>
          </p:cNvPr>
          <p:cNvGraphicFramePr>
            <a:graphicFrameLocks noGrp="1"/>
          </p:cNvGraphicFramePr>
          <p:nvPr>
            <p:extLst>
              <p:ext uri="{D42A27DB-BD31-4B8C-83A1-F6EECF244321}">
                <p14:modId xmlns:p14="http://schemas.microsoft.com/office/powerpoint/2010/main" val="3464786944"/>
              </p:ext>
            </p:extLst>
          </p:nvPr>
        </p:nvGraphicFramePr>
        <p:xfrm>
          <a:off x="3166955" y="1108289"/>
          <a:ext cx="5738715" cy="1798320"/>
        </p:xfrm>
        <a:graphic>
          <a:graphicData uri="http://schemas.openxmlformats.org/drawingml/2006/table">
            <a:tbl>
              <a:tblPr firstRow="1" firstCol="1" bandRow="1">
                <a:tableStyleId>{1E171933-4619-4E11-9A3F-F7608DF75F80}</a:tableStyleId>
              </a:tblPr>
              <a:tblGrid>
                <a:gridCol w="1039239">
                  <a:extLst>
                    <a:ext uri="{9D8B030D-6E8A-4147-A177-3AD203B41FA5}">
                      <a16:colId xmlns:a16="http://schemas.microsoft.com/office/drawing/2014/main" val="2956714487"/>
                    </a:ext>
                  </a:extLst>
                </a:gridCol>
                <a:gridCol w="1380684">
                  <a:extLst>
                    <a:ext uri="{9D8B030D-6E8A-4147-A177-3AD203B41FA5}">
                      <a16:colId xmlns:a16="http://schemas.microsoft.com/office/drawing/2014/main" val="1528732596"/>
                    </a:ext>
                  </a:extLst>
                </a:gridCol>
                <a:gridCol w="1062014">
                  <a:extLst>
                    <a:ext uri="{9D8B030D-6E8A-4147-A177-3AD203B41FA5}">
                      <a16:colId xmlns:a16="http://schemas.microsoft.com/office/drawing/2014/main" val="2750657182"/>
                    </a:ext>
                  </a:extLst>
                </a:gridCol>
                <a:gridCol w="2256778">
                  <a:extLst>
                    <a:ext uri="{9D8B030D-6E8A-4147-A177-3AD203B41FA5}">
                      <a16:colId xmlns:a16="http://schemas.microsoft.com/office/drawing/2014/main" val="2094290324"/>
                    </a:ext>
                  </a:extLst>
                </a:gridCol>
              </a:tblGrid>
              <a:tr h="370840">
                <a:tc>
                  <a:txBody>
                    <a:bodyPr/>
                    <a:lstStyle/>
                    <a:p>
                      <a:pPr algn="ctr"/>
                      <a:r>
                        <a:rPr lang="en-US" altLang="zh-CN" sz="2000" b="0" dirty="0">
                          <a:solidFill>
                            <a:schemeClr val="tx1"/>
                          </a:solidFill>
                        </a:rPr>
                        <a:t>a0. </a:t>
                      </a:r>
                      <a:br>
                        <a:rPr lang="en-US" altLang="zh-CN" sz="2000" b="0" dirty="0">
                          <a:solidFill>
                            <a:schemeClr val="tx1"/>
                          </a:solidFill>
                        </a:rPr>
                      </a:br>
                      <a:r>
                        <a:rPr lang="en-US" altLang="zh-CN" sz="2000" b="0" dirty="0">
                          <a:solidFill>
                            <a:schemeClr val="tx1"/>
                          </a:solidFill>
                        </a:rPr>
                        <a:t>Patient ID</a:t>
                      </a:r>
                      <a:endParaRPr lang="zh-CN" altLang="en-US" sz="2000" b="0" dirty="0">
                        <a:solidFill>
                          <a:schemeClr val="tx1"/>
                        </a:solidFill>
                      </a:endParaRPr>
                    </a:p>
                  </a:txBody>
                  <a:tcPr>
                    <a:solidFill>
                      <a:schemeClr val="accent3">
                        <a:lumMod val="60000"/>
                        <a:lumOff val="40000"/>
                      </a:schemeClr>
                    </a:solidFill>
                  </a:tcPr>
                </a:tc>
                <a:tc>
                  <a:txBody>
                    <a:bodyPr/>
                    <a:lstStyle/>
                    <a:p>
                      <a:pPr algn="ctr"/>
                      <a:r>
                        <a:rPr lang="en-US" altLang="zh-CN" sz="2000" b="0" dirty="0">
                          <a:solidFill>
                            <a:schemeClr val="tx1"/>
                          </a:solidFill>
                        </a:rPr>
                        <a:t>a1.</a:t>
                      </a:r>
                    </a:p>
                    <a:p>
                      <a:pPr algn="ctr"/>
                      <a:r>
                        <a:rPr lang="en-US" altLang="zh-CN" sz="2000" b="0" dirty="0">
                          <a:solidFill>
                            <a:schemeClr val="tx1"/>
                          </a:solidFill>
                        </a:rPr>
                        <a:t>Medication Name</a:t>
                      </a:r>
                      <a:endParaRPr lang="zh-CN" altLang="en-US" sz="2000" b="0" dirty="0">
                        <a:solidFill>
                          <a:schemeClr val="tx1"/>
                        </a:solidFill>
                      </a:endParaRPr>
                    </a:p>
                  </a:txBody>
                  <a:tcPr>
                    <a:solidFill>
                      <a:schemeClr val="accent3">
                        <a:lumMod val="60000"/>
                        <a:lumOff val="40000"/>
                      </a:schemeClr>
                    </a:solidFill>
                  </a:tcPr>
                </a:tc>
                <a:tc>
                  <a:txBody>
                    <a:bodyPr/>
                    <a:lstStyle/>
                    <a:p>
                      <a:pPr algn="ctr"/>
                      <a:r>
                        <a:rPr lang="en-US" altLang="zh-CN" sz="2000" b="0" dirty="0">
                          <a:solidFill>
                            <a:schemeClr val="tx1"/>
                          </a:solidFill>
                        </a:rPr>
                        <a:t>a2.</a:t>
                      </a:r>
                    </a:p>
                    <a:p>
                      <a:pPr algn="ctr"/>
                      <a:r>
                        <a:rPr lang="en-US" altLang="zh-CN" sz="2000" b="0" dirty="0">
                          <a:solidFill>
                            <a:schemeClr val="tx1"/>
                          </a:solidFill>
                        </a:rPr>
                        <a:t>Clinical </a:t>
                      </a:r>
                    </a:p>
                    <a:p>
                      <a:pPr algn="ctr"/>
                      <a:r>
                        <a:rPr lang="en-US" altLang="zh-CN" sz="2000" b="0" dirty="0">
                          <a:solidFill>
                            <a:schemeClr val="tx1"/>
                          </a:solidFill>
                        </a:rPr>
                        <a:t>Data</a:t>
                      </a:r>
                      <a:endParaRPr lang="zh-CN" altLang="en-US" sz="2000" b="0" dirty="0">
                        <a:solidFill>
                          <a:schemeClr val="tx1"/>
                        </a:solidFill>
                      </a:endParaRPr>
                    </a:p>
                  </a:txBody>
                  <a:tcPr>
                    <a:solidFill>
                      <a:schemeClr val="accent3">
                        <a:lumMod val="60000"/>
                        <a:lumOff val="40000"/>
                      </a:schemeClr>
                    </a:solidFill>
                  </a:tcPr>
                </a:tc>
                <a:tc>
                  <a:txBody>
                    <a:bodyPr/>
                    <a:lstStyle/>
                    <a:p>
                      <a:pPr algn="ctr"/>
                      <a:r>
                        <a:rPr lang="en-US" altLang="zh-CN" sz="2000" b="0" dirty="0">
                          <a:solidFill>
                            <a:schemeClr val="tx1"/>
                          </a:solidFill>
                        </a:rPr>
                        <a:t>a4.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dirty="0">
                          <a:solidFill>
                            <a:schemeClr val="tx1"/>
                          </a:solidFill>
                        </a:rPr>
                        <a:t>Dosage</a:t>
                      </a:r>
                    </a:p>
                    <a:p>
                      <a:pPr algn="ctr"/>
                      <a:endParaRPr lang="en-US" altLang="zh-CN" sz="2000" b="0" dirty="0">
                        <a:solidFill>
                          <a:schemeClr val="tx1"/>
                        </a:solidFill>
                      </a:endParaRPr>
                    </a:p>
                  </a:txBody>
                  <a:tcPr>
                    <a:solidFill>
                      <a:schemeClr val="accent3">
                        <a:lumMod val="60000"/>
                        <a:lumOff val="40000"/>
                      </a:schemeClr>
                    </a:solidFill>
                  </a:tcPr>
                </a:tc>
                <a:extLst>
                  <a:ext uri="{0D108BD9-81ED-4DB2-BD59-A6C34878D82A}">
                    <a16:rowId xmlns:a16="http://schemas.microsoft.com/office/drawing/2014/main" val="2227268742"/>
                  </a:ext>
                </a:extLst>
              </a:tr>
              <a:tr h="370840">
                <a:tc>
                  <a:txBody>
                    <a:bodyPr/>
                    <a:lstStyle/>
                    <a:p>
                      <a:pPr algn="ctr"/>
                      <a:r>
                        <a:rPr lang="en-US" altLang="zh-CN" sz="2000" b="0" dirty="0">
                          <a:solidFill>
                            <a:schemeClr val="tx1"/>
                          </a:solidFill>
                        </a:rPr>
                        <a:t>188</a:t>
                      </a:r>
                      <a:endParaRPr lang="zh-CN" altLang="en-US" sz="2000" b="0" dirty="0">
                        <a:solidFill>
                          <a:schemeClr val="tx1"/>
                        </a:solidFill>
                      </a:endParaRPr>
                    </a:p>
                  </a:txBody>
                  <a:tcPr/>
                </a:tc>
                <a:tc>
                  <a:txBody>
                    <a:bodyPr/>
                    <a:lstStyle/>
                    <a:p>
                      <a:pPr algn="ctr"/>
                      <a:r>
                        <a:rPr lang="en-US" altLang="zh-CN" sz="2000" b="0" dirty="0">
                          <a:solidFill>
                            <a:schemeClr val="tx1"/>
                          </a:solidFill>
                        </a:rPr>
                        <a:t>Ibuprofen</a:t>
                      </a:r>
                      <a:endParaRPr lang="zh-CN" altLang="en-US" sz="2000" b="0" dirty="0">
                        <a:solidFill>
                          <a:schemeClr val="tx1"/>
                        </a:solidFill>
                      </a:endParaRPr>
                    </a:p>
                  </a:txBody>
                  <a:tcPr/>
                </a:tc>
                <a:tc>
                  <a:txBody>
                    <a:bodyPr/>
                    <a:lstStyle/>
                    <a:p>
                      <a:pPr algn="ctr"/>
                      <a:r>
                        <a:rPr lang="en-US" altLang="zh-CN" sz="2000" b="0" dirty="0">
                          <a:solidFill>
                            <a:schemeClr val="tx1"/>
                          </a:solidFill>
                        </a:rPr>
                        <a:t>CliD1</a:t>
                      </a:r>
                      <a:endParaRPr lang="zh-CN" altLang="en-US" sz="2000" b="0" dirty="0">
                        <a:solidFill>
                          <a:schemeClr val="tx1"/>
                        </a:solidFill>
                      </a:endParaRPr>
                    </a:p>
                  </a:txBody>
                  <a:tcPr/>
                </a:tc>
                <a:tc>
                  <a:txBody>
                    <a:bodyPr/>
                    <a:lstStyle/>
                    <a:p>
                      <a:pPr algn="ctr"/>
                      <a:r>
                        <a:rPr lang="en-US" altLang="zh-CN" sz="2000" b="0" dirty="0">
                          <a:solidFill>
                            <a:schemeClr val="tx1"/>
                          </a:solidFill>
                        </a:rPr>
                        <a:t>one tablet every 4h</a:t>
                      </a:r>
                      <a:endParaRPr lang="zh-CN" altLang="en-US" sz="2000" b="0" dirty="0">
                        <a:solidFill>
                          <a:schemeClr val="tx1"/>
                        </a:solidFill>
                      </a:endParaRPr>
                    </a:p>
                  </a:txBody>
                  <a:tcPr/>
                </a:tc>
                <a:extLst>
                  <a:ext uri="{0D108BD9-81ED-4DB2-BD59-A6C34878D82A}">
                    <a16:rowId xmlns:a16="http://schemas.microsoft.com/office/drawing/2014/main" val="3477285580"/>
                  </a:ext>
                </a:extLst>
              </a:tr>
              <a:tr h="370840">
                <a:tc>
                  <a:txBody>
                    <a:bodyPr/>
                    <a:lstStyle/>
                    <a:p>
                      <a:pPr algn="ctr"/>
                      <a:r>
                        <a:rPr lang="en-US" altLang="zh-CN" sz="2000" b="0" dirty="0">
                          <a:solidFill>
                            <a:schemeClr val="tx1"/>
                          </a:solidFill>
                        </a:rPr>
                        <a:t>189</a:t>
                      </a:r>
                      <a:endParaRPr lang="zh-CN" altLang="en-US" sz="2000" b="0" dirty="0">
                        <a:solidFill>
                          <a:schemeClr val="tx1"/>
                        </a:solidFill>
                      </a:endParaRPr>
                    </a:p>
                  </a:txBody>
                  <a:tcPr/>
                </a:tc>
                <a:tc>
                  <a:txBody>
                    <a:bodyPr/>
                    <a:lstStyle/>
                    <a:p>
                      <a:pPr algn="ctr"/>
                      <a:r>
                        <a:rPr lang="en-US" altLang="zh-CN" sz="2000" b="0" dirty="0">
                          <a:solidFill>
                            <a:schemeClr val="tx1"/>
                          </a:solidFill>
                        </a:rPr>
                        <a:t>Wellbutrin</a:t>
                      </a:r>
                      <a:endParaRPr lang="zh-CN" altLang="en-US" sz="2000" b="0" dirty="0">
                        <a:solidFill>
                          <a:schemeClr val="tx1"/>
                        </a:solidFill>
                      </a:endParaRPr>
                    </a:p>
                  </a:txBody>
                  <a:tcPr/>
                </a:tc>
                <a:tc>
                  <a:txBody>
                    <a:bodyPr/>
                    <a:lstStyle/>
                    <a:p>
                      <a:pPr algn="ctr"/>
                      <a:r>
                        <a:rPr lang="en-US" altLang="zh-CN" sz="2000" b="0" dirty="0">
                          <a:solidFill>
                            <a:schemeClr val="tx1"/>
                          </a:solidFill>
                        </a:rPr>
                        <a:t>CliD2</a:t>
                      </a:r>
                      <a:endParaRPr lang="zh-CN" altLang="en-US" sz="2000" b="0" dirty="0">
                        <a:solidFill>
                          <a:schemeClr val="tx1"/>
                        </a:solidFill>
                      </a:endParaRPr>
                    </a:p>
                  </a:txBody>
                  <a:tcPr/>
                </a:tc>
                <a:tc>
                  <a:txBody>
                    <a:bodyPr/>
                    <a:lstStyle/>
                    <a:p>
                      <a:pPr algn="ctr"/>
                      <a:r>
                        <a:rPr lang="en-US" altLang="zh-CN" sz="2000" b="0" dirty="0">
                          <a:solidFill>
                            <a:schemeClr val="tx1"/>
                          </a:solidFill>
                        </a:rPr>
                        <a:t>100 mg twice daily</a:t>
                      </a:r>
                      <a:endParaRPr lang="zh-CN" altLang="en-US" sz="2000" b="0" dirty="0">
                        <a:solidFill>
                          <a:schemeClr val="tx1"/>
                        </a:solidFill>
                      </a:endParaRPr>
                    </a:p>
                  </a:txBody>
                  <a:tcPr/>
                </a:tc>
                <a:extLst>
                  <a:ext uri="{0D108BD9-81ED-4DB2-BD59-A6C34878D82A}">
                    <a16:rowId xmlns:a16="http://schemas.microsoft.com/office/drawing/2014/main" val="4248915646"/>
                  </a:ext>
                </a:extLst>
              </a:tr>
            </a:tbl>
          </a:graphicData>
        </a:graphic>
      </p:graphicFrame>
    </p:spTree>
    <p:extLst>
      <p:ext uri="{BB962C8B-B14F-4D97-AF65-F5344CB8AC3E}">
        <p14:creationId xmlns:p14="http://schemas.microsoft.com/office/powerpoint/2010/main" val="372050246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58F4D5DB-6BAA-7046-A21A-8B1D4E7BC693}"/>
              </a:ext>
            </a:extLst>
          </p:cNvPr>
          <p:cNvSpPr>
            <a:spLocks noGrp="1"/>
          </p:cNvSpPr>
          <p:nvPr>
            <p:ph type="sldNum" sz="quarter" idx="12"/>
          </p:nvPr>
        </p:nvSpPr>
        <p:spPr/>
        <p:txBody>
          <a:bodyPr/>
          <a:lstStyle/>
          <a:p>
            <a:fld id="{8A7A6979-0714-4377-B894-6BE4C2D6E202}" type="slidenum">
              <a:rPr lang="en-US" smtClean="0"/>
              <a:pPr/>
              <a:t>12</a:t>
            </a:fld>
            <a:endParaRPr lang="en-US" dirty="0"/>
          </a:p>
        </p:txBody>
      </p:sp>
      <p:graphicFrame>
        <p:nvGraphicFramePr>
          <p:cNvPr id="5" name="表格 4">
            <a:extLst>
              <a:ext uri="{FF2B5EF4-FFF2-40B4-BE49-F238E27FC236}">
                <a16:creationId xmlns:a16="http://schemas.microsoft.com/office/drawing/2014/main" id="{BDD83CCE-331C-C840-8FAA-F50C86378F3A}"/>
              </a:ext>
            </a:extLst>
          </p:cNvPr>
          <p:cNvGraphicFramePr>
            <a:graphicFrameLocks noGrp="1"/>
          </p:cNvGraphicFramePr>
          <p:nvPr>
            <p:extLst>
              <p:ext uri="{D42A27DB-BD31-4B8C-83A1-F6EECF244321}">
                <p14:modId xmlns:p14="http://schemas.microsoft.com/office/powerpoint/2010/main" val="3427871410"/>
              </p:ext>
            </p:extLst>
          </p:nvPr>
        </p:nvGraphicFramePr>
        <p:xfrm>
          <a:off x="1963022" y="316625"/>
          <a:ext cx="7435993" cy="1656080"/>
        </p:xfrm>
        <a:graphic>
          <a:graphicData uri="http://schemas.openxmlformats.org/drawingml/2006/table">
            <a:tbl>
              <a:tblPr firstRow="1" firstCol="1" bandRow="1">
                <a:tableStyleId>{1E171933-4619-4E11-9A3F-F7608DF75F80}</a:tableStyleId>
              </a:tblPr>
              <a:tblGrid>
                <a:gridCol w="1039239">
                  <a:extLst>
                    <a:ext uri="{9D8B030D-6E8A-4147-A177-3AD203B41FA5}">
                      <a16:colId xmlns:a16="http://schemas.microsoft.com/office/drawing/2014/main" val="2392303474"/>
                    </a:ext>
                  </a:extLst>
                </a:gridCol>
                <a:gridCol w="1380684">
                  <a:extLst>
                    <a:ext uri="{9D8B030D-6E8A-4147-A177-3AD203B41FA5}">
                      <a16:colId xmlns:a16="http://schemas.microsoft.com/office/drawing/2014/main" val="696982075"/>
                    </a:ext>
                  </a:extLst>
                </a:gridCol>
                <a:gridCol w="1062014">
                  <a:extLst>
                    <a:ext uri="{9D8B030D-6E8A-4147-A177-3AD203B41FA5}">
                      <a16:colId xmlns:a16="http://schemas.microsoft.com/office/drawing/2014/main" val="2018791737"/>
                    </a:ext>
                  </a:extLst>
                </a:gridCol>
                <a:gridCol w="2263419">
                  <a:extLst>
                    <a:ext uri="{9D8B030D-6E8A-4147-A177-3AD203B41FA5}">
                      <a16:colId xmlns:a16="http://schemas.microsoft.com/office/drawing/2014/main" val="3991618385"/>
                    </a:ext>
                  </a:extLst>
                </a:gridCol>
                <a:gridCol w="1690637">
                  <a:extLst>
                    <a:ext uri="{9D8B030D-6E8A-4147-A177-3AD203B41FA5}">
                      <a16:colId xmlns:a16="http://schemas.microsoft.com/office/drawing/2014/main" val="982224606"/>
                    </a:ext>
                  </a:extLst>
                </a:gridCol>
              </a:tblGrid>
              <a:tr h="370840">
                <a:tc>
                  <a:txBody>
                    <a:bodyPr/>
                    <a:lstStyle/>
                    <a:p>
                      <a:pPr algn="ctr"/>
                      <a:r>
                        <a:rPr lang="en-US" altLang="zh-CN" b="0" dirty="0">
                          <a:solidFill>
                            <a:schemeClr val="tx1"/>
                          </a:solidFill>
                        </a:rPr>
                        <a:t>a0. </a:t>
                      </a:r>
                      <a:br>
                        <a:rPr lang="en-US" altLang="zh-CN" b="0" dirty="0">
                          <a:solidFill>
                            <a:schemeClr val="tx1"/>
                          </a:solidFill>
                        </a:rPr>
                      </a:br>
                      <a:r>
                        <a:rPr lang="en-US" altLang="zh-CN" b="0" dirty="0">
                          <a:solidFill>
                            <a:schemeClr val="tx1"/>
                          </a:solidFill>
                        </a:rPr>
                        <a:t>Patient ID</a:t>
                      </a:r>
                      <a:endParaRPr lang="zh-CN" altLang="en-US" b="0" dirty="0">
                        <a:solidFill>
                          <a:schemeClr val="tx1"/>
                        </a:solidFill>
                      </a:endParaRPr>
                    </a:p>
                  </a:txBody>
                  <a:tcPr>
                    <a:solidFill>
                      <a:schemeClr val="accent4">
                        <a:lumMod val="60000"/>
                        <a:lumOff val="40000"/>
                      </a:schemeClr>
                    </a:solidFill>
                  </a:tcPr>
                </a:tc>
                <a:tc>
                  <a:txBody>
                    <a:bodyPr/>
                    <a:lstStyle/>
                    <a:p>
                      <a:pPr algn="ctr"/>
                      <a:r>
                        <a:rPr lang="en-US" altLang="zh-CN" b="0" dirty="0">
                          <a:solidFill>
                            <a:schemeClr val="tx1"/>
                          </a:solidFill>
                        </a:rPr>
                        <a:t>a1.</a:t>
                      </a:r>
                    </a:p>
                    <a:p>
                      <a:pPr algn="ctr"/>
                      <a:r>
                        <a:rPr lang="en-US" altLang="zh-CN" b="0" dirty="0">
                          <a:solidFill>
                            <a:schemeClr val="tx1"/>
                          </a:solidFill>
                        </a:rPr>
                        <a:t>Medication Name</a:t>
                      </a:r>
                      <a:endParaRPr lang="zh-CN" altLang="en-US" b="0" dirty="0">
                        <a:solidFill>
                          <a:schemeClr val="tx1"/>
                        </a:solidFill>
                      </a:endParaRPr>
                    </a:p>
                  </a:txBody>
                  <a:tcPr>
                    <a:solidFill>
                      <a:schemeClr val="accent4">
                        <a:lumMod val="60000"/>
                        <a:lumOff val="40000"/>
                      </a:schemeClr>
                    </a:solidFill>
                  </a:tcPr>
                </a:tc>
                <a:tc>
                  <a:txBody>
                    <a:bodyPr/>
                    <a:lstStyle/>
                    <a:p>
                      <a:pPr algn="ctr"/>
                      <a:r>
                        <a:rPr lang="en-US" altLang="zh-CN" b="0" dirty="0">
                          <a:solidFill>
                            <a:schemeClr val="tx1"/>
                          </a:solidFill>
                        </a:rPr>
                        <a:t>a2.</a:t>
                      </a:r>
                    </a:p>
                    <a:p>
                      <a:pPr algn="ctr"/>
                      <a:r>
                        <a:rPr lang="en-US" altLang="zh-CN" b="0" dirty="0">
                          <a:solidFill>
                            <a:schemeClr val="tx1"/>
                          </a:solidFill>
                        </a:rPr>
                        <a:t>Clinical </a:t>
                      </a:r>
                    </a:p>
                    <a:p>
                      <a:pPr algn="ctr"/>
                      <a:r>
                        <a:rPr lang="en-US" altLang="zh-CN" b="0" dirty="0">
                          <a:solidFill>
                            <a:schemeClr val="tx1"/>
                          </a:solidFill>
                        </a:rPr>
                        <a:t>Data</a:t>
                      </a:r>
                      <a:endParaRPr lang="zh-CN" altLang="en-US" b="0" dirty="0">
                        <a:solidFill>
                          <a:schemeClr val="tx1"/>
                        </a:solidFill>
                      </a:endParaRPr>
                    </a:p>
                  </a:txBody>
                  <a:tcPr>
                    <a:solidFill>
                      <a:schemeClr val="accent4">
                        <a:lumMod val="60000"/>
                        <a:lumOff val="40000"/>
                      </a:schemeClr>
                    </a:solidFill>
                  </a:tcPr>
                </a:tc>
                <a:tc>
                  <a:txBody>
                    <a:bodyPr/>
                    <a:lstStyle/>
                    <a:p>
                      <a:pPr algn="ctr"/>
                      <a:r>
                        <a:rPr lang="en-US" altLang="zh-CN" b="0" dirty="0">
                          <a:solidFill>
                            <a:schemeClr val="tx1"/>
                          </a:solidFill>
                        </a:rPr>
                        <a:t>a4.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0" dirty="0">
                          <a:solidFill>
                            <a:schemeClr val="tx1"/>
                          </a:solidFill>
                        </a:rPr>
                        <a:t>Dosage</a:t>
                      </a:r>
                    </a:p>
                    <a:p>
                      <a:pPr algn="ctr"/>
                      <a:endParaRPr lang="en-US" altLang="zh-CN" b="0" dirty="0">
                        <a:solidFill>
                          <a:schemeClr val="tx1"/>
                        </a:solidFill>
                      </a:endParaRPr>
                    </a:p>
                  </a:txBody>
                  <a:tcPr>
                    <a:solidFill>
                      <a:schemeClr val="accent4">
                        <a:lumMod val="60000"/>
                        <a:lumOff val="40000"/>
                      </a:schemeClr>
                    </a:solidFill>
                  </a:tcPr>
                </a:tc>
                <a:tc>
                  <a:txBody>
                    <a:bodyPr/>
                    <a:lstStyle/>
                    <a:p>
                      <a:pPr algn="ctr"/>
                      <a:r>
                        <a:rPr lang="en-US" altLang="zh-CN" b="0" dirty="0">
                          <a:solidFill>
                            <a:schemeClr val="tx1"/>
                          </a:solidFill>
                        </a:rPr>
                        <a:t>a5.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0" dirty="0">
                          <a:solidFill>
                            <a:schemeClr val="tx1"/>
                          </a:solidFill>
                        </a:rPr>
                        <a:t>Mechanism of Action</a:t>
                      </a:r>
                      <a:endParaRPr lang="zh-CN" altLang="en-US" b="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3324915150"/>
                  </a:ext>
                </a:extLst>
              </a:tr>
              <a:tr h="370840">
                <a:tc>
                  <a:txBody>
                    <a:bodyPr/>
                    <a:lstStyle/>
                    <a:p>
                      <a:pPr algn="ctr"/>
                      <a:r>
                        <a:rPr lang="en-US" altLang="zh-CN" b="0" dirty="0">
                          <a:solidFill>
                            <a:schemeClr val="tx1"/>
                          </a:solidFill>
                        </a:rPr>
                        <a:t>188</a:t>
                      </a:r>
                      <a:endParaRPr lang="zh-CN" altLang="en-US" b="0" dirty="0">
                        <a:solidFill>
                          <a:schemeClr val="tx1"/>
                        </a:solidFill>
                      </a:endParaRPr>
                    </a:p>
                  </a:txBody>
                  <a:tcPr/>
                </a:tc>
                <a:tc>
                  <a:txBody>
                    <a:bodyPr/>
                    <a:lstStyle/>
                    <a:p>
                      <a:pPr algn="ctr"/>
                      <a:r>
                        <a:rPr lang="en-US" altLang="zh-CN" b="0" dirty="0">
                          <a:solidFill>
                            <a:schemeClr val="tx1"/>
                          </a:solidFill>
                        </a:rPr>
                        <a:t>Ibuprofen</a:t>
                      </a:r>
                      <a:endParaRPr lang="zh-CN" altLang="en-US" b="0" dirty="0">
                        <a:solidFill>
                          <a:schemeClr val="tx1"/>
                        </a:solidFill>
                      </a:endParaRPr>
                    </a:p>
                  </a:txBody>
                  <a:tcPr/>
                </a:tc>
                <a:tc>
                  <a:txBody>
                    <a:bodyPr/>
                    <a:lstStyle/>
                    <a:p>
                      <a:pPr algn="ctr"/>
                      <a:r>
                        <a:rPr lang="en-US" altLang="zh-CN" b="0" dirty="0">
                          <a:solidFill>
                            <a:schemeClr val="tx1"/>
                          </a:solidFill>
                        </a:rPr>
                        <a:t>CliD1</a:t>
                      </a:r>
                      <a:endParaRPr lang="zh-CN" altLang="en-US" b="0" dirty="0">
                        <a:solidFill>
                          <a:schemeClr val="tx1"/>
                        </a:solidFill>
                      </a:endParaRPr>
                    </a:p>
                  </a:txBody>
                  <a:tcPr/>
                </a:tc>
                <a:tc>
                  <a:txBody>
                    <a:bodyPr/>
                    <a:lstStyle/>
                    <a:p>
                      <a:pPr algn="ctr"/>
                      <a:r>
                        <a:rPr lang="en-US" altLang="zh-CN" b="0" dirty="0">
                          <a:solidFill>
                            <a:schemeClr val="tx1"/>
                          </a:solidFill>
                        </a:rPr>
                        <a:t>one tablet every 4h</a:t>
                      </a:r>
                      <a:endParaRPr lang="zh-CN" altLang="en-US" b="0" dirty="0">
                        <a:solidFill>
                          <a:schemeClr val="tx1"/>
                        </a:solidFill>
                      </a:endParaRPr>
                    </a:p>
                  </a:txBody>
                  <a:tcPr/>
                </a:tc>
                <a:tc>
                  <a:txBody>
                    <a:bodyPr/>
                    <a:lstStyle/>
                    <a:p>
                      <a:pPr algn="ctr"/>
                      <a:r>
                        <a:rPr lang="en-US" altLang="zh-CN" b="0" dirty="0">
                          <a:solidFill>
                            <a:schemeClr val="tx1"/>
                          </a:solidFill>
                        </a:rPr>
                        <a:t>MeA1</a:t>
                      </a:r>
                      <a:endParaRPr lang="zh-CN" altLang="en-US" b="0" dirty="0">
                        <a:solidFill>
                          <a:schemeClr val="tx1"/>
                        </a:solidFill>
                      </a:endParaRPr>
                    </a:p>
                  </a:txBody>
                  <a:tcPr/>
                </a:tc>
                <a:extLst>
                  <a:ext uri="{0D108BD9-81ED-4DB2-BD59-A6C34878D82A}">
                    <a16:rowId xmlns:a16="http://schemas.microsoft.com/office/drawing/2014/main" val="2759757479"/>
                  </a:ext>
                </a:extLst>
              </a:tr>
              <a:tr h="370840">
                <a:tc>
                  <a:txBody>
                    <a:bodyPr/>
                    <a:lstStyle/>
                    <a:p>
                      <a:pPr algn="ctr"/>
                      <a:r>
                        <a:rPr lang="en-US" altLang="zh-CN" b="0" dirty="0">
                          <a:solidFill>
                            <a:schemeClr val="tx1"/>
                          </a:solidFill>
                        </a:rPr>
                        <a:t>189</a:t>
                      </a:r>
                      <a:endParaRPr lang="zh-CN" altLang="en-US" b="0" dirty="0">
                        <a:solidFill>
                          <a:schemeClr val="tx1"/>
                        </a:solidFill>
                      </a:endParaRPr>
                    </a:p>
                  </a:txBody>
                  <a:tcPr/>
                </a:tc>
                <a:tc>
                  <a:txBody>
                    <a:bodyPr/>
                    <a:lstStyle/>
                    <a:p>
                      <a:pPr algn="ctr"/>
                      <a:r>
                        <a:rPr lang="en-US" altLang="zh-CN" b="0" dirty="0">
                          <a:solidFill>
                            <a:schemeClr val="tx1"/>
                          </a:solidFill>
                        </a:rPr>
                        <a:t>Wellbutrin</a:t>
                      </a:r>
                      <a:endParaRPr lang="zh-CN" altLang="en-US" b="0" dirty="0">
                        <a:solidFill>
                          <a:schemeClr val="tx1"/>
                        </a:solidFill>
                      </a:endParaRPr>
                    </a:p>
                  </a:txBody>
                  <a:tcPr/>
                </a:tc>
                <a:tc>
                  <a:txBody>
                    <a:bodyPr/>
                    <a:lstStyle/>
                    <a:p>
                      <a:pPr algn="ctr"/>
                      <a:r>
                        <a:rPr lang="en-US" altLang="zh-CN" b="0" dirty="0">
                          <a:solidFill>
                            <a:schemeClr val="tx1"/>
                          </a:solidFill>
                        </a:rPr>
                        <a:t>CliD2</a:t>
                      </a:r>
                      <a:endParaRPr lang="zh-CN" altLang="en-US" b="0" dirty="0">
                        <a:solidFill>
                          <a:schemeClr val="tx1"/>
                        </a:solidFill>
                      </a:endParaRPr>
                    </a:p>
                  </a:txBody>
                  <a:tcPr/>
                </a:tc>
                <a:tc>
                  <a:txBody>
                    <a:bodyPr/>
                    <a:lstStyle/>
                    <a:p>
                      <a:pPr algn="ctr"/>
                      <a:r>
                        <a:rPr lang="en-US" altLang="zh-CN" b="0" dirty="0">
                          <a:solidFill>
                            <a:schemeClr val="tx1"/>
                          </a:solidFill>
                        </a:rPr>
                        <a:t>100 mg twice daily</a:t>
                      </a:r>
                      <a:endParaRPr lang="zh-CN" altLang="en-US" b="0" dirty="0">
                        <a:solidFill>
                          <a:schemeClr val="tx1"/>
                        </a:solidFill>
                      </a:endParaRPr>
                    </a:p>
                  </a:txBody>
                  <a:tcPr/>
                </a:tc>
                <a:tc>
                  <a:txBody>
                    <a:bodyPr/>
                    <a:lstStyle/>
                    <a:p>
                      <a:pPr algn="ctr"/>
                      <a:r>
                        <a:rPr lang="en-US" altLang="zh-CN" b="0" dirty="0">
                          <a:solidFill>
                            <a:schemeClr val="tx1"/>
                          </a:solidFill>
                        </a:rPr>
                        <a:t>MeA2</a:t>
                      </a:r>
                      <a:endParaRPr lang="zh-CN" altLang="en-US" b="0" dirty="0">
                        <a:solidFill>
                          <a:schemeClr val="tx1"/>
                        </a:solidFill>
                      </a:endParaRPr>
                    </a:p>
                  </a:txBody>
                  <a:tcPr/>
                </a:tc>
                <a:extLst>
                  <a:ext uri="{0D108BD9-81ED-4DB2-BD59-A6C34878D82A}">
                    <a16:rowId xmlns:a16="http://schemas.microsoft.com/office/drawing/2014/main" val="3271478559"/>
                  </a:ext>
                </a:extLst>
              </a:tr>
            </a:tbl>
          </a:graphicData>
        </a:graphic>
      </p:graphicFrame>
      <p:pic>
        <p:nvPicPr>
          <p:cNvPr id="6" name="图片 5">
            <a:extLst>
              <a:ext uri="{FF2B5EF4-FFF2-40B4-BE49-F238E27FC236}">
                <a16:creationId xmlns:a16="http://schemas.microsoft.com/office/drawing/2014/main" id="{1F4A774A-85BC-1E45-BDF7-6A59D0EF6A72}"/>
              </a:ext>
            </a:extLst>
          </p:cNvPr>
          <p:cNvPicPr>
            <a:picLocks noChangeAspect="1"/>
          </p:cNvPicPr>
          <p:nvPr/>
        </p:nvPicPr>
        <p:blipFill>
          <a:blip r:embed="rId3"/>
          <a:stretch>
            <a:fillRect/>
          </a:stretch>
        </p:blipFill>
        <p:spPr>
          <a:xfrm>
            <a:off x="9502254" y="88040"/>
            <a:ext cx="829963" cy="1135626"/>
          </a:xfrm>
          <a:prstGeom prst="rect">
            <a:avLst/>
          </a:prstGeom>
        </p:spPr>
      </p:pic>
      <p:graphicFrame>
        <p:nvGraphicFramePr>
          <p:cNvPr id="8" name="表格 7">
            <a:extLst>
              <a:ext uri="{FF2B5EF4-FFF2-40B4-BE49-F238E27FC236}">
                <a16:creationId xmlns:a16="http://schemas.microsoft.com/office/drawing/2014/main" id="{278EFC50-721A-834F-A379-7C9DB9AAFA9B}"/>
              </a:ext>
            </a:extLst>
          </p:cNvPr>
          <p:cNvGraphicFramePr>
            <a:graphicFrameLocks noGrp="1"/>
          </p:cNvGraphicFramePr>
          <p:nvPr>
            <p:extLst>
              <p:ext uri="{D42A27DB-BD31-4B8C-83A1-F6EECF244321}">
                <p14:modId xmlns:p14="http://schemas.microsoft.com/office/powerpoint/2010/main" val="1093466334"/>
              </p:ext>
            </p:extLst>
          </p:nvPr>
        </p:nvGraphicFramePr>
        <p:xfrm>
          <a:off x="91328" y="4561840"/>
          <a:ext cx="6966667" cy="1656080"/>
        </p:xfrm>
        <a:graphic>
          <a:graphicData uri="http://schemas.openxmlformats.org/drawingml/2006/table">
            <a:tbl>
              <a:tblPr firstRow="1" firstCol="1" bandRow="1">
                <a:tableStyleId>{1E171933-4619-4E11-9A3F-F7608DF75F80}</a:tableStyleId>
              </a:tblPr>
              <a:tblGrid>
                <a:gridCol w="1039239">
                  <a:extLst>
                    <a:ext uri="{9D8B030D-6E8A-4147-A177-3AD203B41FA5}">
                      <a16:colId xmlns:a16="http://schemas.microsoft.com/office/drawing/2014/main" val="2517969326"/>
                    </a:ext>
                  </a:extLst>
                </a:gridCol>
                <a:gridCol w="1380684">
                  <a:extLst>
                    <a:ext uri="{9D8B030D-6E8A-4147-A177-3AD203B41FA5}">
                      <a16:colId xmlns:a16="http://schemas.microsoft.com/office/drawing/2014/main" val="1548876784"/>
                    </a:ext>
                  </a:extLst>
                </a:gridCol>
                <a:gridCol w="1062014">
                  <a:extLst>
                    <a:ext uri="{9D8B030D-6E8A-4147-A177-3AD203B41FA5}">
                      <a16:colId xmlns:a16="http://schemas.microsoft.com/office/drawing/2014/main" val="4056687094"/>
                    </a:ext>
                  </a:extLst>
                </a:gridCol>
                <a:gridCol w="1227952">
                  <a:extLst>
                    <a:ext uri="{9D8B030D-6E8A-4147-A177-3AD203B41FA5}">
                      <a16:colId xmlns:a16="http://schemas.microsoft.com/office/drawing/2014/main" val="3268238745"/>
                    </a:ext>
                  </a:extLst>
                </a:gridCol>
                <a:gridCol w="2256778">
                  <a:extLst>
                    <a:ext uri="{9D8B030D-6E8A-4147-A177-3AD203B41FA5}">
                      <a16:colId xmlns:a16="http://schemas.microsoft.com/office/drawing/2014/main" val="1768237691"/>
                    </a:ext>
                  </a:extLst>
                </a:gridCol>
              </a:tblGrid>
              <a:tr h="370840">
                <a:tc>
                  <a:txBody>
                    <a:bodyPr/>
                    <a:lstStyle/>
                    <a:p>
                      <a:pPr algn="ctr"/>
                      <a:r>
                        <a:rPr lang="en-US" altLang="zh-CN" sz="1800" b="0" dirty="0">
                          <a:solidFill>
                            <a:schemeClr val="tx1"/>
                          </a:solidFill>
                        </a:rPr>
                        <a:t>a0. </a:t>
                      </a:r>
                      <a:br>
                        <a:rPr lang="en-US" altLang="zh-CN" sz="1800" b="0" dirty="0">
                          <a:solidFill>
                            <a:schemeClr val="tx1"/>
                          </a:solidFill>
                        </a:rPr>
                      </a:br>
                      <a:r>
                        <a:rPr lang="en-US" altLang="zh-CN" sz="1800" b="0" dirty="0">
                          <a:solidFill>
                            <a:schemeClr val="tx1"/>
                          </a:solidFill>
                        </a:rPr>
                        <a:t>Patient ID</a:t>
                      </a:r>
                      <a:endParaRPr lang="zh-CN" altLang="en-US" sz="1800" b="0" dirty="0">
                        <a:solidFill>
                          <a:schemeClr val="tx1"/>
                        </a:solidFill>
                      </a:endParaRPr>
                    </a:p>
                  </a:txBody>
                  <a:tcPr>
                    <a:solidFill>
                      <a:schemeClr val="accent4">
                        <a:lumMod val="60000"/>
                        <a:lumOff val="40000"/>
                      </a:schemeClr>
                    </a:solidFill>
                  </a:tcPr>
                </a:tc>
                <a:tc>
                  <a:txBody>
                    <a:bodyPr/>
                    <a:lstStyle/>
                    <a:p>
                      <a:pPr algn="ctr"/>
                      <a:r>
                        <a:rPr lang="en-US" altLang="zh-CN" sz="1800" b="0" dirty="0">
                          <a:solidFill>
                            <a:schemeClr val="tx1"/>
                          </a:solidFill>
                        </a:rPr>
                        <a:t>a1.</a:t>
                      </a:r>
                    </a:p>
                    <a:p>
                      <a:pPr algn="ctr"/>
                      <a:r>
                        <a:rPr lang="en-US" altLang="zh-CN" sz="1800" b="0" dirty="0">
                          <a:solidFill>
                            <a:schemeClr val="tx1"/>
                          </a:solidFill>
                        </a:rPr>
                        <a:t>Medication Name</a:t>
                      </a:r>
                      <a:endParaRPr lang="zh-CN" altLang="en-US" sz="1800" b="0" dirty="0">
                        <a:solidFill>
                          <a:schemeClr val="tx1"/>
                        </a:solidFill>
                      </a:endParaRPr>
                    </a:p>
                  </a:txBody>
                  <a:tcPr>
                    <a:solidFill>
                      <a:schemeClr val="accent4">
                        <a:lumMod val="60000"/>
                        <a:lumOff val="40000"/>
                      </a:schemeClr>
                    </a:solidFill>
                  </a:tcPr>
                </a:tc>
                <a:tc>
                  <a:txBody>
                    <a:bodyPr/>
                    <a:lstStyle/>
                    <a:p>
                      <a:pPr algn="ctr"/>
                      <a:r>
                        <a:rPr lang="en-US" altLang="zh-CN" sz="1800" b="0" dirty="0">
                          <a:solidFill>
                            <a:schemeClr val="tx1"/>
                          </a:solidFill>
                        </a:rPr>
                        <a:t>a2.</a:t>
                      </a:r>
                    </a:p>
                    <a:p>
                      <a:pPr algn="ctr"/>
                      <a:r>
                        <a:rPr lang="en-US" altLang="zh-CN" sz="1800" b="0" dirty="0">
                          <a:solidFill>
                            <a:schemeClr val="tx1"/>
                          </a:solidFill>
                        </a:rPr>
                        <a:t>Clinical </a:t>
                      </a:r>
                    </a:p>
                    <a:p>
                      <a:pPr algn="ctr"/>
                      <a:r>
                        <a:rPr lang="en-US" altLang="zh-CN" sz="1800" b="0" dirty="0">
                          <a:solidFill>
                            <a:schemeClr val="tx1"/>
                          </a:solidFill>
                        </a:rPr>
                        <a:t>Data</a:t>
                      </a:r>
                      <a:endParaRPr lang="zh-CN" altLang="en-US" sz="1800" b="0" dirty="0">
                        <a:solidFill>
                          <a:schemeClr val="tx1"/>
                        </a:solidFill>
                      </a:endParaRPr>
                    </a:p>
                  </a:txBody>
                  <a:tcPr>
                    <a:solidFill>
                      <a:schemeClr val="accent4">
                        <a:lumMod val="60000"/>
                        <a:lumOff val="40000"/>
                      </a:schemeClr>
                    </a:solidFill>
                  </a:tcPr>
                </a:tc>
                <a:tc>
                  <a:txBody>
                    <a:bodyPr/>
                    <a:lstStyle/>
                    <a:p>
                      <a:pPr algn="ctr"/>
                      <a:r>
                        <a:rPr lang="en-US" altLang="zh-CN" sz="1800" b="0" dirty="0">
                          <a:solidFill>
                            <a:schemeClr val="tx1"/>
                          </a:solidFill>
                        </a:rPr>
                        <a:t>a3.</a:t>
                      </a:r>
                    </a:p>
                    <a:p>
                      <a:pPr algn="ctr"/>
                      <a:r>
                        <a:rPr lang="en-US" altLang="zh-CN" sz="1800" b="0" dirty="0">
                          <a:solidFill>
                            <a:schemeClr val="tx1"/>
                          </a:solidFill>
                        </a:rPr>
                        <a:t>Address</a:t>
                      </a:r>
                    </a:p>
                  </a:txBody>
                  <a:tcPr>
                    <a:solidFill>
                      <a:schemeClr val="accent4">
                        <a:lumMod val="60000"/>
                        <a:lumOff val="40000"/>
                      </a:schemeClr>
                    </a:solidFill>
                  </a:tcPr>
                </a:tc>
                <a:tc>
                  <a:txBody>
                    <a:bodyPr/>
                    <a:lstStyle/>
                    <a:p>
                      <a:pPr algn="ctr"/>
                      <a:r>
                        <a:rPr lang="en-US" altLang="zh-CN" sz="1800" b="0" dirty="0">
                          <a:solidFill>
                            <a:schemeClr val="tx1"/>
                          </a:solidFill>
                        </a:rPr>
                        <a:t>a4.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rPr>
                        <a:t>Dosage</a:t>
                      </a:r>
                    </a:p>
                    <a:p>
                      <a:pPr algn="ctr"/>
                      <a:endParaRPr lang="en-US" altLang="zh-CN" sz="1800" b="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3053259120"/>
                  </a:ext>
                </a:extLst>
              </a:tr>
              <a:tr h="370840">
                <a:tc>
                  <a:txBody>
                    <a:bodyPr/>
                    <a:lstStyle/>
                    <a:p>
                      <a:pPr algn="ctr"/>
                      <a:r>
                        <a:rPr lang="en-US" altLang="zh-CN" sz="1800" b="0" dirty="0">
                          <a:solidFill>
                            <a:schemeClr val="tx1"/>
                          </a:solidFill>
                        </a:rPr>
                        <a:t>188</a:t>
                      </a:r>
                      <a:endParaRPr lang="zh-CN" altLang="en-US" sz="1800" b="0" dirty="0">
                        <a:solidFill>
                          <a:schemeClr val="tx1"/>
                        </a:solidFill>
                      </a:endParaRPr>
                    </a:p>
                  </a:txBody>
                  <a:tcPr/>
                </a:tc>
                <a:tc>
                  <a:txBody>
                    <a:bodyPr/>
                    <a:lstStyle/>
                    <a:p>
                      <a:pPr algn="ctr"/>
                      <a:r>
                        <a:rPr lang="en-US" altLang="zh-CN" sz="1800" b="0" dirty="0">
                          <a:solidFill>
                            <a:schemeClr val="tx1"/>
                          </a:solidFill>
                        </a:rPr>
                        <a:t>Ibuprofen</a:t>
                      </a:r>
                      <a:endParaRPr lang="zh-CN" altLang="en-US" sz="1800" b="0" dirty="0">
                        <a:solidFill>
                          <a:schemeClr val="tx1"/>
                        </a:solidFill>
                      </a:endParaRPr>
                    </a:p>
                  </a:txBody>
                  <a:tcPr/>
                </a:tc>
                <a:tc>
                  <a:txBody>
                    <a:bodyPr/>
                    <a:lstStyle/>
                    <a:p>
                      <a:pPr algn="ctr"/>
                      <a:r>
                        <a:rPr lang="en-US" altLang="zh-CN" sz="1800" b="0" dirty="0">
                          <a:solidFill>
                            <a:schemeClr val="tx1"/>
                          </a:solidFill>
                        </a:rPr>
                        <a:t>CliD1</a:t>
                      </a:r>
                      <a:endParaRPr lang="zh-CN" altLang="en-US" sz="1800" b="0" dirty="0">
                        <a:solidFill>
                          <a:schemeClr val="tx1"/>
                        </a:solidFill>
                      </a:endParaRPr>
                    </a:p>
                  </a:txBody>
                  <a:tcPr/>
                </a:tc>
                <a:tc>
                  <a:txBody>
                    <a:bodyPr/>
                    <a:lstStyle/>
                    <a:p>
                      <a:pPr algn="ctr"/>
                      <a:r>
                        <a:rPr lang="en-US" altLang="zh-CN" sz="1800" b="0" dirty="0">
                          <a:solidFill>
                            <a:schemeClr val="tx1"/>
                          </a:solidFill>
                        </a:rPr>
                        <a:t>Sapporo</a:t>
                      </a:r>
                      <a:endParaRPr lang="zh-CN" altLang="en-US" sz="1800" b="0" dirty="0">
                        <a:solidFill>
                          <a:schemeClr val="tx1"/>
                        </a:solidFill>
                      </a:endParaRPr>
                    </a:p>
                  </a:txBody>
                  <a:tcPr/>
                </a:tc>
                <a:tc>
                  <a:txBody>
                    <a:bodyPr/>
                    <a:lstStyle/>
                    <a:p>
                      <a:pPr algn="ctr"/>
                      <a:r>
                        <a:rPr lang="en-US" altLang="zh-CN" sz="1800" b="0" dirty="0">
                          <a:solidFill>
                            <a:schemeClr val="tx1"/>
                          </a:solidFill>
                        </a:rPr>
                        <a:t>one tablet every 4h</a:t>
                      </a:r>
                      <a:endParaRPr lang="zh-CN" altLang="en-US" sz="1800" b="0" dirty="0">
                        <a:solidFill>
                          <a:schemeClr val="tx1"/>
                        </a:solidFill>
                      </a:endParaRPr>
                    </a:p>
                  </a:txBody>
                  <a:tcPr/>
                </a:tc>
                <a:extLst>
                  <a:ext uri="{0D108BD9-81ED-4DB2-BD59-A6C34878D82A}">
                    <a16:rowId xmlns:a16="http://schemas.microsoft.com/office/drawing/2014/main" val="2927939576"/>
                  </a:ext>
                </a:extLst>
              </a:tr>
              <a:tr h="370840">
                <a:tc>
                  <a:txBody>
                    <a:bodyPr/>
                    <a:lstStyle/>
                    <a:p>
                      <a:pPr algn="ctr"/>
                      <a:r>
                        <a:rPr lang="en-US" altLang="zh-CN" sz="1800" b="0" dirty="0">
                          <a:solidFill>
                            <a:schemeClr val="tx1"/>
                          </a:solidFill>
                        </a:rPr>
                        <a:t>189</a:t>
                      </a:r>
                      <a:endParaRPr lang="zh-CN" altLang="en-US" sz="1800" b="0" dirty="0">
                        <a:solidFill>
                          <a:schemeClr val="tx1"/>
                        </a:solidFill>
                      </a:endParaRPr>
                    </a:p>
                  </a:txBody>
                  <a:tcPr/>
                </a:tc>
                <a:tc>
                  <a:txBody>
                    <a:bodyPr/>
                    <a:lstStyle/>
                    <a:p>
                      <a:pPr algn="ctr"/>
                      <a:r>
                        <a:rPr lang="en-US" altLang="zh-CN" sz="1800" b="0" dirty="0">
                          <a:solidFill>
                            <a:schemeClr val="tx1"/>
                          </a:solidFill>
                        </a:rPr>
                        <a:t>Wellbutrin</a:t>
                      </a:r>
                      <a:endParaRPr lang="zh-CN" altLang="en-US" sz="1800" b="0" dirty="0">
                        <a:solidFill>
                          <a:schemeClr val="tx1"/>
                        </a:solidFill>
                      </a:endParaRPr>
                    </a:p>
                  </a:txBody>
                  <a:tcPr/>
                </a:tc>
                <a:tc>
                  <a:txBody>
                    <a:bodyPr/>
                    <a:lstStyle/>
                    <a:p>
                      <a:pPr algn="ctr"/>
                      <a:r>
                        <a:rPr lang="en-US" altLang="zh-CN" sz="1800" b="0" dirty="0">
                          <a:solidFill>
                            <a:schemeClr val="tx1"/>
                          </a:solidFill>
                        </a:rPr>
                        <a:t>CliD2</a:t>
                      </a:r>
                      <a:endParaRPr lang="zh-CN" altLang="en-US" sz="1800" b="0" dirty="0">
                        <a:solidFill>
                          <a:schemeClr val="tx1"/>
                        </a:solidFill>
                      </a:endParaRPr>
                    </a:p>
                  </a:txBody>
                  <a:tcPr/>
                </a:tc>
                <a:tc>
                  <a:txBody>
                    <a:bodyPr/>
                    <a:lstStyle/>
                    <a:p>
                      <a:pPr algn="ctr"/>
                      <a:r>
                        <a:rPr lang="en-US" altLang="zh-CN" sz="1800" b="0" dirty="0">
                          <a:solidFill>
                            <a:schemeClr val="tx1"/>
                          </a:solidFill>
                        </a:rPr>
                        <a:t>Osaka</a:t>
                      </a:r>
                      <a:endParaRPr lang="zh-CN" altLang="en-US" sz="1800" b="0" dirty="0">
                        <a:solidFill>
                          <a:schemeClr val="tx1"/>
                        </a:solidFill>
                      </a:endParaRPr>
                    </a:p>
                  </a:txBody>
                  <a:tcPr/>
                </a:tc>
                <a:tc>
                  <a:txBody>
                    <a:bodyPr/>
                    <a:lstStyle/>
                    <a:p>
                      <a:pPr algn="ctr"/>
                      <a:r>
                        <a:rPr lang="en-US" altLang="zh-CN" sz="1800" b="0" dirty="0">
                          <a:solidFill>
                            <a:schemeClr val="tx1"/>
                          </a:solidFill>
                        </a:rPr>
                        <a:t>100 mg twice daily</a:t>
                      </a:r>
                      <a:endParaRPr lang="zh-CN" altLang="en-US" sz="1800" b="0" dirty="0">
                        <a:solidFill>
                          <a:schemeClr val="tx1"/>
                        </a:solidFill>
                      </a:endParaRPr>
                    </a:p>
                  </a:txBody>
                  <a:tcPr/>
                </a:tc>
                <a:extLst>
                  <a:ext uri="{0D108BD9-81ED-4DB2-BD59-A6C34878D82A}">
                    <a16:rowId xmlns:a16="http://schemas.microsoft.com/office/drawing/2014/main" val="2031507961"/>
                  </a:ext>
                </a:extLst>
              </a:tr>
            </a:tbl>
          </a:graphicData>
        </a:graphic>
      </p:graphicFrame>
      <p:graphicFrame>
        <p:nvGraphicFramePr>
          <p:cNvPr id="9" name="表格 8">
            <a:extLst>
              <a:ext uri="{FF2B5EF4-FFF2-40B4-BE49-F238E27FC236}">
                <a16:creationId xmlns:a16="http://schemas.microsoft.com/office/drawing/2014/main" id="{93F09718-147C-3542-B99E-511FB426833D}"/>
              </a:ext>
            </a:extLst>
          </p:cNvPr>
          <p:cNvGraphicFramePr>
            <a:graphicFrameLocks noGrp="1"/>
          </p:cNvGraphicFramePr>
          <p:nvPr>
            <p:extLst>
              <p:ext uri="{D42A27DB-BD31-4B8C-83A1-F6EECF244321}">
                <p14:modId xmlns:p14="http://schemas.microsoft.com/office/powerpoint/2010/main" val="1511359636"/>
              </p:ext>
            </p:extLst>
          </p:nvPr>
        </p:nvGraphicFramePr>
        <p:xfrm>
          <a:off x="7347737" y="4561840"/>
          <a:ext cx="4519573" cy="1656080"/>
        </p:xfrm>
        <a:graphic>
          <a:graphicData uri="http://schemas.openxmlformats.org/drawingml/2006/table">
            <a:tbl>
              <a:tblPr firstRow="1" firstCol="1" bandRow="1">
                <a:tableStyleId>{1E171933-4619-4E11-9A3F-F7608DF75F80}</a:tableStyleId>
              </a:tblPr>
              <a:tblGrid>
                <a:gridCol w="1380684">
                  <a:extLst>
                    <a:ext uri="{9D8B030D-6E8A-4147-A177-3AD203B41FA5}">
                      <a16:colId xmlns:a16="http://schemas.microsoft.com/office/drawing/2014/main" val="1548876784"/>
                    </a:ext>
                  </a:extLst>
                </a:gridCol>
                <a:gridCol w="1690637">
                  <a:extLst>
                    <a:ext uri="{9D8B030D-6E8A-4147-A177-3AD203B41FA5}">
                      <a16:colId xmlns:a16="http://schemas.microsoft.com/office/drawing/2014/main" val="3979094670"/>
                    </a:ext>
                  </a:extLst>
                </a:gridCol>
                <a:gridCol w="1448252">
                  <a:extLst>
                    <a:ext uri="{9D8B030D-6E8A-4147-A177-3AD203B41FA5}">
                      <a16:colId xmlns:a16="http://schemas.microsoft.com/office/drawing/2014/main" val="1833110033"/>
                    </a:ext>
                  </a:extLst>
                </a:gridCol>
              </a:tblGrid>
              <a:tr h="295562">
                <a:tc>
                  <a:txBody>
                    <a:bodyPr/>
                    <a:lstStyle/>
                    <a:p>
                      <a:pPr algn="ctr"/>
                      <a:r>
                        <a:rPr lang="en-US" altLang="zh-CN" sz="1800" b="0" dirty="0">
                          <a:solidFill>
                            <a:schemeClr val="tx1"/>
                          </a:solidFill>
                        </a:rPr>
                        <a:t>a1.</a:t>
                      </a:r>
                    </a:p>
                    <a:p>
                      <a:pPr algn="ctr"/>
                      <a:r>
                        <a:rPr lang="en-US" altLang="zh-CN" sz="1800" b="0" dirty="0">
                          <a:solidFill>
                            <a:schemeClr val="tx1"/>
                          </a:solidFill>
                        </a:rPr>
                        <a:t>Medication Name</a:t>
                      </a:r>
                      <a:endParaRPr lang="zh-CN" altLang="en-US" sz="1800" b="0" dirty="0">
                        <a:solidFill>
                          <a:schemeClr val="tx1"/>
                        </a:solidFill>
                      </a:endParaRPr>
                    </a:p>
                  </a:txBody>
                  <a:tcPr>
                    <a:solidFill>
                      <a:schemeClr val="accent4">
                        <a:lumMod val="60000"/>
                        <a:lumOff val="40000"/>
                      </a:schemeClr>
                    </a:solidFill>
                  </a:tcPr>
                </a:tc>
                <a:tc>
                  <a:txBody>
                    <a:bodyPr/>
                    <a:lstStyle/>
                    <a:p>
                      <a:pPr algn="ctr"/>
                      <a:r>
                        <a:rPr lang="en-US" altLang="zh-CN" sz="1800" b="0" dirty="0">
                          <a:solidFill>
                            <a:schemeClr val="tx1"/>
                          </a:solidFill>
                        </a:rPr>
                        <a:t>a5.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rPr>
                        <a:t>Mechanism of Action</a:t>
                      </a:r>
                      <a:endParaRPr lang="zh-CN" altLang="en-US" sz="1800" b="0" dirty="0">
                        <a:solidFill>
                          <a:schemeClr val="tx1"/>
                        </a:solidFill>
                      </a:endParaRPr>
                    </a:p>
                  </a:txBody>
                  <a:tcPr>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rPr>
                        <a:t>a6.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rPr>
                        <a:t>Mode of Action</a:t>
                      </a:r>
                      <a:endParaRPr lang="zh-CN" altLang="en-US" sz="1800" b="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3053259120"/>
                  </a:ext>
                </a:extLst>
              </a:tr>
              <a:tr h="370840">
                <a:tc>
                  <a:txBody>
                    <a:bodyPr/>
                    <a:lstStyle/>
                    <a:p>
                      <a:pPr algn="ctr"/>
                      <a:r>
                        <a:rPr lang="en-US" altLang="zh-CN" sz="1800" b="0" dirty="0">
                          <a:solidFill>
                            <a:schemeClr val="tx1"/>
                          </a:solidFill>
                        </a:rPr>
                        <a:t>Ibuprofen</a:t>
                      </a:r>
                      <a:endParaRPr lang="zh-CN" altLang="en-US" sz="1800" b="0" dirty="0">
                        <a:solidFill>
                          <a:schemeClr val="tx1"/>
                        </a:solidFill>
                      </a:endParaRPr>
                    </a:p>
                  </a:txBody>
                  <a:tcPr/>
                </a:tc>
                <a:tc>
                  <a:txBody>
                    <a:bodyPr/>
                    <a:lstStyle/>
                    <a:p>
                      <a:pPr algn="ctr"/>
                      <a:r>
                        <a:rPr lang="en-US" altLang="zh-CN" sz="1800" b="0" dirty="0">
                          <a:solidFill>
                            <a:schemeClr val="tx1"/>
                          </a:solidFill>
                        </a:rPr>
                        <a:t>MeA1</a:t>
                      </a:r>
                      <a:endParaRPr lang="zh-CN" altLang="en-US" sz="1800" b="0" dirty="0">
                        <a:solidFill>
                          <a:schemeClr val="tx1"/>
                        </a:solidFill>
                      </a:endParaRPr>
                    </a:p>
                  </a:txBody>
                  <a:tcPr/>
                </a:tc>
                <a:tc>
                  <a:txBody>
                    <a:bodyPr/>
                    <a:lstStyle/>
                    <a:p>
                      <a:pPr algn="ctr"/>
                      <a:r>
                        <a:rPr lang="en-US" altLang="zh-CN" sz="1800" b="0" dirty="0">
                          <a:solidFill>
                            <a:schemeClr val="tx1"/>
                          </a:solidFill>
                        </a:rPr>
                        <a:t>MoA1</a:t>
                      </a:r>
                      <a:endParaRPr lang="zh-CN" altLang="en-US" sz="1800" b="0" dirty="0">
                        <a:solidFill>
                          <a:schemeClr val="tx1"/>
                        </a:solidFill>
                      </a:endParaRPr>
                    </a:p>
                  </a:txBody>
                  <a:tcPr/>
                </a:tc>
                <a:extLst>
                  <a:ext uri="{0D108BD9-81ED-4DB2-BD59-A6C34878D82A}">
                    <a16:rowId xmlns:a16="http://schemas.microsoft.com/office/drawing/2014/main" val="2927939576"/>
                  </a:ext>
                </a:extLst>
              </a:tr>
              <a:tr h="370840">
                <a:tc>
                  <a:txBody>
                    <a:bodyPr/>
                    <a:lstStyle/>
                    <a:p>
                      <a:pPr algn="ctr"/>
                      <a:r>
                        <a:rPr lang="en-US" altLang="zh-CN" sz="1800" b="0" dirty="0">
                          <a:solidFill>
                            <a:schemeClr val="tx1"/>
                          </a:solidFill>
                        </a:rPr>
                        <a:t>Wellbutrin</a:t>
                      </a:r>
                      <a:endParaRPr lang="zh-CN" altLang="en-US" sz="1800" b="0" dirty="0">
                        <a:solidFill>
                          <a:schemeClr val="tx1"/>
                        </a:solidFill>
                      </a:endParaRPr>
                    </a:p>
                  </a:txBody>
                  <a:tcPr/>
                </a:tc>
                <a:tc>
                  <a:txBody>
                    <a:bodyPr/>
                    <a:lstStyle/>
                    <a:p>
                      <a:pPr algn="ctr"/>
                      <a:r>
                        <a:rPr lang="en-US" altLang="zh-CN" sz="1800" b="0" dirty="0">
                          <a:solidFill>
                            <a:schemeClr val="tx1"/>
                          </a:solidFill>
                        </a:rPr>
                        <a:t>MeA2</a:t>
                      </a:r>
                      <a:endParaRPr lang="zh-CN" altLang="en-US" sz="1800" b="0" dirty="0">
                        <a:solidFill>
                          <a:schemeClr val="tx1"/>
                        </a:solidFill>
                      </a:endParaRPr>
                    </a:p>
                  </a:txBody>
                  <a:tcPr/>
                </a:tc>
                <a:tc>
                  <a:txBody>
                    <a:bodyPr/>
                    <a:lstStyle/>
                    <a:p>
                      <a:pPr algn="ctr"/>
                      <a:r>
                        <a:rPr lang="en-US" altLang="zh-CN" sz="1800" b="0" dirty="0">
                          <a:solidFill>
                            <a:schemeClr val="tx1"/>
                          </a:solidFill>
                        </a:rPr>
                        <a:t>MoA2</a:t>
                      </a:r>
                      <a:endParaRPr lang="zh-CN" altLang="en-US" sz="1800" b="0" dirty="0">
                        <a:solidFill>
                          <a:schemeClr val="tx1"/>
                        </a:solidFill>
                      </a:endParaRPr>
                    </a:p>
                  </a:txBody>
                  <a:tcPr/>
                </a:tc>
                <a:extLst>
                  <a:ext uri="{0D108BD9-81ED-4DB2-BD59-A6C34878D82A}">
                    <a16:rowId xmlns:a16="http://schemas.microsoft.com/office/drawing/2014/main" val="2031507961"/>
                  </a:ext>
                </a:extLst>
              </a:tr>
            </a:tbl>
          </a:graphicData>
        </a:graphic>
      </p:graphicFrame>
      <p:pic>
        <p:nvPicPr>
          <p:cNvPr id="10" name="图片 9">
            <a:extLst>
              <a:ext uri="{FF2B5EF4-FFF2-40B4-BE49-F238E27FC236}">
                <a16:creationId xmlns:a16="http://schemas.microsoft.com/office/drawing/2014/main" id="{246CDAF2-0B8C-814B-A874-24F3B0B06450}"/>
              </a:ext>
            </a:extLst>
          </p:cNvPr>
          <p:cNvPicPr>
            <a:picLocks noChangeAspect="1"/>
          </p:cNvPicPr>
          <p:nvPr/>
        </p:nvPicPr>
        <p:blipFill>
          <a:blip r:embed="rId4"/>
          <a:stretch>
            <a:fillRect/>
          </a:stretch>
        </p:blipFill>
        <p:spPr>
          <a:xfrm>
            <a:off x="91328" y="3338939"/>
            <a:ext cx="1191759" cy="1054960"/>
          </a:xfrm>
          <a:prstGeom prst="rect">
            <a:avLst/>
          </a:prstGeom>
          <a:ln>
            <a:solidFill>
              <a:schemeClr val="bg2"/>
            </a:solidFill>
          </a:ln>
        </p:spPr>
      </p:pic>
      <p:pic>
        <p:nvPicPr>
          <p:cNvPr id="11" name="图片 10">
            <a:extLst>
              <a:ext uri="{FF2B5EF4-FFF2-40B4-BE49-F238E27FC236}">
                <a16:creationId xmlns:a16="http://schemas.microsoft.com/office/drawing/2014/main" id="{4DA667E4-442B-8A4B-B5BB-D96C9E341EF7}"/>
              </a:ext>
            </a:extLst>
          </p:cNvPr>
          <p:cNvPicPr>
            <a:picLocks noChangeAspect="1"/>
          </p:cNvPicPr>
          <p:nvPr/>
        </p:nvPicPr>
        <p:blipFill>
          <a:blip r:embed="rId5"/>
          <a:stretch>
            <a:fillRect/>
          </a:stretch>
        </p:blipFill>
        <p:spPr>
          <a:xfrm>
            <a:off x="10665530" y="3298605"/>
            <a:ext cx="1435142" cy="1135627"/>
          </a:xfrm>
          <a:prstGeom prst="rect">
            <a:avLst/>
          </a:prstGeom>
        </p:spPr>
      </p:pic>
      <p:graphicFrame>
        <p:nvGraphicFramePr>
          <p:cNvPr id="2" name="表格 1">
            <a:extLst>
              <a:ext uri="{FF2B5EF4-FFF2-40B4-BE49-F238E27FC236}">
                <a16:creationId xmlns:a16="http://schemas.microsoft.com/office/drawing/2014/main" id="{12C5664E-AA1A-1343-A499-14F282C7F8B3}"/>
              </a:ext>
            </a:extLst>
          </p:cNvPr>
          <p:cNvGraphicFramePr>
            <a:graphicFrameLocks noGrp="1"/>
          </p:cNvGraphicFramePr>
          <p:nvPr>
            <p:extLst>
              <p:ext uri="{D42A27DB-BD31-4B8C-83A1-F6EECF244321}">
                <p14:modId xmlns:p14="http://schemas.microsoft.com/office/powerpoint/2010/main" val="2409006835"/>
              </p:ext>
            </p:extLst>
          </p:nvPr>
        </p:nvGraphicFramePr>
        <p:xfrm>
          <a:off x="1419276" y="2525299"/>
          <a:ext cx="5003650" cy="1341120"/>
        </p:xfrm>
        <a:graphic>
          <a:graphicData uri="http://schemas.openxmlformats.org/drawingml/2006/table">
            <a:tbl>
              <a:tblPr firstRow="1" firstCol="1" bandRow="1">
                <a:tableStyleId>{1E171933-4619-4E11-9A3F-F7608DF75F80}</a:tableStyleId>
              </a:tblPr>
              <a:tblGrid>
                <a:gridCol w="906124">
                  <a:extLst>
                    <a:ext uri="{9D8B030D-6E8A-4147-A177-3AD203B41FA5}">
                      <a16:colId xmlns:a16="http://schemas.microsoft.com/office/drawing/2014/main" val="2062053275"/>
                    </a:ext>
                  </a:extLst>
                </a:gridCol>
                <a:gridCol w="1203834">
                  <a:extLst>
                    <a:ext uri="{9D8B030D-6E8A-4147-A177-3AD203B41FA5}">
                      <a16:colId xmlns:a16="http://schemas.microsoft.com/office/drawing/2014/main" val="3900980817"/>
                    </a:ext>
                  </a:extLst>
                </a:gridCol>
                <a:gridCol w="925982">
                  <a:extLst>
                    <a:ext uri="{9D8B030D-6E8A-4147-A177-3AD203B41FA5}">
                      <a16:colId xmlns:a16="http://schemas.microsoft.com/office/drawing/2014/main" val="3941468851"/>
                    </a:ext>
                  </a:extLst>
                </a:gridCol>
                <a:gridCol w="1967710">
                  <a:extLst>
                    <a:ext uri="{9D8B030D-6E8A-4147-A177-3AD203B41FA5}">
                      <a16:colId xmlns:a16="http://schemas.microsoft.com/office/drawing/2014/main" val="2903947345"/>
                    </a:ext>
                  </a:extLst>
                </a:gridCol>
              </a:tblGrid>
              <a:tr h="503915">
                <a:tc>
                  <a:txBody>
                    <a:bodyPr/>
                    <a:lstStyle/>
                    <a:p>
                      <a:pPr algn="ctr"/>
                      <a:r>
                        <a:rPr lang="en-US" altLang="zh-CN" sz="1400" b="0" dirty="0">
                          <a:solidFill>
                            <a:schemeClr val="tx1"/>
                          </a:solidFill>
                        </a:rPr>
                        <a:t>a0. </a:t>
                      </a:r>
                      <a:br>
                        <a:rPr lang="en-US" altLang="zh-CN" sz="1400" b="0" dirty="0">
                          <a:solidFill>
                            <a:schemeClr val="tx1"/>
                          </a:solidFill>
                        </a:rPr>
                      </a:br>
                      <a:r>
                        <a:rPr lang="en-US" altLang="zh-CN" sz="1400" b="0" dirty="0">
                          <a:solidFill>
                            <a:schemeClr val="tx1"/>
                          </a:solidFill>
                        </a:rPr>
                        <a:t>Patient ID</a:t>
                      </a:r>
                      <a:endParaRPr lang="zh-CN" altLang="en-US" sz="1400" b="0" dirty="0">
                        <a:solidFill>
                          <a:schemeClr val="tx1"/>
                        </a:solidFill>
                      </a:endParaRPr>
                    </a:p>
                  </a:txBody>
                  <a:tcPr>
                    <a:solidFill>
                      <a:schemeClr val="accent3">
                        <a:lumMod val="60000"/>
                        <a:lumOff val="40000"/>
                      </a:schemeClr>
                    </a:solidFill>
                  </a:tcPr>
                </a:tc>
                <a:tc>
                  <a:txBody>
                    <a:bodyPr/>
                    <a:lstStyle/>
                    <a:p>
                      <a:pPr algn="ctr"/>
                      <a:r>
                        <a:rPr lang="en-US" altLang="zh-CN" sz="1400" b="0" dirty="0">
                          <a:solidFill>
                            <a:schemeClr val="tx1"/>
                          </a:solidFill>
                        </a:rPr>
                        <a:t>a1.</a:t>
                      </a:r>
                    </a:p>
                    <a:p>
                      <a:pPr algn="ctr"/>
                      <a:r>
                        <a:rPr lang="en-US" altLang="zh-CN" sz="1400" b="0" dirty="0">
                          <a:solidFill>
                            <a:schemeClr val="tx1"/>
                          </a:solidFill>
                        </a:rPr>
                        <a:t>Medication Name</a:t>
                      </a:r>
                      <a:endParaRPr lang="zh-CN" altLang="en-US" sz="1400" b="0" dirty="0">
                        <a:solidFill>
                          <a:schemeClr val="tx1"/>
                        </a:solidFill>
                      </a:endParaRPr>
                    </a:p>
                  </a:txBody>
                  <a:tcPr>
                    <a:solidFill>
                      <a:schemeClr val="accent3">
                        <a:lumMod val="60000"/>
                        <a:lumOff val="40000"/>
                      </a:schemeClr>
                    </a:solidFill>
                  </a:tcPr>
                </a:tc>
                <a:tc>
                  <a:txBody>
                    <a:bodyPr/>
                    <a:lstStyle/>
                    <a:p>
                      <a:pPr algn="ctr"/>
                      <a:r>
                        <a:rPr lang="en-US" altLang="zh-CN" sz="1400" b="0" dirty="0">
                          <a:solidFill>
                            <a:schemeClr val="tx1"/>
                          </a:solidFill>
                        </a:rPr>
                        <a:t>a2.</a:t>
                      </a:r>
                    </a:p>
                    <a:p>
                      <a:pPr algn="ctr"/>
                      <a:r>
                        <a:rPr lang="en-US" altLang="zh-CN" sz="1400" b="0" dirty="0">
                          <a:solidFill>
                            <a:schemeClr val="tx1"/>
                          </a:solidFill>
                        </a:rPr>
                        <a:t>Clinical </a:t>
                      </a:r>
                    </a:p>
                    <a:p>
                      <a:pPr algn="ctr"/>
                      <a:r>
                        <a:rPr lang="en-US" altLang="zh-CN" sz="1400" b="0" dirty="0">
                          <a:solidFill>
                            <a:schemeClr val="tx1"/>
                          </a:solidFill>
                        </a:rPr>
                        <a:t>Data</a:t>
                      </a:r>
                      <a:endParaRPr lang="zh-CN" altLang="en-US" sz="1400" b="0" dirty="0">
                        <a:solidFill>
                          <a:schemeClr val="tx1"/>
                        </a:solidFill>
                      </a:endParaRPr>
                    </a:p>
                  </a:txBody>
                  <a:tcPr>
                    <a:solidFill>
                      <a:schemeClr val="accent3">
                        <a:lumMod val="60000"/>
                        <a:lumOff val="40000"/>
                      </a:schemeClr>
                    </a:solidFill>
                  </a:tcPr>
                </a:tc>
                <a:tc>
                  <a:txBody>
                    <a:bodyPr/>
                    <a:lstStyle/>
                    <a:p>
                      <a:pPr algn="ctr"/>
                      <a:r>
                        <a:rPr lang="en-US" altLang="zh-CN" sz="1400" b="0" dirty="0">
                          <a:solidFill>
                            <a:schemeClr val="tx1"/>
                          </a:solidFill>
                        </a:rPr>
                        <a:t>a4.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rPr>
                        <a:t>Dosage</a:t>
                      </a:r>
                    </a:p>
                    <a:p>
                      <a:pPr algn="ctr"/>
                      <a:endParaRPr lang="en-US" altLang="zh-CN" sz="1400" b="0" dirty="0">
                        <a:solidFill>
                          <a:schemeClr val="tx1"/>
                        </a:solidFill>
                      </a:endParaRPr>
                    </a:p>
                  </a:txBody>
                  <a:tcPr>
                    <a:solidFill>
                      <a:schemeClr val="accent3">
                        <a:lumMod val="60000"/>
                        <a:lumOff val="40000"/>
                      </a:schemeClr>
                    </a:solidFill>
                  </a:tcPr>
                </a:tc>
                <a:extLst>
                  <a:ext uri="{0D108BD9-81ED-4DB2-BD59-A6C34878D82A}">
                    <a16:rowId xmlns:a16="http://schemas.microsoft.com/office/drawing/2014/main" val="436339341"/>
                  </a:ext>
                </a:extLst>
              </a:tr>
              <a:tr h="255457">
                <a:tc>
                  <a:txBody>
                    <a:bodyPr/>
                    <a:lstStyle/>
                    <a:p>
                      <a:pPr algn="ctr"/>
                      <a:r>
                        <a:rPr lang="en-US" altLang="zh-CN" sz="1400" b="0" dirty="0">
                          <a:solidFill>
                            <a:schemeClr val="tx1"/>
                          </a:solidFill>
                        </a:rPr>
                        <a:t>188</a:t>
                      </a:r>
                      <a:endParaRPr lang="zh-CN" altLang="en-US" sz="1400" b="0" dirty="0">
                        <a:solidFill>
                          <a:schemeClr val="tx1"/>
                        </a:solidFill>
                      </a:endParaRPr>
                    </a:p>
                  </a:txBody>
                  <a:tcPr/>
                </a:tc>
                <a:tc>
                  <a:txBody>
                    <a:bodyPr/>
                    <a:lstStyle/>
                    <a:p>
                      <a:pPr algn="ctr"/>
                      <a:r>
                        <a:rPr lang="en-US" altLang="zh-CN" sz="1400" b="0" dirty="0">
                          <a:solidFill>
                            <a:schemeClr val="tx1"/>
                          </a:solidFill>
                        </a:rPr>
                        <a:t>Ibuprofen</a:t>
                      </a:r>
                      <a:endParaRPr lang="zh-CN" altLang="en-US" sz="1400" b="0" dirty="0">
                        <a:solidFill>
                          <a:schemeClr val="tx1"/>
                        </a:solidFill>
                      </a:endParaRPr>
                    </a:p>
                  </a:txBody>
                  <a:tcPr/>
                </a:tc>
                <a:tc>
                  <a:txBody>
                    <a:bodyPr/>
                    <a:lstStyle/>
                    <a:p>
                      <a:pPr algn="ctr"/>
                      <a:r>
                        <a:rPr lang="en-US" altLang="zh-CN" sz="1400" b="0" dirty="0">
                          <a:solidFill>
                            <a:schemeClr val="tx1"/>
                          </a:solidFill>
                        </a:rPr>
                        <a:t>CliD1</a:t>
                      </a:r>
                      <a:endParaRPr lang="zh-CN" altLang="en-US" sz="1400" b="0" dirty="0">
                        <a:solidFill>
                          <a:schemeClr val="tx1"/>
                        </a:solidFill>
                      </a:endParaRPr>
                    </a:p>
                  </a:txBody>
                  <a:tcPr/>
                </a:tc>
                <a:tc>
                  <a:txBody>
                    <a:bodyPr/>
                    <a:lstStyle/>
                    <a:p>
                      <a:pPr algn="ctr"/>
                      <a:r>
                        <a:rPr lang="en-US" altLang="zh-CN" sz="1400" b="0" dirty="0">
                          <a:solidFill>
                            <a:schemeClr val="tx1"/>
                          </a:solidFill>
                        </a:rPr>
                        <a:t>one tablet every 4h</a:t>
                      </a:r>
                      <a:endParaRPr lang="zh-CN" altLang="en-US" sz="1400" b="0" dirty="0">
                        <a:solidFill>
                          <a:schemeClr val="tx1"/>
                        </a:solidFill>
                      </a:endParaRPr>
                    </a:p>
                  </a:txBody>
                  <a:tcPr/>
                </a:tc>
                <a:extLst>
                  <a:ext uri="{0D108BD9-81ED-4DB2-BD59-A6C34878D82A}">
                    <a16:rowId xmlns:a16="http://schemas.microsoft.com/office/drawing/2014/main" val="1383118963"/>
                  </a:ext>
                </a:extLst>
              </a:tr>
              <a:tr h="255457">
                <a:tc>
                  <a:txBody>
                    <a:bodyPr/>
                    <a:lstStyle/>
                    <a:p>
                      <a:pPr algn="ctr"/>
                      <a:r>
                        <a:rPr lang="en-US" altLang="zh-CN" sz="1400" b="0" dirty="0">
                          <a:solidFill>
                            <a:schemeClr val="tx1"/>
                          </a:solidFill>
                        </a:rPr>
                        <a:t>189</a:t>
                      </a:r>
                      <a:endParaRPr lang="zh-CN" altLang="en-US" sz="1400" b="0" dirty="0">
                        <a:solidFill>
                          <a:schemeClr val="tx1"/>
                        </a:solidFill>
                      </a:endParaRPr>
                    </a:p>
                  </a:txBody>
                  <a:tcPr/>
                </a:tc>
                <a:tc>
                  <a:txBody>
                    <a:bodyPr/>
                    <a:lstStyle/>
                    <a:p>
                      <a:pPr algn="ctr"/>
                      <a:r>
                        <a:rPr lang="en-US" altLang="zh-CN" sz="1400" b="0" dirty="0">
                          <a:solidFill>
                            <a:schemeClr val="tx1"/>
                          </a:solidFill>
                        </a:rPr>
                        <a:t>Wellbutrin</a:t>
                      </a:r>
                      <a:endParaRPr lang="zh-CN" altLang="en-US" sz="1400" b="0" dirty="0">
                        <a:solidFill>
                          <a:schemeClr val="tx1"/>
                        </a:solidFill>
                      </a:endParaRPr>
                    </a:p>
                  </a:txBody>
                  <a:tcPr/>
                </a:tc>
                <a:tc>
                  <a:txBody>
                    <a:bodyPr/>
                    <a:lstStyle/>
                    <a:p>
                      <a:pPr algn="ctr"/>
                      <a:r>
                        <a:rPr lang="en-US" altLang="zh-CN" sz="1400" b="0" dirty="0">
                          <a:solidFill>
                            <a:schemeClr val="tx1"/>
                          </a:solidFill>
                        </a:rPr>
                        <a:t>CliD2</a:t>
                      </a:r>
                      <a:endParaRPr lang="zh-CN" altLang="en-US" sz="1400" b="0" dirty="0">
                        <a:solidFill>
                          <a:schemeClr val="tx1"/>
                        </a:solidFill>
                      </a:endParaRPr>
                    </a:p>
                  </a:txBody>
                  <a:tcPr/>
                </a:tc>
                <a:tc>
                  <a:txBody>
                    <a:bodyPr/>
                    <a:lstStyle/>
                    <a:p>
                      <a:pPr algn="ctr"/>
                      <a:r>
                        <a:rPr lang="en-US" altLang="zh-CN" sz="1400" b="0" dirty="0">
                          <a:solidFill>
                            <a:schemeClr val="tx1"/>
                          </a:solidFill>
                        </a:rPr>
                        <a:t>100 mg twice daily</a:t>
                      </a:r>
                      <a:endParaRPr lang="zh-CN" altLang="en-US" sz="1400" b="0" dirty="0">
                        <a:solidFill>
                          <a:schemeClr val="tx1"/>
                        </a:solidFill>
                      </a:endParaRPr>
                    </a:p>
                  </a:txBody>
                  <a:tcPr/>
                </a:tc>
                <a:extLst>
                  <a:ext uri="{0D108BD9-81ED-4DB2-BD59-A6C34878D82A}">
                    <a16:rowId xmlns:a16="http://schemas.microsoft.com/office/drawing/2014/main" val="2333692411"/>
                  </a:ext>
                </a:extLst>
              </a:tr>
            </a:tbl>
          </a:graphicData>
        </a:graphic>
      </p:graphicFrame>
      <p:graphicFrame>
        <p:nvGraphicFramePr>
          <p:cNvPr id="12" name="表格 11">
            <a:extLst>
              <a:ext uri="{FF2B5EF4-FFF2-40B4-BE49-F238E27FC236}">
                <a16:creationId xmlns:a16="http://schemas.microsoft.com/office/drawing/2014/main" id="{E0078FA9-7038-DA41-8195-63C399CC8872}"/>
              </a:ext>
            </a:extLst>
          </p:cNvPr>
          <p:cNvGraphicFramePr>
            <a:graphicFrameLocks noGrp="1"/>
          </p:cNvGraphicFramePr>
          <p:nvPr>
            <p:extLst>
              <p:ext uri="{D42A27DB-BD31-4B8C-83A1-F6EECF244321}">
                <p14:modId xmlns:p14="http://schemas.microsoft.com/office/powerpoint/2010/main" val="252069019"/>
              </p:ext>
            </p:extLst>
          </p:nvPr>
        </p:nvGraphicFramePr>
        <p:xfrm>
          <a:off x="7561735" y="2504490"/>
          <a:ext cx="2100112" cy="1360565"/>
        </p:xfrm>
        <a:graphic>
          <a:graphicData uri="http://schemas.openxmlformats.org/drawingml/2006/table">
            <a:tbl>
              <a:tblPr firstRow="1" firstCol="1" bandRow="1">
                <a:tableStyleId>{1E171933-4619-4E11-9A3F-F7608DF75F80}</a:tableStyleId>
              </a:tblPr>
              <a:tblGrid>
                <a:gridCol w="1061280">
                  <a:extLst>
                    <a:ext uri="{9D8B030D-6E8A-4147-A177-3AD203B41FA5}">
                      <a16:colId xmlns:a16="http://schemas.microsoft.com/office/drawing/2014/main" val="2000373528"/>
                    </a:ext>
                  </a:extLst>
                </a:gridCol>
                <a:gridCol w="1038832">
                  <a:extLst>
                    <a:ext uri="{9D8B030D-6E8A-4147-A177-3AD203B41FA5}">
                      <a16:colId xmlns:a16="http://schemas.microsoft.com/office/drawing/2014/main" val="1471844293"/>
                    </a:ext>
                  </a:extLst>
                </a:gridCol>
              </a:tblGrid>
              <a:tr h="736763">
                <a:tc>
                  <a:txBody>
                    <a:bodyPr/>
                    <a:lstStyle/>
                    <a:p>
                      <a:pPr algn="ctr"/>
                      <a:r>
                        <a:rPr lang="en-US" altLang="zh-CN" sz="1400" b="0" dirty="0">
                          <a:solidFill>
                            <a:schemeClr val="tx1"/>
                          </a:solidFill>
                        </a:rPr>
                        <a:t>a1.</a:t>
                      </a:r>
                    </a:p>
                    <a:p>
                      <a:pPr algn="ctr"/>
                      <a:r>
                        <a:rPr lang="en-US" altLang="zh-CN" sz="1400" b="0" dirty="0">
                          <a:solidFill>
                            <a:schemeClr val="tx1"/>
                          </a:solidFill>
                        </a:rPr>
                        <a:t>Medication Name</a:t>
                      </a:r>
                      <a:endParaRPr lang="zh-CN" altLang="en-US" sz="1400" b="0" dirty="0">
                        <a:solidFill>
                          <a:schemeClr val="tx1"/>
                        </a:solidFill>
                      </a:endParaRPr>
                    </a:p>
                  </a:txBody>
                  <a:tcPr>
                    <a:solidFill>
                      <a:srgbClr val="00B0F0"/>
                    </a:solidFill>
                  </a:tcPr>
                </a:tc>
                <a:tc>
                  <a:txBody>
                    <a:bodyPr/>
                    <a:lstStyle/>
                    <a:p>
                      <a:pPr algn="ctr"/>
                      <a:r>
                        <a:rPr lang="en-US" altLang="zh-CN" sz="1400" b="0" dirty="0">
                          <a:solidFill>
                            <a:schemeClr val="tx1"/>
                          </a:solidFill>
                        </a:rPr>
                        <a:t>a5.</a:t>
                      </a:r>
                    </a:p>
                    <a:p>
                      <a:pPr algn="ctr"/>
                      <a:r>
                        <a:rPr lang="en-US" altLang="zh-CN" sz="1400" b="0" dirty="0">
                          <a:solidFill>
                            <a:schemeClr val="tx1"/>
                          </a:solidFill>
                        </a:rPr>
                        <a:t>Mechanism of Action</a:t>
                      </a:r>
                    </a:p>
                  </a:txBody>
                  <a:tcPr>
                    <a:solidFill>
                      <a:srgbClr val="00B0F0"/>
                    </a:solidFill>
                  </a:tcPr>
                </a:tc>
                <a:extLst>
                  <a:ext uri="{0D108BD9-81ED-4DB2-BD59-A6C34878D82A}">
                    <a16:rowId xmlns:a16="http://schemas.microsoft.com/office/drawing/2014/main" val="1992330608"/>
                  </a:ext>
                </a:extLst>
              </a:tr>
              <a:tr h="311901">
                <a:tc>
                  <a:txBody>
                    <a:bodyPr/>
                    <a:lstStyle/>
                    <a:p>
                      <a:pPr algn="ctr"/>
                      <a:r>
                        <a:rPr lang="en-US" altLang="zh-CN" sz="1400" b="0" dirty="0">
                          <a:solidFill>
                            <a:schemeClr val="tx1"/>
                          </a:solidFill>
                        </a:rPr>
                        <a:t>Ibuprofen</a:t>
                      </a:r>
                      <a:endParaRPr lang="zh-CN" altLang="en-US" sz="1400" b="0" dirty="0">
                        <a:solidFill>
                          <a:schemeClr val="tx1"/>
                        </a:solidFill>
                      </a:endParaRPr>
                    </a:p>
                  </a:txBody>
                  <a:tcPr/>
                </a:tc>
                <a:tc>
                  <a:txBody>
                    <a:bodyPr/>
                    <a:lstStyle/>
                    <a:p>
                      <a:pPr algn="ctr"/>
                      <a:r>
                        <a:rPr lang="en-US" altLang="zh-CN" sz="1400" b="0" dirty="0">
                          <a:solidFill>
                            <a:schemeClr val="tx1"/>
                          </a:solidFill>
                        </a:rPr>
                        <a:t>MeA1</a:t>
                      </a:r>
                      <a:endParaRPr lang="zh-CN" altLang="en-US" sz="1400" b="0" dirty="0">
                        <a:solidFill>
                          <a:schemeClr val="tx1"/>
                        </a:solidFill>
                      </a:endParaRPr>
                    </a:p>
                  </a:txBody>
                  <a:tcPr/>
                </a:tc>
                <a:extLst>
                  <a:ext uri="{0D108BD9-81ED-4DB2-BD59-A6C34878D82A}">
                    <a16:rowId xmlns:a16="http://schemas.microsoft.com/office/drawing/2014/main" val="2496329064"/>
                  </a:ext>
                </a:extLst>
              </a:tr>
              <a:tr h="311901">
                <a:tc>
                  <a:txBody>
                    <a:bodyPr/>
                    <a:lstStyle/>
                    <a:p>
                      <a:pPr algn="ctr"/>
                      <a:r>
                        <a:rPr lang="en-US" altLang="zh-CN" sz="1400" b="0" dirty="0">
                          <a:solidFill>
                            <a:schemeClr val="tx1"/>
                          </a:solidFill>
                        </a:rPr>
                        <a:t>Wellbutrin</a:t>
                      </a:r>
                      <a:endParaRPr lang="zh-CN" altLang="en-US" sz="1400" b="0" dirty="0">
                        <a:solidFill>
                          <a:schemeClr val="tx1"/>
                        </a:solidFill>
                      </a:endParaRPr>
                    </a:p>
                  </a:txBody>
                  <a:tcPr/>
                </a:tc>
                <a:tc>
                  <a:txBody>
                    <a:bodyPr/>
                    <a:lstStyle/>
                    <a:p>
                      <a:pPr algn="ctr"/>
                      <a:r>
                        <a:rPr lang="en-US" altLang="zh-CN" sz="1400" b="0" dirty="0">
                          <a:solidFill>
                            <a:schemeClr val="tx1"/>
                          </a:solidFill>
                        </a:rPr>
                        <a:t>MeA2</a:t>
                      </a:r>
                      <a:endParaRPr lang="zh-CN" altLang="en-US" sz="1400" b="0" dirty="0">
                        <a:solidFill>
                          <a:schemeClr val="tx1"/>
                        </a:solidFill>
                      </a:endParaRPr>
                    </a:p>
                  </a:txBody>
                  <a:tcPr/>
                </a:tc>
                <a:extLst>
                  <a:ext uri="{0D108BD9-81ED-4DB2-BD59-A6C34878D82A}">
                    <a16:rowId xmlns:a16="http://schemas.microsoft.com/office/drawing/2014/main" val="3382618486"/>
                  </a:ext>
                </a:extLst>
              </a:tr>
            </a:tbl>
          </a:graphicData>
        </a:graphic>
      </p:graphicFrame>
      <p:sp>
        <p:nvSpPr>
          <p:cNvPr id="3" name="虚尾箭头 2">
            <a:extLst>
              <a:ext uri="{FF2B5EF4-FFF2-40B4-BE49-F238E27FC236}">
                <a16:creationId xmlns:a16="http://schemas.microsoft.com/office/drawing/2014/main" id="{E8C0732D-7D23-3248-BC88-2EFC311D91B6}"/>
              </a:ext>
            </a:extLst>
          </p:cNvPr>
          <p:cNvSpPr/>
          <p:nvPr/>
        </p:nvSpPr>
        <p:spPr>
          <a:xfrm rot="6915265">
            <a:off x="3950888" y="2086377"/>
            <a:ext cx="516193" cy="309731"/>
          </a:xfrm>
          <a:prstGeom prst="strip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
        <p:nvSpPr>
          <p:cNvPr id="13" name="虚尾箭头 12">
            <a:extLst>
              <a:ext uri="{FF2B5EF4-FFF2-40B4-BE49-F238E27FC236}">
                <a16:creationId xmlns:a16="http://schemas.microsoft.com/office/drawing/2014/main" id="{783CC142-4543-2A49-8353-17A5847E555E}"/>
              </a:ext>
            </a:extLst>
          </p:cNvPr>
          <p:cNvSpPr/>
          <p:nvPr/>
        </p:nvSpPr>
        <p:spPr>
          <a:xfrm rot="17713136">
            <a:off x="2628450" y="4029252"/>
            <a:ext cx="516193" cy="309731"/>
          </a:xfrm>
          <a:prstGeom prst="strip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
        <p:nvSpPr>
          <p:cNvPr id="14" name="虚尾箭头 13">
            <a:extLst>
              <a:ext uri="{FF2B5EF4-FFF2-40B4-BE49-F238E27FC236}">
                <a16:creationId xmlns:a16="http://schemas.microsoft.com/office/drawing/2014/main" id="{968C2531-8784-B74A-A205-BC61E45B2A4A}"/>
              </a:ext>
            </a:extLst>
          </p:cNvPr>
          <p:cNvSpPr/>
          <p:nvPr/>
        </p:nvSpPr>
        <p:spPr>
          <a:xfrm rot="3701490">
            <a:off x="8042343" y="2090943"/>
            <a:ext cx="496672" cy="300798"/>
          </a:xfrm>
          <a:prstGeom prst="strip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
        <p:nvSpPr>
          <p:cNvPr id="15" name="虚尾箭头 14">
            <a:extLst>
              <a:ext uri="{FF2B5EF4-FFF2-40B4-BE49-F238E27FC236}">
                <a16:creationId xmlns:a16="http://schemas.microsoft.com/office/drawing/2014/main" id="{4FC6B99D-56D7-A641-8CEB-6F824C90F8E4}"/>
              </a:ext>
            </a:extLst>
          </p:cNvPr>
          <p:cNvSpPr/>
          <p:nvPr/>
        </p:nvSpPr>
        <p:spPr>
          <a:xfrm rot="14653835">
            <a:off x="9109009" y="4043260"/>
            <a:ext cx="496672" cy="300798"/>
          </a:xfrm>
          <a:prstGeom prst="strip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
        <p:nvSpPr>
          <p:cNvPr id="16" name="文本框 15">
            <a:extLst>
              <a:ext uri="{FF2B5EF4-FFF2-40B4-BE49-F238E27FC236}">
                <a16:creationId xmlns:a16="http://schemas.microsoft.com/office/drawing/2014/main" id="{B7B360B2-4DDA-8E48-BAF8-E07883FD34B0}"/>
              </a:ext>
            </a:extLst>
          </p:cNvPr>
          <p:cNvSpPr txBox="1"/>
          <p:nvPr/>
        </p:nvSpPr>
        <p:spPr>
          <a:xfrm>
            <a:off x="9446295" y="1257080"/>
            <a:ext cx="2116440" cy="707886"/>
          </a:xfrm>
          <a:prstGeom prst="rect">
            <a:avLst/>
          </a:prstGeom>
          <a:noFill/>
        </p:spPr>
        <p:txBody>
          <a:bodyPr wrap="square" rtlCol="0">
            <a:spAutoFit/>
          </a:bodyPr>
          <a:lstStyle/>
          <a:p>
            <a:r>
              <a:rPr kumimoji="1" lang="en-US" altLang="zh-CN" sz="2000" dirty="0"/>
              <a:t>Doctor base/ source table</a:t>
            </a:r>
            <a:endParaRPr kumimoji="1" lang="zh-CN" altLang="en-US" sz="2000" dirty="0"/>
          </a:p>
        </p:txBody>
      </p:sp>
      <p:sp>
        <p:nvSpPr>
          <p:cNvPr id="17" name="矩形 16">
            <a:extLst>
              <a:ext uri="{FF2B5EF4-FFF2-40B4-BE49-F238E27FC236}">
                <a16:creationId xmlns:a16="http://schemas.microsoft.com/office/drawing/2014/main" id="{716393D8-CF5C-7644-9C12-4B756EAC1291}"/>
              </a:ext>
            </a:extLst>
          </p:cNvPr>
          <p:cNvSpPr/>
          <p:nvPr/>
        </p:nvSpPr>
        <p:spPr>
          <a:xfrm>
            <a:off x="1695028" y="6270888"/>
            <a:ext cx="2847254" cy="400110"/>
          </a:xfrm>
          <a:prstGeom prst="rect">
            <a:avLst/>
          </a:prstGeom>
        </p:spPr>
        <p:txBody>
          <a:bodyPr wrap="none">
            <a:spAutoFit/>
          </a:bodyPr>
          <a:lstStyle/>
          <a:p>
            <a:r>
              <a:rPr kumimoji="1" lang="en-US" altLang="zh-CN" sz="2000" dirty="0"/>
              <a:t>Patient base/ source table</a:t>
            </a:r>
            <a:endParaRPr kumimoji="1" lang="zh-CN" altLang="en-US" sz="2000" dirty="0"/>
          </a:p>
        </p:txBody>
      </p:sp>
      <p:sp>
        <p:nvSpPr>
          <p:cNvPr id="18" name="矩形 17">
            <a:extLst>
              <a:ext uri="{FF2B5EF4-FFF2-40B4-BE49-F238E27FC236}">
                <a16:creationId xmlns:a16="http://schemas.microsoft.com/office/drawing/2014/main" id="{CC94FE2B-9D39-D648-ABCE-E425EAE8AC23}"/>
              </a:ext>
            </a:extLst>
          </p:cNvPr>
          <p:cNvSpPr/>
          <p:nvPr/>
        </p:nvSpPr>
        <p:spPr>
          <a:xfrm>
            <a:off x="7561735" y="6270888"/>
            <a:ext cx="3299301" cy="400110"/>
          </a:xfrm>
          <a:prstGeom prst="rect">
            <a:avLst/>
          </a:prstGeom>
        </p:spPr>
        <p:txBody>
          <a:bodyPr wrap="none">
            <a:spAutoFit/>
          </a:bodyPr>
          <a:lstStyle/>
          <a:p>
            <a:r>
              <a:rPr kumimoji="1" lang="en-US" altLang="zh-CN" sz="2000" dirty="0"/>
              <a:t>Researcher base/ source table</a:t>
            </a:r>
            <a:endParaRPr kumimoji="1" lang="zh-CN" altLang="en-US" sz="2000" dirty="0"/>
          </a:p>
        </p:txBody>
      </p:sp>
      <p:sp>
        <p:nvSpPr>
          <p:cNvPr id="19" name="矩形 18">
            <a:extLst>
              <a:ext uri="{FF2B5EF4-FFF2-40B4-BE49-F238E27FC236}">
                <a16:creationId xmlns:a16="http://schemas.microsoft.com/office/drawing/2014/main" id="{21078975-0E18-2D47-8AE1-7D4546981ACD}"/>
              </a:ext>
            </a:extLst>
          </p:cNvPr>
          <p:cNvSpPr/>
          <p:nvPr/>
        </p:nvSpPr>
        <p:spPr>
          <a:xfrm>
            <a:off x="231902" y="2666595"/>
            <a:ext cx="1051185" cy="400110"/>
          </a:xfrm>
          <a:prstGeom prst="rect">
            <a:avLst/>
          </a:prstGeom>
        </p:spPr>
        <p:txBody>
          <a:bodyPr wrap="none">
            <a:spAutoFit/>
          </a:bodyPr>
          <a:lstStyle/>
          <a:p>
            <a:r>
              <a:rPr kumimoji="1" lang="en-US" altLang="zh-CN" sz="2000" dirty="0"/>
              <a:t>DP view</a:t>
            </a:r>
            <a:endParaRPr kumimoji="1" lang="zh-CN" altLang="en-US" sz="2000" dirty="0"/>
          </a:p>
        </p:txBody>
      </p:sp>
      <p:sp>
        <p:nvSpPr>
          <p:cNvPr id="20" name="矩形 19">
            <a:extLst>
              <a:ext uri="{FF2B5EF4-FFF2-40B4-BE49-F238E27FC236}">
                <a16:creationId xmlns:a16="http://schemas.microsoft.com/office/drawing/2014/main" id="{EE4DC149-DD70-7E40-AC01-81EF15983B16}"/>
              </a:ext>
            </a:extLst>
          </p:cNvPr>
          <p:cNvSpPr/>
          <p:nvPr/>
        </p:nvSpPr>
        <p:spPr>
          <a:xfrm>
            <a:off x="10559021" y="2569891"/>
            <a:ext cx="1075231" cy="400110"/>
          </a:xfrm>
          <a:prstGeom prst="rect">
            <a:avLst/>
          </a:prstGeom>
        </p:spPr>
        <p:txBody>
          <a:bodyPr wrap="none">
            <a:spAutoFit/>
          </a:bodyPr>
          <a:lstStyle/>
          <a:p>
            <a:r>
              <a:rPr kumimoji="1" lang="en-US" altLang="zh-CN" sz="2000" dirty="0"/>
              <a:t>DR view</a:t>
            </a:r>
            <a:endParaRPr kumimoji="1" lang="zh-CN" altLang="en-US" sz="2000" dirty="0"/>
          </a:p>
        </p:txBody>
      </p:sp>
    </p:spTree>
    <p:extLst>
      <p:ext uri="{BB962C8B-B14F-4D97-AF65-F5344CB8AC3E}">
        <p14:creationId xmlns:p14="http://schemas.microsoft.com/office/powerpoint/2010/main" val="1418730292"/>
      </p:ext>
    </p:extLst>
  </p:cSld>
  <p:clrMapOvr>
    <a:masterClrMapping/>
  </p:clrMapOvr>
  <mc:AlternateContent xmlns:mc="http://schemas.openxmlformats.org/markup-compatibility/2006" xmlns:p159="http://schemas.microsoft.com/office/powerpoint/2015/09/main">
    <mc:Choice Requires="p159">
      <p:transition spd="med">
        <p159:morph option="byWord"/>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D1CE561F-EEB7-AF44-8277-3761CBC47001}"/>
              </a:ext>
            </a:extLst>
          </p:cNvPr>
          <p:cNvSpPr>
            <a:spLocks noGrp="1"/>
          </p:cNvSpPr>
          <p:nvPr>
            <p:ph type="sldNum" sz="quarter" idx="12"/>
          </p:nvPr>
        </p:nvSpPr>
        <p:spPr/>
        <p:txBody>
          <a:bodyPr/>
          <a:lstStyle/>
          <a:p>
            <a:fld id="{8A7A6979-0714-4377-B894-6BE4C2D6E202}" type="slidenum">
              <a:rPr lang="en-US" smtClean="0"/>
              <a:pPr/>
              <a:t>13</a:t>
            </a:fld>
            <a:endParaRPr lang="en-US" dirty="0"/>
          </a:p>
        </p:txBody>
      </p:sp>
      <p:sp>
        <p:nvSpPr>
          <p:cNvPr id="5" name="文本框 4">
            <a:extLst>
              <a:ext uri="{FF2B5EF4-FFF2-40B4-BE49-F238E27FC236}">
                <a16:creationId xmlns:a16="http://schemas.microsoft.com/office/drawing/2014/main" id="{C52BE4F6-1BC0-8E4C-A435-E55DBCAC0C46}"/>
              </a:ext>
            </a:extLst>
          </p:cNvPr>
          <p:cNvSpPr txBox="1"/>
          <p:nvPr/>
        </p:nvSpPr>
        <p:spPr>
          <a:xfrm>
            <a:off x="1091381" y="2782669"/>
            <a:ext cx="10033301" cy="707886"/>
          </a:xfrm>
          <a:prstGeom prst="rect">
            <a:avLst/>
          </a:prstGeom>
          <a:noFill/>
        </p:spPr>
        <p:txBody>
          <a:bodyPr wrap="square" rtlCol="0">
            <a:spAutoFit/>
          </a:bodyPr>
          <a:lstStyle/>
          <a:p>
            <a:r>
              <a:rPr kumimoji="1" lang="en-US" altLang="zh-CN" sz="4000" dirty="0"/>
              <a:t>Let’s try to do some updates on this scenario.</a:t>
            </a:r>
            <a:endParaRPr kumimoji="1" lang="zh-CN" altLang="en-US" sz="4000" dirty="0"/>
          </a:p>
        </p:txBody>
      </p:sp>
    </p:spTree>
    <p:extLst>
      <p:ext uri="{BB962C8B-B14F-4D97-AF65-F5344CB8AC3E}">
        <p14:creationId xmlns:p14="http://schemas.microsoft.com/office/powerpoint/2010/main" val="3861761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58F4D5DB-6BAA-7046-A21A-8B1D4E7BC693}"/>
              </a:ext>
            </a:extLst>
          </p:cNvPr>
          <p:cNvSpPr>
            <a:spLocks noGrp="1"/>
          </p:cNvSpPr>
          <p:nvPr>
            <p:ph type="sldNum" sz="quarter" idx="12"/>
          </p:nvPr>
        </p:nvSpPr>
        <p:spPr/>
        <p:txBody>
          <a:bodyPr/>
          <a:lstStyle/>
          <a:p>
            <a:fld id="{8A7A6979-0714-4377-B894-6BE4C2D6E202}" type="slidenum">
              <a:rPr lang="en-US" smtClean="0"/>
              <a:pPr/>
              <a:t>14</a:t>
            </a:fld>
            <a:endParaRPr lang="en-US" dirty="0"/>
          </a:p>
        </p:txBody>
      </p:sp>
      <p:graphicFrame>
        <p:nvGraphicFramePr>
          <p:cNvPr id="5" name="表格 4">
            <a:extLst>
              <a:ext uri="{FF2B5EF4-FFF2-40B4-BE49-F238E27FC236}">
                <a16:creationId xmlns:a16="http://schemas.microsoft.com/office/drawing/2014/main" id="{BDD83CCE-331C-C840-8FAA-F50C86378F3A}"/>
              </a:ext>
            </a:extLst>
          </p:cNvPr>
          <p:cNvGraphicFramePr>
            <a:graphicFrameLocks noGrp="1"/>
          </p:cNvGraphicFramePr>
          <p:nvPr/>
        </p:nvGraphicFramePr>
        <p:xfrm>
          <a:off x="1963022" y="316625"/>
          <a:ext cx="7435993" cy="1656080"/>
        </p:xfrm>
        <a:graphic>
          <a:graphicData uri="http://schemas.openxmlformats.org/drawingml/2006/table">
            <a:tbl>
              <a:tblPr firstRow="1" firstCol="1" bandRow="1">
                <a:tableStyleId>{1E171933-4619-4E11-9A3F-F7608DF75F80}</a:tableStyleId>
              </a:tblPr>
              <a:tblGrid>
                <a:gridCol w="1039239">
                  <a:extLst>
                    <a:ext uri="{9D8B030D-6E8A-4147-A177-3AD203B41FA5}">
                      <a16:colId xmlns:a16="http://schemas.microsoft.com/office/drawing/2014/main" val="2392303474"/>
                    </a:ext>
                  </a:extLst>
                </a:gridCol>
                <a:gridCol w="1380684">
                  <a:extLst>
                    <a:ext uri="{9D8B030D-6E8A-4147-A177-3AD203B41FA5}">
                      <a16:colId xmlns:a16="http://schemas.microsoft.com/office/drawing/2014/main" val="696982075"/>
                    </a:ext>
                  </a:extLst>
                </a:gridCol>
                <a:gridCol w="1062014">
                  <a:extLst>
                    <a:ext uri="{9D8B030D-6E8A-4147-A177-3AD203B41FA5}">
                      <a16:colId xmlns:a16="http://schemas.microsoft.com/office/drawing/2014/main" val="2018791737"/>
                    </a:ext>
                  </a:extLst>
                </a:gridCol>
                <a:gridCol w="2263419">
                  <a:extLst>
                    <a:ext uri="{9D8B030D-6E8A-4147-A177-3AD203B41FA5}">
                      <a16:colId xmlns:a16="http://schemas.microsoft.com/office/drawing/2014/main" val="3991618385"/>
                    </a:ext>
                  </a:extLst>
                </a:gridCol>
                <a:gridCol w="1690637">
                  <a:extLst>
                    <a:ext uri="{9D8B030D-6E8A-4147-A177-3AD203B41FA5}">
                      <a16:colId xmlns:a16="http://schemas.microsoft.com/office/drawing/2014/main" val="982224606"/>
                    </a:ext>
                  </a:extLst>
                </a:gridCol>
              </a:tblGrid>
              <a:tr h="370840">
                <a:tc>
                  <a:txBody>
                    <a:bodyPr/>
                    <a:lstStyle/>
                    <a:p>
                      <a:pPr algn="ctr"/>
                      <a:r>
                        <a:rPr lang="en-US" altLang="zh-CN" b="0" dirty="0">
                          <a:solidFill>
                            <a:schemeClr val="tx1"/>
                          </a:solidFill>
                        </a:rPr>
                        <a:t>a0. </a:t>
                      </a:r>
                      <a:br>
                        <a:rPr lang="en-US" altLang="zh-CN" b="0" dirty="0">
                          <a:solidFill>
                            <a:schemeClr val="tx1"/>
                          </a:solidFill>
                        </a:rPr>
                      </a:br>
                      <a:r>
                        <a:rPr lang="en-US" altLang="zh-CN" b="0" dirty="0">
                          <a:solidFill>
                            <a:schemeClr val="tx1"/>
                          </a:solidFill>
                        </a:rPr>
                        <a:t>Patient ID</a:t>
                      </a:r>
                      <a:endParaRPr lang="zh-CN" altLang="en-US" b="0" dirty="0">
                        <a:solidFill>
                          <a:schemeClr val="tx1"/>
                        </a:solidFill>
                      </a:endParaRPr>
                    </a:p>
                  </a:txBody>
                  <a:tcPr>
                    <a:solidFill>
                      <a:schemeClr val="accent4">
                        <a:lumMod val="60000"/>
                        <a:lumOff val="40000"/>
                      </a:schemeClr>
                    </a:solidFill>
                  </a:tcPr>
                </a:tc>
                <a:tc>
                  <a:txBody>
                    <a:bodyPr/>
                    <a:lstStyle/>
                    <a:p>
                      <a:pPr algn="ctr"/>
                      <a:r>
                        <a:rPr lang="en-US" altLang="zh-CN" b="0" dirty="0">
                          <a:solidFill>
                            <a:schemeClr val="tx1"/>
                          </a:solidFill>
                        </a:rPr>
                        <a:t>a1.</a:t>
                      </a:r>
                    </a:p>
                    <a:p>
                      <a:pPr algn="ctr"/>
                      <a:r>
                        <a:rPr lang="en-US" altLang="zh-CN" b="0" dirty="0">
                          <a:solidFill>
                            <a:schemeClr val="tx1"/>
                          </a:solidFill>
                        </a:rPr>
                        <a:t>Medication Name</a:t>
                      </a:r>
                      <a:endParaRPr lang="zh-CN" altLang="en-US" b="0" dirty="0">
                        <a:solidFill>
                          <a:schemeClr val="tx1"/>
                        </a:solidFill>
                      </a:endParaRPr>
                    </a:p>
                  </a:txBody>
                  <a:tcPr>
                    <a:solidFill>
                      <a:schemeClr val="accent4">
                        <a:lumMod val="60000"/>
                        <a:lumOff val="40000"/>
                      </a:schemeClr>
                    </a:solidFill>
                  </a:tcPr>
                </a:tc>
                <a:tc>
                  <a:txBody>
                    <a:bodyPr/>
                    <a:lstStyle/>
                    <a:p>
                      <a:pPr algn="ctr"/>
                      <a:r>
                        <a:rPr lang="en-US" altLang="zh-CN" b="0" dirty="0">
                          <a:solidFill>
                            <a:schemeClr val="tx1"/>
                          </a:solidFill>
                        </a:rPr>
                        <a:t>a2.</a:t>
                      </a:r>
                    </a:p>
                    <a:p>
                      <a:pPr algn="ctr"/>
                      <a:r>
                        <a:rPr lang="en-US" altLang="zh-CN" b="0" dirty="0">
                          <a:solidFill>
                            <a:schemeClr val="tx1"/>
                          </a:solidFill>
                        </a:rPr>
                        <a:t>Clinical </a:t>
                      </a:r>
                    </a:p>
                    <a:p>
                      <a:pPr algn="ctr"/>
                      <a:r>
                        <a:rPr lang="en-US" altLang="zh-CN" b="0" dirty="0">
                          <a:solidFill>
                            <a:schemeClr val="tx1"/>
                          </a:solidFill>
                        </a:rPr>
                        <a:t>Data</a:t>
                      </a:r>
                      <a:endParaRPr lang="zh-CN" altLang="en-US" b="0" dirty="0">
                        <a:solidFill>
                          <a:schemeClr val="tx1"/>
                        </a:solidFill>
                      </a:endParaRPr>
                    </a:p>
                  </a:txBody>
                  <a:tcPr>
                    <a:solidFill>
                      <a:schemeClr val="accent4">
                        <a:lumMod val="60000"/>
                        <a:lumOff val="40000"/>
                      </a:schemeClr>
                    </a:solidFill>
                  </a:tcPr>
                </a:tc>
                <a:tc>
                  <a:txBody>
                    <a:bodyPr/>
                    <a:lstStyle/>
                    <a:p>
                      <a:pPr algn="ctr"/>
                      <a:r>
                        <a:rPr lang="en-US" altLang="zh-CN" b="0" dirty="0">
                          <a:solidFill>
                            <a:schemeClr val="tx1"/>
                          </a:solidFill>
                        </a:rPr>
                        <a:t>a4.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0" dirty="0">
                          <a:solidFill>
                            <a:schemeClr val="tx1"/>
                          </a:solidFill>
                        </a:rPr>
                        <a:t>Dosage</a:t>
                      </a:r>
                    </a:p>
                    <a:p>
                      <a:pPr algn="ctr"/>
                      <a:endParaRPr lang="en-US" altLang="zh-CN" b="0" dirty="0">
                        <a:solidFill>
                          <a:schemeClr val="tx1"/>
                        </a:solidFill>
                      </a:endParaRPr>
                    </a:p>
                  </a:txBody>
                  <a:tcPr>
                    <a:solidFill>
                      <a:schemeClr val="accent4">
                        <a:lumMod val="60000"/>
                        <a:lumOff val="40000"/>
                      </a:schemeClr>
                    </a:solidFill>
                  </a:tcPr>
                </a:tc>
                <a:tc>
                  <a:txBody>
                    <a:bodyPr/>
                    <a:lstStyle/>
                    <a:p>
                      <a:pPr algn="ctr"/>
                      <a:r>
                        <a:rPr lang="en-US" altLang="zh-CN" b="0" dirty="0">
                          <a:solidFill>
                            <a:schemeClr val="tx1"/>
                          </a:solidFill>
                        </a:rPr>
                        <a:t>a5.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0" dirty="0">
                          <a:solidFill>
                            <a:schemeClr val="tx1"/>
                          </a:solidFill>
                        </a:rPr>
                        <a:t>Mechanism of Action</a:t>
                      </a:r>
                      <a:endParaRPr lang="zh-CN" altLang="en-US" b="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3324915150"/>
                  </a:ext>
                </a:extLst>
              </a:tr>
              <a:tr h="370840">
                <a:tc>
                  <a:txBody>
                    <a:bodyPr/>
                    <a:lstStyle/>
                    <a:p>
                      <a:pPr algn="ctr"/>
                      <a:r>
                        <a:rPr lang="en-US" altLang="zh-CN" b="0" dirty="0">
                          <a:solidFill>
                            <a:schemeClr val="tx1"/>
                          </a:solidFill>
                        </a:rPr>
                        <a:t>188</a:t>
                      </a:r>
                      <a:endParaRPr lang="zh-CN" altLang="en-US" b="0" dirty="0">
                        <a:solidFill>
                          <a:schemeClr val="tx1"/>
                        </a:solidFill>
                      </a:endParaRPr>
                    </a:p>
                  </a:txBody>
                  <a:tcPr/>
                </a:tc>
                <a:tc>
                  <a:txBody>
                    <a:bodyPr/>
                    <a:lstStyle/>
                    <a:p>
                      <a:pPr algn="ctr"/>
                      <a:r>
                        <a:rPr lang="en-US" altLang="zh-CN" b="0" dirty="0">
                          <a:solidFill>
                            <a:schemeClr val="tx1"/>
                          </a:solidFill>
                        </a:rPr>
                        <a:t>Ibuprofen</a:t>
                      </a:r>
                      <a:endParaRPr lang="zh-CN" altLang="en-US" b="0" dirty="0">
                        <a:solidFill>
                          <a:schemeClr val="tx1"/>
                        </a:solidFill>
                      </a:endParaRPr>
                    </a:p>
                  </a:txBody>
                  <a:tcPr/>
                </a:tc>
                <a:tc>
                  <a:txBody>
                    <a:bodyPr/>
                    <a:lstStyle/>
                    <a:p>
                      <a:pPr algn="ctr"/>
                      <a:r>
                        <a:rPr lang="en-US" altLang="zh-CN" b="0" dirty="0">
                          <a:solidFill>
                            <a:schemeClr val="tx1"/>
                          </a:solidFill>
                        </a:rPr>
                        <a:t>CliD1</a:t>
                      </a:r>
                      <a:endParaRPr lang="zh-CN" altLang="en-US" b="0" dirty="0">
                        <a:solidFill>
                          <a:schemeClr val="tx1"/>
                        </a:solidFill>
                      </a:endParaRPr>
                    </a:p>
                  </a:txBody>
                  <a:tcPr/>
                </a:tc>
                <a:tc>
                  <a:txBody>
                    <a:bodyPr/>
                    <a:lstStyle/>
                    <a:p>
                      <a:pPr algn="ctr"/>
                      <a:r>
                        <a:rPr lang="en-US" altLang="zh-CN" b="0" dirty="0">
                          <a:solidFill>
                            <a:schemeClr val="tx1"/>
                          </a:solidFill>
                        </a:rPr>
                        <a:t>one tablet every 4h</a:t>
                      </a:r>
                      <a:endParaRPr lang="zh-CN" altLang="en-US" b="0" dirty="0">
                        <a:solidFill>
                          <a:schemeClr val="tx1"/>
                        </a:solidFill>
                      </a:endParaRPr>
                    </a:p>
                  </a:txBody>
                  <a:tcPr/>
                </a:tc>
                <a:tc>
                  <a:txBody>
                    <a:bodyPr/>
                    <a:lstStyle/>
                    <a:p>
                      <a:pPr algn="ctr"/>
                      <a:r>
                        <a:rPr lang="en-US" altLang="zh-CN" b="0" dirty="0">
                          <a:solidFill>
                            <a:schemeClr val="tx1"/>
                          </a:solidFill>
                        </a:rPr>
                        <a:t>MeA1</a:t>
                      </a:r>
                      <a:endParaRPr lang="zh-CN" altLang="en-US" b="0" dirty="0">
                        <a:solidFill>
                          <a:schemeClr val="tx1"/>
                        </a:solidFill>
                      </a:endParaRPr>
                    </a:p>
                  </a:txBody>
                  <a:tcPr/>
                </a:tc>
                <a:extLst>
                  <a:ext uri="{0D108BD9-81ED-4DB2-BD59-A6C34878D82A}">
                    <a16:rowId xmlns:a16="http://schemas.microsoft.com/office/drawing/2014/main" val="2759757479"/>
                  </a:ext>
                </a:extLst>
              </a:tr>
              <a:tr h="370840">
                <a:tc>
                  <a:txBody>
                    <a:bodyPr/>
                    <a:lstStyle/>
                    <a:p>
                      <a:pPr algn="ctr"/>
                      <a:r>
                        <a:rPr lang="en-US" altLang="zh-CN" b="0" dirty="0">
                          <a:solidFill>
                            <a:schemeClr val="tx1"/>
                          </a:solidFill>
                        </a:rPr>
                        <a:t>189</a:t>
                      </a:r>
                      <a:endParaRPr lang="zh-CN" altLang="en-US" b="0" dirty="0">
                        <a:solidFill>
                          <a:schemeClr val="tx1"/>
                        </a:solidFill>
                      </a:endParaRPr>
                    </a:p>
                  </a:txBody>
                  <a:tcPr/>
                </a:tc>
                <a:tc>
                  <a:txBody>
                    <a:bodyPr/>
                    <a:lstStyle/>
                    <a:p>
                      <a:pPr algn="ctr"/>
                      <a:r>
                        <a:rPr lang="en-US" altLang="zh-CN" b="0" dirty="0">
                          <a:solidFill>
                            <a:schemeClr val="tx1"/>
                          </a:solidFill>
                        </a:rPr>
                        <a:t>Wellbutrin</a:t>
                      </a:r>
                      <a:endParaRPr lang="zh-CN" altLang="en-US" b="0" dirty="0">
                        <a:solidFill>
                          <a:schemeClr val="tx1"/>
                        </a:solidFill>
                      </a:endParaRPr>
                    </a:p>
                  </a:txBody>
                  <a:tcPr/>
                </a:tc>
                <a:tc>
                  <a:txBody>
                    <a:bodyPr/>
                    <a:lstStyle/>
                    <a:p>
                      <a:pPr algn="ctr"/>
                      <a:r>
                        <a:rPr lang="en-US" altLang="zh-CN" b="0" dirty="0">
                          <a:solidFill>
                            <a:schemeClr val="tx1"/>
                          </a:solidFill>
                        </a:rPr>
                        <a:t>CliD2</a:t>
                      </a:r>
                      <a:endParaRPr lang="zh-CN" altLang="en-US" b="0" dirty="0">
                        <a:solidFill>
                          <a:schemeClr val="tx1"/>
                        </a:solidFill>
                      </a:endParaRPr>
                    </a:p>
                  </a:txBody>
                  <a:tcPr/>
                </a:tc>
                <a:tc>
                  <a:txBody>
                    <a:bodyPr/>
                    <a:lstStyle/>
                    <a:p>
                      <a:pPr algn="ctr"/>
                      <a:r>
                        <a:rPr lang="en-US" altLang="zh-CN" b="0" dirty="0">
                          <a:solidFill>
                            <a:schemeClr val="tx1"/>
                          </a:solidFill>
                        </a:rPr>
                        <a:t>100 mg twice daily</a:t>
                      </a:r>
                      <a:endParaRPr lang="zh-CN" altLang="en-US" b="0" dirty="0">
                        <a:solidFill>
                          <a:schemeClr val="tx1"/>
                        </a:solidFill>
                      </a:endParaRPr>
                    </a:p>
                  </a:txBody>
                  <a:tcPr/>
                </a:tc>
                <a:tc>
                  <a:txBody>
                    <a:bodyPr/>
                    <a:lstStyle/>
                    <a:p>
                      <a:pPr algn="ctr"/>
                      <a:r>
                        <a:rPr lang="en-US" altLang="zh-CN" b="0" dirty="0">
                          <a:solidFill>
                            <a:schemeClr val="tx1"/>
                          </a:solidFill>
                        </a:rPr>
                        <a:t>MeA2</a:t>
                      </a:r>
                      <a:endParaRPr lang="zh-CN" altLang="en-US" b="0" dirty="0">
                        <a:solidFill>
                          <a:schemeClr val="tx1"/>
                        </a:solidFill>
                      </a:endParaRPr>
                    </a:p>
                  </a:txBody>
                  <a:tcPr/>
                </a:tc>
                <a:extLst>
                  <a:ext uri="{0D108BD9-81ED-4DB2-BD59-A6C34878D82A}">
                    <a16:rowId xmlns:a16="http://schemas.microsoft.com/office/drawing/2014/main" val="3271478559"/>
                  </a:ext>
                </a:extLst>
              </a:tr>
            </a:tbl>
          </a:graphicData>
        </a:graphic>
      </p:graphicFrame>
      <p:pic>
        <p:nvPicPr>
          <p:cNvPr id="6" name="图片 5">
            <a:extLst>
              <a:ext uri="{FF2B5EF4-FFF2-40B4-BE49-F238E27FC236}">
                <a16:creationId xmlns:a16="http://schemas.microsoft.com/office/drawing/2014/main" id="{1F4A774A-85BC-1E45-BDF7-6A59D0EF6A72}"/>
              </a:ext>
            </a:extLst>
          </p:cNvPr>
          <p:cNvPicPr>
            <a:picLocks noChangeAspect="1"/>
          </p:cNvPicPr>
          <p:nvPr/>
        </p:nvPicPr>
        <p:blipFill>
          <a:blip r:embed="rId3"/>
          <a:stretch>
            <a:fillRect/>
          </a:stretch>
        </p:blipFill>
        <p:spPr>
          <a:xfrm>
            <a:off x="9502254" y="88040"/>
            <a:ext cx="829963" cy="1135626"/>
          </a:xfrm>
          <a:prstGeom prst="rect">
            <a:avLst/>
          </a:prstGeom>
        </p:spPr>
      </p:pic>
      <p:graphicFrame>
        <p:nvGraphicFramePr>
          <p:cNvPr id="8" name="表格 7">
            <a:extLst>
              <a:ext uri="{FF2B5EF4-FFF2-40B4-BE49-F238E27FC236}">
                <a16:creationId xmlns:a16="http://schemas.microsoft.com/office/drawing/2014/main" id="{278EFC50-721A-834F-A379-7C9DB9AAFA9B}"/>
              </a:ext>
            </a:extLst>
          </p:cNvPr>
          <p:cNvGraphicFramePr>
            <a:graphicFrameLocks noGrp="1"/>
          </p:cNvGraphicFramePr>
          <p:nvPr>
            <p:extLst>
              <p:ext uri="{D42A27DB-BD31-4B8C-83A1-F6EECF244321}">
                <p14:modId xmlns:p14="http://schemas.microsoft.com/office/powerpoint/2010/main" val="1634117014"/>
              </p:ext>
            </p:extLst>
          </p:nvPr>
        </p:nvGraphicFramePr>
        <p:xfrm>
          <a:off x="91328" y="4561840"/>
          <a:ext cx="6966667" cy="1656080"/>
        </p:xfrm>
        <a:graphic>
          <a:graphicData uri="http://schemas.openxmlformats.org/drawingml/2006/table">
            <a:tbl>
              <a:tblPr firstRow="1" firstCol="1" bandRow="1">
                <a:tableStyleId>{1E171933-4619-4E11-9A3F-F7608DF75F80}</a:tableStyleId>
              </a:tblPr>
              <a:tblGrid>
                <a:gridCol w="1039239">
                  <a:extLst>
                    <a:ext uri="{9D8B030D-6E8A-4147-A177-3AD203B41FA5}">
                      <a16:colId xmlns:a16="http://schemas.microsoft.com/office/drawing/2014/main" val="2517969326"/>
                    </a:ext>
                  </a:extLst>
                </a:gridCol>
                <a:gridCol w="1380684">
                  <a:extLst>
                    <a:ext uri="{9D8B030D-6E8A-4147-A177-3AD203B41FA5}">
                      <a16:colId xmlns:a16="http://schemas.microsoft.com/office/drawing/2014/main" val="1548876784"/>
                    </a:ext>
                  </a:extLst>
                </a:gridCol>
                <a:gridCol w="1062014">
                  <a:extLst>
                    <a:ext uri="{9D8B030D-6E8A-4147-A177-3AD203B41FA5}">
                      <a16:colId xmlns:a16="http://schemas.microsoft.com/office/drawing/2014/main" val="4056687094"/>
                    </a:ext>
                  </a:extLst>
                </a:gridCol>
                <a:gridCol w="1227952">
                  <a:extLst>
                    <a:ext uri="{9D8B030D-6E8A-4147-A177-3AD203B41FA5}">
                      <a16:colId xmlns:a16="http://schemas.microsoft.com/office/drawing/2014/main" val="3268238745"/>
                    </a:ext>
                  </a:extLst>
                </a:gridCol>
                <a:gridCol w="2256778">
                  <a:extLst>
                    <a:ext uri="{9D8B030D-6E8A-4147-A177-3AD203B41FA5}">
                      <a16:colId xmlns:a16="http://schemas.microsoft.com/office/drawing/2014/main" val="1768237691"/>
                    </a:ext>
                  </a:extLst>
                </a:gridCol>
              </a:tblGrid>
              <a:tr h="370840">
                <a:tc>
                  <a:txBody>
                    <a:bodyPr/>
                    <a:lstStyle/>
                    <a:p>
                      <a:pPr algn="ctr"/>
                      <a:r>
                        <a:rPr lang="en-US" altLang="zh-CN" sz="1800" b="0" dirty="0">
                          <a:solidFill>
                            <a:schemeClr val="tx1"/>
                          </a:solidFill>
                        </a:rPr>
                        <a:t>a0. </a:t>
                      </a:r>
                      <a:br>
                        <a:rPr lang="en-US" altLang="zh-CN" sz="1800" b="0" dirty="0">
                          <a:solidFill>
                            <a:schemeClr val="tx1"/>
                          </a:solidFill>
                        </a:rPr>
                      </a:br>
                      <a:r>
                        <a:rPr lang="en-US" altLang="zh-CN" sz="1800" b="0" dirty="0">
                          <a:solidFill>
                            <a:schemeClr val="tx1"/>
                          </a:solidFill>
                        </a:rPr>
                        <a:t>Patient ID</a:t>
                      </a:r>
                      <a:endParaRPr lang="zh-CN" altLang="en-US" sz="1800" b="0" dirty="0">
                        <a:solidFill>
                          <a:schemeClr val="tx1"/>
                        </a:solidFill>
                      </a:endParaRPr>
                    </a:p>
                  </a:txBody>
                  <a:tcPr>
                    <a:solidFill>
                      <a:schemeClr val="accent4">
                        <a:lumMod val="60000"/>
                        <a:lumOff val="40000"/>
                      </a:schemeClr>
                    </a:solidFill>
                  </a:tcPr>
                </a:tc>
                <a:tc>
                  <a:txBody>
                    <a:bodyPr/>
                    <a:lstStyle/>
                    <a:p>
                      <a:pPr algn="ctr"/>
                      <a:r>
                        <a:rPr lang="en-US" altLang="zh-CN" sz="1800" b="0" dirty="0">
                          <a:solidFill>
                            <a:schemeClr val="tx1"/>
                          </a:solidFill>
                        </a:rPr>
                        <a:t>a1.</a:t>
                      </a:r>
                    </a:p>
                    <a:p>
                      <a:pPr algn="ctr"/>
                      <a:r>
                        <a:rPr lang="en-US" altLang="zh-CN" sz="1800" b="0" dirty="0">
                          <a:solidFill>
                            <a:schemeClr val="tx1"/>
                          </a:solidFill>
                        </a:rPr>
                        <a:t>Medication Name</a:t>
                      </a:r>
                      <a:endParaRPr lang="zh-CN" altLang="en-US" sz="1800" b="0" dirty="0">
                        <a:solidFill>
                          <a:schemeClr val="tx1"/>
                        </a:solidFill>
                      </a:endParaRPr>
                    </a:p>
                  </a:txBody>
                  <a:tcPr>
                    <a:solidFill>
                      <a:schemeClr val="accent4">
                        <a:lumMod val="60000"/>
                        <a:lumOff val="40000"/>
                      </a:schemeClr>
                    </a:solidFill>
                  </a:tcPr>
                </a:tc>
                <a:tc>
                  <a:txBody>
                    <a:bodyPr/>
                    <a:lstStyle/>
                    <a:p>
                      <a:pPr algn="ctr"/>
                      <a:r>
                        <a:rPr lang="en-US" altLang="zh-CN" sz="1800" b="0" dirty="0">
                          <a:solidFill>
                            <a:schemeClr val="tx1"/>
                          </a:solidFill>
                        </a:rPr>
                        <a:t>a2.</a:t>
                      </a:r>
                    </a:p>
                    <a:p>
                      <a:pPr algn="ctr"/>
                      <a:r>
                        <a:rPr lang="en-US" altLang="zh-CN" sz="1800" b="0" dirty="0">
                          <a:solidFill>
                            <a:schemeClr val="tx1"/>
                          </a:solidFill>
                        </a:rPr>
                        <a:t>Clinical </a:t>
                      </a:r>
                    </a:p>
                    <a:p>
                      <a:pPr algn="ctr"/>
                      <a:r>
                        <a:rPr lang="en-US" altLang="zh-CN" sz="1800" b="0" dirty="0">
                          <a:solidFill>
                            <a:schemeClr val="tx1"/>
                          </a:solidFill>
                        </a:rPr>
                        <a:t>Data</a:t>
                      </a:r>
                      <a:endParaRPr lang="zh-CN" altLang="en-US" sz="1800" b="0" dirty="0">
                        <a:solidFill>
                          <a:schemeClr val="tx1"/>
                        </a:solidFill>
                      </a:endParaRPr>
                    </a:p>
                  </a:txBody>
                  <a:tcPr>
                    <a:solidFill>
                      <a:schemeClr val="accent4">
                        <a:lumMod val="60000"/>
                        <a:lumOff val="40000"/>
                      </a:schemeClr>
                    </a:solidFill>
                  </a:tcPr>
                </a:tc>
                <a:tc>
                  <a:txBody>
                    <a:bodyPr/>
                    <a:lstStyle/>
                    <a:p>
                      <a:pPr algn="ctr"/>
                      <a:r>
                        <a:rPr lang="en-US" altLang="zh-CN" sz="1800" b="0" dirty="0">
                          <a:solidFill>
                            <a:schemeClr val="tx1"/>
                          </a:solidFill>
                        </a:rPr>
                        <a:t>a3.</a:t>
                      </a:r>
                    </a:p>
                    <a:p>
                      <a:pPr algn="ctr"/>
                      <a:r>
                        <a:rPr lang="en-US" altLang="zh-CN" sz="1800" b="0" dirty="0">
                          <a:solidFill>
                            <a:schemeClr val="tx1"/>
                          </a:solidFill>
                        </a:rPr>
                        <a:t>Address</a:t>
                      </a:r>
                    </a:p>
                  </a:txBody>
                  <a:tcPr>
                    <a:solidFill>
                      <a:schemeClr val="accent4">
                        <a:lumMod val="60000"/>
                        <a:lumOff val="40000"/>
                      </a:schemeClr>
                    </a:solidFill>
                  </a:tcPr>
                </a:tc>
                <a:tc>
                  <a:txBody>
                    <a:bodyPr/>
                    <a:lstStyle/>
                    <a:p>
                      <a:pPr algn="ctr"/>
                      <a:r>
                        <a:rPr lang="en-US" altLang="zh-CN" sz="1800" b="0" dirty="0">
                          <a:solidFill>
                            <a:schemeClr val="tx1"/>
                          </a:solidFill>
                        </a:rPr>
                        <a:t>a4.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rPr>
                        <a:t>Dosage</a:t>
                      </a:r>
                    </a:p>
                    <a:p>
                      <a:pPr algn="ctr"/>
                      <a:endParaRPr lang="en-US" altLang="zh-CN" sz="1800" b="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3053259120"/>
                  </a:ext>
                </a:extLst>
              </a:tr>
              <a:tr h="370840">
                <a:tc>
                  <a:txBody>
                    <a:bodyPr/>
                    <a:lstStyle/>
                    <a:p>
                      <a:pPr algn="ctr"/>
                      <a:r>
                        <a:rPr lang="en-US" altLang="zh-CN" sz="1800" b="0" dirty="0">
                          <a:solidFill>
                            <a:schemeClr val="tx1"/>
                          </a:solidFill>
                        </a:rPr>
                        <a:t>188</a:t>
                      </a:r>
                      <a:endParaRPr lang="zh-CN" altLang="en-US" sz="1800" b="0" dirty="0">
                        <a:solidFill>
                          <a:schemeClr val="tx1"/>
                        </a:solidFill>
                      </a:endParaRPr>
                    </a:p>
                  </a:txBody>
                  <a:tcPr/>
                </a:tc>
                <a:tc>
                  <a:txBody>
                    <a:bodyPr/>
                    <a:lstStyle/>
                    <a:p>
                      <a:pPr algn="ctr"/>
                      <a:r>
                        <a:rPr lang="en-US" altLang="zh-CN" sz="1800" b="0" dirty="0">
                          <a:solidFill>
                            <a:schemeClr val="tx1"/>
                          </a:solidFill>
                        </a:rPr>
                        <a:t>Ibuprofen</a:t>
                      </a:r>
                      <a:endParaRPr lang="zh-CN" altLang="en-US" sz="1800" b="0" dirty="0">
                        <a:solidFill>
                          <a:schemeClr val="tx1"/>
                        </a:solidFill>
                      </a:endParaRPr>
                    </a:p>
                  </a:txBody>
                  <a:tcPr/>
                </a:tc>
                <a:tc>
                  <a:txBody>
                    <a:bodyPr/>
                    <a:lstStyle/>
                    <a:p>
                      <a:pPr algn="ctr"/>
                      <a:r>
                        <a:rPr lang="en-US" altLang="zh-CN" sz="1800" b="0" dirty="0">
                          <a:solidFill>
                            <a:schemeClr val="tx1"/>
                          </a:solidFill>
                        </a:rPr>
                        <a:t>CliD1</a:t>
                      </a:r>
                      <a:endParaRPr lang="zh-CN" altLang="en-US" sz="1800" b="0" dirty="0">
                        <a:solidFill>
                          <a:schemeClr val="tx1"/>
                        </a:solidFill>
                      </a:endParaRPr>
                    </a:p>
                  </a:txBody>
                  <a:tcPr/>
                </a:tc>
                <a:tc>
                  <a:txBody>
                    <a:bodyPr/>
                    <a:lstStyle/>
                    <a:p>
                      <a:pPr algn="ctr"/>
                      <a:r>
                        <a:rPr lang="en-US" altLang="zh-CN" sz="1800" b="0" dirty="0">
                          <a:solidFill>
                            <a:schemeClr val="tx1"/>
                          </a:solidFill>
                        </a:rPr>
                        <a:t>Sapporo</a:t>
                      </a:r>
                      <a:endParaRPr lang="zh-CN" altLang="en-US" sz="1800" b="0" dirty="0">
                        <a:solidFill>
                          <a:schemeClr val="tx1"/>
                        </a:solidFill>
                      </a:endParaRPr>
                    </a:p>
                  </a:txBody>
                  <a:tcPr/>
                </a:tc>
                <a:tc>
                  <a:txBody>
                    <a:bodyPr/>
                    <a:lstStyle/>
                    <a:p>
                      <a:pPr algn="ctr"/>
                      <a:r>
                        <a:rPr lang="en-US" altLang="zh-CN" sz="1800" b="0" dirty="0">
                          <a:solidFill>
                            <a:schemeClr val="tx1"/>
                          </a:solidFill>
                        </a:rPr>
                        <a:t>one tablet every 4h</a:t>
                      </a:r>
                      <a:endParaRPr lang="zh-CN" altLang="en-US" sz="1800" b="0" dirty="0">
                        <a:solidFill>
                          <a:schemeClr val="tx1"/>
                        </a:solidFill>
                      </a:endParaRPr>
                    </a:p>
                  </a:txBody>
                  <a:tcPr>
                    <a:solidFill>
                      <a:schemeClr val="accent3">
                        <a:lumMod val="60000"/>
                        <a:lumOff val="40000"/>
                      </a:schemeClr>
                    </a:solidFill>
                  </a:tcPr>
                </a:tc>
                <a:extLst>
                  <a:ext uri="{0D108BD9-81ED-4DB2-BD59-A6C34878D82A}">
                    <a16:rowId xmlns:a16="http://schemas.microsoft.com/office/drawing/2014/main" val="2927939576"/>
                  </a:ext>
                </a:extLst>
              </a:tr>
              <a:tr h="370840">
                <a:tc>
                  <a:txBody>
                    <a:bodyPr/>
                    <a:lstStyle/>
                    <a:p>
                      <a:pPr algn="ctr"/>
                      <a:r>
                        <a:rPr lang="en-US" altLang="zh-CN" sz="1800" b="0" dirty="0">
                          <a:solidFill>
                            <a:schemeClr val="tx1"/>
                          </a:solidFill>
                        </a:rPr>
                        <a:t>189</a:t>
                      </a:r>
                      <a:endParaRPr lang="zh-CN" altLang="en-US" sz="1800" b="0" dirty="0">
                        <a:solidFill>
                          <a:schemeClr val="tx1"/>
                        </a:solidFill>
                      </a:endParaRPr>
                    </a:p>
                  </a:txBody>
                  <a:tcPr/>
                </a:tc>
                <a:tc>
                  <a:txBody>
                    <a:bodyPr/>
                    <a:lstStyle/>
                    <a:p>
                      <a:pPr algn="ctr"/>
                      <a:r>
                        <a:rPr lang="en-US" altLang="zh-CN" sz="1800" b="0" dirty="0">
                          <a:solidFill>
                            <a:schemeClr val="tx1"/>
                          </a:solidFill>
                        </a:rPr>
                        <a:t>Wellbutrin</a:t>
                      </a:r>
                      <a:endParaRPr lang="zh-CN" altLang="en-US" sz="1800" b="0" dirty="0">
                        <a:solidFill>
                          <a:schemeClr val="tx1"/>
                        </a:solidFill>
                      </a:endParaRPr>
                    </a:p>
                  </a:txBody>
                  <a:tcPr/>
                </a:tc>
                <a:tc>
                  <a:txBody>
                    <a:bodyPr/>
                    <a:lstStyle/>
                    <a:p>
                      <a:pPr algn="ctr"/>
                      <a:r>
                        <a:rPr lang="en-US" altLang="zh-CN" sz="1800" b="0" dirty="0">
                          <a:solidFill>
                            <a:schemeClr val="tx1"/>
                          </a:solidFill>
                        </a:rPr>
                        <a:t>CliD2</a:t>
                      </a:r>
                      <a:endParaRPr lang="zh-CN" altLang="en-US" sz="1800" b="0" dirty="0">
                        <a:solidFill>
                          <a:schemeClr val="tx1"/>
                        </a:solidFill>
                      </a:endParaRPr>
                    </a:p>
                  </a:txBody>
                  <a:tcPr/>
                </a:tc>
                <a:tc>
                  <a:txBody>
                    <a:bodyPr/>
                    <a:lstStyle/>
                    <a:p>
                      <a:pPr algn="ctr"/>
                      <a:r>
                        <a:rPr lang="en-US" altLang="zh-CN" sz="1800" b="0" dirty="0">
                          <a:solidFill>
                            <a:schemeClr val="tx1"/>
                          </a:solidFill>
                        </a:rPr>
                        <a:t>Osaka</a:t>
                      </a:r>
                      <a:endParaRPr lang="zh-CN" altLang="en-US" sz="1800" b="0" dirty="0">
                        <a:solidFill>
                          <a:schemeClr val="tx1"/>
                        </a:solidFill>
                      </a:endParaRPr>
                    </a:p>
                  </a:txBody>
                  <a:tcPr/>
                </a:tc>
                <a:tc>
                  <a:txBody>
                    <a:bodyPr/>
                    <a:lstStyle/>
                    <a:p>
                      <a:pPr algn="ctr"/>
                      <a:r>
                        <a:rPr lang="en-US" altLang="zh-CN" sz="1800" b="0" dirty="0">
                          <a:solidFill>
                            <a:schemeClr val="tx1"/>
                          </a:solidFill>
                        </a:rPr>
                        <a:t>100 mg twice daily</a:t>
                      </a:r>
                      <a:endParaRPr lang="zh-CN" altLang="en-US" sz="1800" b="0" dirty="0">
                        <a:solidFill>
                          <a:schemeClr val="tx1"/>
                        </a:solidFill>
                      </a:endParaRPr>
                    </a:p>
                  </a:txBody>
                  <a:tcPr/>
                </a:tc>
                <a:extLst>
                  <a:ext uri="{0D108BD9-81ED-4DB2-BD59-A6C34878D82A}">
                    <a16:rowId xmlns:a16="http://schemas.microsoft.com/office/drawing/2014/main" val="2031507961"/>
                  </a:ext>
                </a:extLst>
              </a:tr>
            </a:tbl>
          </a:graphicData>
        </a:graphic>
      </p:graphicFrame>
      <p:graphicFrame>
        <p:nvGraphicFramePr>
          <p:cNvPr id="9" name="表格 8">
            <a:extLst>
              <a:ext uri="{FF2B5EF4-FFF2-40B4-BE49-F238E27FC236}">
                <a16:creationId xmlns:a16="http://schemas.microsoft.com/office/drawing/2014/main" id="{93F09718-147C-3542-B99E-511FB426833D}"/>
              </a:ext>
            </a:extLst>
          </p:cNvPr>
          <p:cNvGraphicFramePr>
            <a:graphicFrameLocks noGrp="1"/>
          </p:cNvGraphicFramePr>
          <p:nvPr/>
        </p:nvGraphicFramePr>
        <p:xfrm>
          <a:off x="7347737" y="4561840"/>
          <a:ext cx="4519573" cy="1656080"/>
        </p:xfrm>
        <a:graphic>
          <a:graphicData uri="http://schemas.openxmlformats.org/drawingml/2006/table">
            <a:tbl>
              <a:tblPr firstRow="1" firstCol="1" bandRow="1">
                <a:tableStyleId>{1E171933-4619-4E11-9A3F-F7608DF75F80}</a:tableStyleId>
              </a:tblPr>
              <a:tblGrid>
                <a:gridCol w="1380684">
                  <a:extLst>
                    <a:ext uri="{9D8B030D-6E8A-4147-A177-3AD203B41FA5}">
                      <a16:colId xmlns:a16="http://schemas.microsoft.com/office/drawing/2014/main" val="1548876784"/>
                    </a:ext>
                  </a:extLst>
                </a:gridCol>
                <a:gridCol w="1690637">
                  <a:extLst>
                    <a:ext uri="{9D8B030D-6E8A-4147-A177-3AD203B41FA5}">
                      <a16:colId xmlns:a16="http://schemas.microsoft.com/office/drawing/2014/main" val="3979094670"/>
                    </a:ext>
                  </a:extLst>
                </a:gridCol>
                <a:gridCol w="1448252">
                  <a:extLst>
                    <a:ext uri="{9D8B030D-6E8A-4147-A177-3AD203B41FA5}">
                      <a16:colId xmlns:a16="http://schemas.microsoft.com/office/drawing/2014/main" val="1833110033"/>
                    </a:ext>
                  </a:extLst>
                </a:gridCol>
              </a:tblGrid>
              <a:tr h="295562">
                <a:tc>
                  <a:txBody>
                    <a:bodyPr/>
                    <a:lstStyle/>
                    <a:p>
                      <a:pPr algn="ctr"/>
                      <a:r>
                        <a:rPr lang="en-US" altLang="zh-CN" sz="1800" b="0" dirty="0">
                          <a:solidFill>
                            <a:schemeClr val="tx1"/>
                          </a:solidFill>
                        </a:rPr>
                        <a:t>a1.</a:t>
                      </a:r>
                    </a:p>
                    <a:p>
                      <a:pPr algn="ctr"/>
                      <a:r>
                        <a:rPr lang="en-US" altLang="zh-CN" sz="1800" b="0" dirty="0">
                          <a:solidFill>
                            <a:schemeClr val="tx1"/>
                          </a:solidFill>
                        </a:rPr>
                        <a:t>Medication Name</a:t>
                      </a:r>
                      <a:endParaRPr lang="zh-CN" altLang="en-US" sz="1800" b="0" dirty="0">
                        <a:solidFill>
                          <a:schemeClr val="tx1"/>
                        </a:solidFill>
                      </a:endParaRPr>
                    </a:p>
                  </a:txBody>
                  <a:tcPr>
                    <a:solidFill>
                      <a:schemeClr val="accent4">
                        <a:lumMod val="60000"/>
                        <a:lumOff val="40000"/>
                      </a:schemeClr>
                    </a:solidFill>
                  </a:tcPr>
                </a:tc>
                <a:tc>
                  <a:txBody>
                    <a:bodyPr/>
                    <a:lstStyle/>
                    <a:p>
                      <a:pPr algn="ctr"/>
                      <a:r>
                        <a:rPr lang="en-US" altLang="zh-CN" sz="1800" b="0" dirty="0">
                          <a:solidFill>
                            <a:schemeClr val="tx1"/>
                          </a:solidFill>
                        </a:rPr>
                        <a:t>a5.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rPr>
                        <a:t>Mechanism of Action</a:t>
                      </a:r>
                      <a:endParaRPr lang="zh-CN" altLang="en-US" sz="1800" b="0" dirty="0">
                        <a:solidFill>
                          <a:schemeClr val="tx1"/>
                        </a:solidFill>
                      </a:endParaRPr>
                    </a:p>
                  </a:txBody>
                  <a:tcPr>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rPr>
                        <a:t>a6.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rPr>
                        <a:t>Mode of Action</a:t>
                      </a:r>
                      <a:endParaRPr lang="zh-CN" altLang="en-US" sz="1800" b="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3053259120"/>
                  </a:ext>
                </a:extLst>
              </a:tr>
              <a:tr h="370840">
                <a:tc>
                  <a:txBody>
                    <a:bodyPr/>
                    <a:lstStyle/>
                    <a:p>
                      <a:pPr algn="ctr"/>
                      <a:r>
                        <a:rPr lang="en-US" altLang="zh-CN" sz="1800" b="0" dirty="0">
                          <a:solidFill>
                            <a:schemeClr val="tx1"/>
                          </a:solidFill>
                        </a:rPr>
                        <a:t>Ibuprofen</a:t>
                      </a:r>
                      <a:endParaRPr lang="zh-CN" altLang="en-US" sz="1800" b="0" dirty="0">
                        <a:solidFill>
                          <a:schemeClr val="tx1"/>
                        </a:solidFill>
                      </a:endParaRPr>
                    </a:p>
                  </a:txBody>
                  <a:tcPr/>
                </a:tc>
                <a:tc>
                  <a:txBody>
                    <a:bodyPr/>
                    <a:lstStyle/>
                    <a:p>
                      <a:pPr algn="ctr"/>
                      <a:r>
                        <a:rPr lang="en-US" altLang="zh-CN" sz="1800" b="0" dirty="0">
                          <a:solidFill>
                            <a:schemeClr val="tx1"/>
                          </a:solidFill>
                        </a:rPr>
                        <a:t>MeA1</a:t>
                      </a:r>
                      <a:endParaRPr lang="zh-CN" altLang="en-US" sz="1800" b="0" dirty="0">
                        <a:solidFill>
                          <a:schemeClr val="tx1"/>
                        </a:solidFill>
                      </a:endParaRPr>
                    </a:p>
                  </a:txBody>
                  <a:tcPr/>
                </a:tc>
                <a:tc>
                  <a:txBody>
                    <a:bodyPr/>
                    <a:lstStyle/>
                    <a:p>
                      <a:pPr algn="ctr"/>
                      <a:r>
                        <a:rPr lang="en-US" altLang="zh-CN" sz="1800" b="0" dirty="0">
                          <a:solidFill>
                            <a:schemeClr val="tx1"/>
                          </a:solidFill>
                        </a:rPr>
                        <a:t>MoA1</a:t>
                      </a:r>
                      <a:endParaRPr lang="zh-CN" altLang="en-US" sz="1800" b="0" dirty="0">
                        <a:solidFill>
                          <a:schemeClr val="tx1"/>
                        </a:solidFill>
                      </a:endParaRPr>
                    </a:p>
                  </a:txBody>
                  <a:tcPr/>
                </a:tc>
                <a:extLst>
                  <a:ext uri="{0D108BD9-81ED-4DB2-BD59-A6C34878D82A}">
                    <a16:rowId xmlns:a16="http://schemas.microsoft.com/office/drawing/2014/main" val="2927939576"/>
                  </a:ext>
                </a:extLst>
              </a:tr>
              <a:tr h="370840">
                <a:tc>
                  <a:txBody>
                    <a:bodyPr/>
                    <a:lstStyle/>
                    <a:p>
                      <a:pPr algn="ctr"/>
                      <a:r>
                        <a:rPr lang="en-US" altLang="zh-CN" sz="1800" b="0" dirty="0">
                          <a:solidFill>
                            <a:schemeClr val="tx1"/>
                          </a:solidFill>
                        </a:rPr>
                        <a:t>Wellbutrin</a:t>
                      </a:r>
                      <a:endParaRPr lang="zh-CN" altLang="en-US" sz="1800" b="0" dirty="0">
                        <a:solidFill>
                          <a:schemeClr val="tx1"/>
                        </a:solidFill>
                      </a:endParaRPr>
                    </a:p>
                  </a:txBody>
                  <a:tcPr/>
                </a:tc>
                <a:tc>
                  <a:txBody>
                    <a:bodyPr/>
                    <a:lstStyle/>
                    <a:p>
                      <a:pPr algn="ctr"/>
                      <a:r>
                        <a:rPr lang="en-US" altLang="zh-CN" sz="1800" b="0" dirty="0">
                          <a:solidFill>
                            <a:schemeClr val="tx1"/>
                          </a:solidFill>
                        </a:rPr>
                        <a:t>MeA2</a:t>
                      </a:r>
                      <a:endParaRPr lang="zh-CN" altLang="en-US" sz="1800" b="0" dirty="0">
                        <a:solidFill>
                          <a:schemeClr val="tx1"/>
                        </a:solidFill>
                      </a:endParaRPr>
                    </a:p>
                  </a:txBody>
                  <a:tcPr/>
                </a:tc>
                <a:tc>
                  <a:txBody>
                    <a:bodyPr/>
                    <a:lstStyle/>
                    <a:p>
                      <a:pPr algn="ctr"/>
                      <a:r>
                        <a:rPr lang="en-US" altLang="zh-CN" sz="1800" b="0" dirty="0">
                          <a:solidFill>
                            <a:schemeClr val="tx1"/>
                          </a:solidFill>
                        </a:rPr>
                        <a:t>MoA2</a:t>
                      </a:r>
                      <a:endParaRPr lang="zh-CN" altLang="en-US" sz="1800" b="0" dirty="0">
                        <a:solidFill>
                          <a:schemeClr val="tx1"/>
                        </a:solidFill>
                      </a:endParaRPr>
                    </a:p>
                  </a:txBody>
                  <a:tcPr/>
                </a:tc>
                <a:extLst>
                  <a:ext uri="{0D108BD9-81ED-4DB2-BD59-A6C34878D82A}">
                    <a16:rowId xmlns:a16="http://schemas.microsoft.com/office/drawing/2014/main" val="2031507961"/>
                  </a:ext>
                </a:extLst>
              </a:tr>
            </a:tbl>
          </a:graphicData>
        </a:graphic>
      </p:graphicFrame>
      <p:pic>
        <p:nvPicPr>
          <p:cNvPr id="10" name="图片 9">
            <a:extLst>
              <a:ext uri="{FF2B5EF4-FFF2-40B4-BE49-F238E27FC236}">
                <a16:creationId xmlns:a16="http://schemas.microsoft.com/office/drawing/2014/main" id="{246CDAF2-0B8C-814B-A874-24F3B0B06450}"/>
              </a:ext>
            </a:extLst>
          </p:cNvPr>
          <p:cNvPicPr>
            <a:picLocks noChangeAspect="1"/>
          </p:cNvPicPr>
          <p:nvPr/>
        </p:nvPicPr>
        <p:blipFill>
          <a:blip r:embed="rId4"/>
          <a:stretch>
            <a:fillRect/>
          </a:stretch>
        </p:blipFill>
        <p:spPr>
          <a:xfrm>
            <a:off x="91328" y="3338939"/>
            <a:ext cx="1191759" cy="1054960"/>
          </a:xfrm>
          <a:prstGeom prst="rect">
            <a:avLst/>
          </a:prstGeom>
          <a:ln>
            <a:solidFill>
              <a:schemeClr val="bg2"/>
            </a:solidFill>
          </a:ln>
        </p:spPr>
      </p:pic>
      <p:pic>
        <p:nvPicPr>
          <p:cNvPr id="11" name="图片 10">
            <a:extLst>
              <a:ext uri="{FF2B5EF4-FFF2-40B4-BE49-F238E27FC236}">
                <a16:creationId xmlns:a16="http://schemas.microsoft.com/office/drawing/2014/main" id="{4DA667E4-442B-8A4B-B5BB-D96C9E341EF7}"/>
              </a:ext>
            </a:extLst>
          </p:cNvPr>
          <p:cNvPicPr>
            <a:picLocks noChangeAspect="1"/>
          </p:cNvPicPr>
          <p:nvPr/>
        </p:nvPicPr>
        <p:blipFill>
          <a:blip r:embed="rId5"/>
          <a:stretch>
            <a:fillRect/>
          </a:stretch>
        </p:blipFill>
        <p:spPr>
          <a:xfrm>
            <a:off x="10665530" y="3298605"/>
            <a:ext cx="1435142" cy="1135627"/>
          </a:xfrm>
          <a:prstGeom prst="rect">
            <a:avLst/>
          </a:prstGeom>
        </p:spPr>
      </p:pic>
      <p:graphicFrame>
        <p:nvGraphicFramePr>
          <p:cNvPr id="2" name="表格 1">
            <a:extLst>
              <a:ext uri="{FF2B5EF4-FFF2-40B4-BE49-F238E27FC236}">
                <a16:creationId xmlns:a16="http://schemas.microsoft.com/office/drawing/2014/main" id="{12C5664E-AA1A-1343-A499-14F282C7F8B3}"/>
              </a:ext>
            </a:extLst>
          </p:cNvPr>
          <p:cNvGraphicFramePr>
            <a:graphicFrameLocks noGrp="1"/>
          </p:cNvGraphicFramePr>
          <p:nvPr>
            <p:extLst>
              <p:ext uri="{D42A27DB-BD31-4B8C-83A1-F6EECF244321}">
                <p14:modId xmlns:p14="http://schemas.microsoft.com/office/powerpoint/2010/main" val="282418382"/>
              </p:ext>
            </p:extLst>
          </p:nvPr>
        </p:nvGraphicFramePr>
        <p:xfrm>
          <a:off x="1419276" y="2525299"/>
          <a:ext cx="5003650" cy="1341120"/>
        </p:xfrm>
        <a:graphic>
          <a:graphicData uri="http://schemas.openxmlformats.org/drawingml/2006/table">
            <a:tbl>
              <a:tblPr firstRow="1" firstCol="1" bandRow="1">
                <a:tableStyleId>{1E171933-4619-4E11-9A3F-F7608DF75F80}</a:tableStyleId>
              </a:tblPr>
              <a:tblGrid>
                <a:gridCol w="906124">
                  <a:extLst>
                    <a:ext uri="{9D8B030D-6E8A-4147-A177-3AD203B41FA5}">
                      <a16:colId xmlns:a16="http://schemas.microsoft.com/office/drawing/2014/main" val="2062053275"/>
                    </a:ext>
                  </a:extLst>
                </a:gridCol>
                <a:gridCol w="1203834">
                  <a:extLst>
                    <a:ext uri="{9D8B030D-6E8A-4147-A177-3AD203B41FA5}">
                      <a16:colId xmlns:a16="http://schemas.microsoft.com/office/drawing/2014/main" val="3900980817"/>
                    </a:ext>
                  </a:extLst>
                </a:gridCol>
                <a:gridCol w="925982">
                  <a:extLst>
                    <a:ext uri="{9D8B030D-6E8A-4147-A177-3AD203B41FA5}">
                      <a16:colId xmlns:a16="http://schemas.microsoft.com/office/drawing/2014/main" val="3941468851"/>
                    </a:ext>
                  </a:extLst>
                </a:gridCol>
                <a:gridCol w="1967710">
                  <a:extLst>
                    <a:ext uri="{9D8B030D-6E8A-4147-A177-3AD203B41FA5}">
                      <a16:colId xmlns:a16="http://schemas.microsoft.com/office/drawing/2014/main" val="2903947345"/>
                    </a:ext>
                  </a:extLst>
                </a:gridCol>
              </a:tblGrid>
              <a:tr h="503915">
                <a:tc>
                  <a:txBody>
                    <a:bodyPr/>
                    <a:lstStyle/>
                    <a:p>
                      <a:pPr algn="ctr"/>
                      <a:r>
                        <a:rPr lang="en-US" altLang="zh-CN" sz="1400" b="0" dirty="0">
                          <a:solidFill>
                            <a:schemeClr val="tx1"/>
                          </a:solidFill>
                        </a:rPr>
                        <a:t>a0. </a:t>
                      </a:r>
                      <a:br>
                        <a:rPr lang="en-US" altLang="zh-CN" sz="1400" b="0" dirty="0">
                          <a:solidFill>
                            <a:schemeClr val="tx1"/>
                          </a:solidFill>
                        </a:rPr>
                      </a:br>
                      <a:r>
                        <a:rPr lang="en-US" altLang="zh-CN" sz="1400" b="0" dirty="0">
                          <a:solidFill>
                            <a:schemeClr val="tx1"/>
                          </a:solidFill>
                        </a:rPr>
                        <a:t>Patient ID</a:t>
                      </a:r>
                      <a:endParaRPr lang="zh-CN" altLang="en-US" sz="1400" b="0" dirty="0">
                        <a:solidFill>
                          <a:schemeClr val="tx1"/>
                        </a:solidFill>
                      </a:endParaRPr>
                    </a:p>
                  </a:txBody>
                  <a:tcPr>
                    <a:solidFill>
                      <a:schemeClr val="accent4">
                        <a:lumMod val="60000"/>
                        <a:lumOff val="40000"/>
                      </a:schemeClr>
                    </a:solidFill>
                  </a:tcPr>
                </a:tc>
                <a:tc>
                  <a:txBody>
                    <a:bodyPr/>
                    <a:lstStyle/>
                    <a:p>
                      <a:pPr algn="ctr"/>
                      <a:r>
                        <a:rPr lang="en-US" altLang="zh-CN" sz="1400" b="0" dirty="0">
                          <a:solidFill>
                            <a:schemeClr val="tx1"/>
                          </a:solidFill>
                        </a:rPr>
                        <a:t>a1.</a:t>
                      </a:r>
                    </a:p>
                    <a:p>
                      <a:pPr algn="ctr"/>
                      <a:r>
                        <a:rPr lang="en-US" altLang="zh-CN" sz="1400" b="0" dirty="0">
                          <a:solidFill>
                            <a:schemeClr val="tx1"/>
                          </a:solidFill>
                        </a:rPr>
                        <a:t>Medication Name</a:t>
                      </a:r>
                      <a:endParaRPr lang="zh-CN" altLang="en-US" sz="1400" b="0" dirty="0">
                        <a:solidFill>
                          <a:schemeClr val="tx1"/>
                        </a:solidFill>
                      </a:endParaRPr>
                    </a:p>
                  </a:txBody>
                  <a:tcPr>
                    <a:solidFill>
                      <a:schemeClr val="accent4">
                        <a:lumMod val="60000"/>
                        <a:lumOff val="40000"/>
                      </a:schemeClr>
                    </a:solidFill>
                  </a:tcPr>
                </a:tc>
                <a:tc>
                  <a:txBody>
                    <a:bodyPr/>
                    <a:lstStyle/>
                    <a:p>
                      <a:pPr algn="ctr"/>
                      <a:r>
                        <a:rPr lang="en-US" altLang="zh-CN" sz="1400" b="0" dirty="0">
                          <a:solidFill>
                            <a:schemeClr val="tx1"/>
                          </a:solidFill>
                        </a:rPr>
                        <a:t>a2.</a:t>
                      </a:r>
                    </a:p>
                    <a:p>
                      <a:pPr algn="ctr"/>
                      <a:r>
                        <a:rPr lang="en-US" altLang="zh-CN" sz="1400" b="0" dirty="0">
                          <a:solidFill>
                            <a:schemeClr val="tx1"/>
                          </a:solidFill>
                        </a:rPr>
                        <a:t>Clinical </a:t>
                      </a:r>
                    </a:p>
                    <a:p>
                      <a:pPr algn="ctr"/>
                      <a:r>
                        <a:rPr lang="en-US" altLang="zh-CN" sz="1400" b="0" dirty="0">
                          <a:solidFill>
                            <a:schemeClr val="tx1"/>
                          </a:solidFill>
                        </a:rPr>
                        <a:t>Data</a:t>
                      </a:r>
                      <a:endParaRPr lang="zh-CN" altLang="en-US" sz="1400" b="0" dirty="0">
                        <a:solidFill>
                          <a:schemeClr val="tx1"/>
                        </a:solidFill>
                      </a:endParaRPr>
                    </a:p>
                  </a:txBody>
                  <a:tcPr>
                    <a:solidFill>
                      <a:schemeClr val="accent4">
                        <a:lumMod val="60000"/>
                        <a:lumOff val="40000"/>
                      </a:schemeClr>
                    </a:solidFill>
                  </a:tcPr>
                </a:tc>
                <a:tc>
                  <a:txBody>
                    <a:bodyPr/>
                    <a:lstStyle/>
                    <a:p>
                      <a:pPr algn="ctr"/>
                      <a:r>
                        <a:rPr lang="en-US" altLang="zh-CN" sz="1400" b="0" dirty="0">
                          <a:solidFill>
                            <a:schemeClr val="tx1"/>
                          </a:solidFill>
                        </a:rPr>
                        <a:t>a4.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rPr>
                        <a:t>Dosage</a:t>
                      </a:r>
                    </a:p>
                    <a:p>
                      <a:pPr algn="ctr"/>
                      <a:endParaRPr lang="en-US" altLang="zh-CN" sz="1400" b="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436339341"/>
                  </a:ext>
                </a:extLst>
              </a:tr>
              <a:tr h="255457">
                <a:tc>
                  <a:txBody>
                    <a:bodyPr/>
                    <a:lstStyle/>
                    <a:p>
                      <a:pPr algn="ctr"/>
                      <a:r>
                        <a:rPr lang="en-US" altLang="zh-CN" sz="1400" b="0" dirty="0">
                          <a:solidFill>
                            <a:schemeClr val="tx1"/>
                          </a:solidFill>
                        </a:rPr>
                        <a:t>188</a:t>
                      </a:r>
                      <a:endParaRPr lang="zh-CN" altLang="en-US" sz="1400" b="0" dirty="0">
                        <a:solidFill>
                          <a:schemeClr val="tx1"/>
                        </a:solidFill>
                      </a:endParaRPr>
                    </a:p>
                  </a:txBody>
                  <a:tcPr/>
                </a:tc>
                <a:tc>
                  <a:txBody>
                    <a:bodyPr/>
                    <a:lstStyle/>
                    <a:p>
                      <a:pPr algn="ctr"/>
                      <a:r>
                        <a:rPr lang="en-US" altLang="zh-CN" sz="1400" b="0" dirty="0">
                          <a:solidFill>
                            <a:schemeClr val="tx1"/>
                          </a:solidFill>
                        </a:rPr>
                        <a:t>Ibuprofen</a:t>
                      </a:r>
                      <a:endParaRPr lang="zh-CN" altLang="en-US" sz="1400" b="0" dirty="0">
                        <a:solidFill>
                          <a:schemeClr val="tx1"/>
                        </a:solidFill>
                      </a:endParaRPr>
                    </a:p>
                  </a:txBody>
                  <a:tcPr/>
                </a:tc>
                <a:tc>
                  <a:txBody>
                    <a:bodyPr/>
                    <a:lstStyle/>
                    <a:p>
                      <a:pPr algn="ctr"/>
                      <a:r>
                        <a:rPr lang="en-US" altLang="zh-CN" sz="1400" b="0" dirty="0">
                          <a:solidFill>
                            <a:schemeClr val="tx1"/>
                          </a:solidFill>
                        </a:rPr>
                        <a:t>CliD1</a:t>
                      </a:r>
                      <a:endParaRPr lang="zh-CN" altLang="en-US" sz="1400" b="0" dirty="0">
                        <a:solidFill>
                          <a:schemeClr val="tx1"/>
                        </a:solidFill>
                      </a:endParaRPr>
                    </a:p>
                  </a:txBody>
                  <a:tcPr/>
                </a:tc>
                <a:tc>
                  <a:txBody>
                    <a:bodyPr/>
                    <a:lstStyle/>
                    <a:p>
                      <a:pPr algn="ctr"/>
                      <a:r>
                        <a:rPr lang="en-US" altLang="zh-CN" sz="1400" b="0" dirty="0">
                          <a:solidFill>
                            <a:schemeClr val="tx1"/>
                          </a:solidFill>
                        </a:rPr>
                        <a:t>one tablet every 4h</a:t>
                      </a:r>
                      <a:endParaRPr lang="zh-CN" altLang="en-US" sz="1400" b="0" dirty="0">
                        <a:solidFill>
                          <a:schemeClr val="tx1"/>
                        </a:solidFill>
                      </a:endParaRPr>
                    </a:p>
                  </a:txBody>
                  <a:tcPr>
                    <a:solidFill>
                      <a:schemeClr val="bg1"/>
                    </a:solidFill>
                  </a:tcPr>
                </a:tc>
                <a:extLst>
                  <a:ext uri="{0D108BD9-81ED-4DB2-BD59-A6C34878D82A}">
                    <a16:rowId xmlns:a16="http://schemas.microsoft.com/office/drawing/2014/main" val="1383118963"/>
                  </a:ext>
                </a:extLst>
              </a:tr>
              <a:tr h="255457">
                <a:tc>
                  <a:txBody>
                    <a:bodyPr/>
                    <a:lstStyle/>
                    <a:p>
                      <a:pPr algn="ctr"/>
                      <a:r>
                        <a:rPr lang="en-US" altLang="zh-CN" sz="1400" b="0" dirty="0">
                          <a:solidFill>
                            <a:schemeClr val="tx1"/>
                          </a:solidFill>
                        </a:rPr>
                        <a:t>189</a:t>
                      </a:r>
                      <a:endParaRPr lang="zh-CN" altLang="en-US" sz="1400" b="0" dirty="0">
                        <a:solidFill>
                          <a:schemeClr val="tx1"/>
                        </a:solidFill>
                      </a:endParaRPr>
                    </a:p>
                  </a:txBody>
                  <a:tcPr/>
                </a:tc>
                <a:tc>
                  <a:txBody>
                    <a:bodyPr/>
                    <a:lstStyle/>
                    <a:p>
                      <a:pPr algn="ctr"/>
                      <a:r>
                        <a:rPr lang="en-US" altLang="zh-CN" sz="1400" b="0" dirty="0">
                          <a:solidFill>
                            <a:schemeClr val="tx1"/>
                          </a:solidFill>
                        </a:rPr>
                        <a:t>Wellbutrin</a:t>
                      </a:r>
                      <a:endParaRPr lang="zh-CN" altLang="en-US" sz="1400" b="0" dirty="0">
                        <a:solidFill>
                          <a:schemeClr val="tx1"/>
                        </a:solidFill>
                      </a:endParaRPr>
                    </a:p>
                  </a:txBody>
                  <a:tcPr/>
                </a:tc>
                <a:tc>
                  <a:txBody>
                    <a:bodyPr/>
                    <a:lstStyle/>
                    <a:p>
                      <a:pPr algn="ctr"/>
                      <a:r>
                        <a:rPr lang="en-US" altLang="zh-CN" sz="1400" b="0" dirty="0">
                          <a:solidFill>
                            <a:schemeClr val="tx1"/>
                          </a:solidFill>
                        </a:rPr>
                        <a:t>CliD2</a:t>
                      </a:r>
                      <a:endParaRPr lang="zh-CN" altLang="en-US" sz="1400" b="0" dirty="0">
                        <a:solidFill>
                          <a:schemeClr val="tx1"/>
                        </a:solidFill>
                      </a:endParaRPr>
                    </a:p>
                  </a:txBody>
                  <a:tcPr/>
                </a:tc>
                <a:tc>
                  <a:txBody>
                    <a:bodyPr/>
                    <a:lstStyle/>
                    <a:p>
                      <a:pPr algn="ctr"/>
                      <a:r>
                        <a:rPr lang="en-US" altLang="zh-CN" sz="1400" b="0" dirty="0">
                          <a:solidFill>
                            <a:schemeClr val="tx1"/>
                          </a:solidFill>
                        </a:rPr>
                        <a:t>100 mg twice daily</a:t>
                      </a:r>
                      <a:endParaRPr lang="zh-CN" altLang="en-US" sz="1400" b="0" dirty="0">
                        <a:solidFill>
                          <a:schemeClr val="tx1"/>
                        </a:solidFill>
                      </a:endParaRPr>
                    </a:p>
                  </a:txBody>
                  <a:tcPr/>
                </a:tc>
                <a:extLst>
                  <a:ext uri="{0D108BD9-81ED-4DB2-BD59-A6C34878D82A}">
                    <a16:rowId xmlns:a16="http://schemas.microsoft.com/office/drawing/2014/main" val="2333692411"/>
                  </a:ext>
                </a:extLst>
              </a:tr>
            </a:tbl>
          </a:graphicData>
        </a:graphic>
      </p:graphicFrame>
      <p:sp>
        <p:nvSpPr>
          <p:cNvPr id="16" name="文本框 15">
            <a:extLst>
              <a:ext uri="{FF2B5EF4-FFF2-40B4-BE49-F238E27FC236}">
                <a16:creationId xmlns:a16="http://schemas.microsoft.com/office/drawing/2014/main" id="{B7B360B2-4DDA-8E48-BAF8-E07883FD34B0}"/>
              </a:ext>
            </a:extLst>
          </p:cNvPr>
          <p:cNvSpPr txBox="1"/>
          <p:nvPr/>
        </p:nvSpPr>
        <p:spPr>
          <a:xfrm>
            <a:off x="9446295" y="1257080"/>
            <a:ext cx="2116440" cy="707886"/>
          </a:xfrm>
          <a:prstGeom prst="rect">
            <a:avLst/>
          </a:prstGeom>
          <a:noFill/>
        </p:spPr>
        <p:txBody>
          <a:bodyPr wrap="square" rtlCol="0">
            <a:spAutoFit/>
          </a:bodyPr>
          <a:lstStyle/>
          <a:p>
            <a:r>
              <a:rPr kumimoji="1" lang="en-US" altLang="zh-CN" sz="2000" dirty="0"/>
              <a:t>Doctor base/ source table</a:t>
            </a:r>
            <a:endParaRPr kumimoji="1" lang="zh-CN" altLang="en-US" sz="2000" dirty="0"/>
          </a:p>
        </p:txBody>
      </p:sp>
      <p:sp>
        <p:nvSpPr>
          <p:cNvPr id="17" name="矩形 16">
            <a:extLst>
              <a:ext uri="{FF2B5EF4-FFF2-40B4-BE49-F238E27FC236}">
                <a16:creationId xmlns:a16="http://schemas.microsoft.com/office/drawing/2014/main" id="{716393D8-CF5C-7644-9C12-4B756EAC1291}"/>
              </a:ext>
            </a:extLst>
          </p:cNvPr>
          <p:cNvSpPr/>
          <p:nvPr/>
        </p:nvSpPr>
        <p:spPr>
          <a:xfrm>
            <a:off x="1695028" y="6270888"/>
            <a:ext cx="2847254" cy="400110"/>
          </a:xfrm>
          <a:prstGeom prst="rect">
            <a:avLst/>
          </a:prstGeom>
        </p:spPr>
        <p:txBody>
          <a:bodyPr wrap="none">
            <a:spAutoFit/>
          </a:bodyPr>
          <a:lstStyle/>
          <a:p>
            <a:r>
              <a:rPr kumimoji="1" lang="en-US" altLang="zh-CN" sz="2000" dirty="0"/>
              <a:t>Patient base/ source table</a:t>
            </a:r>
            <a:endParaRPr kumimoji="1" lang="zh-CN" altLang="en-US" sz="2000" dirty="0"/>
          </a:p>
        </p:txBody>
      </p:sp>
      <p:sp>
        <p:nvSpPr>
          <p:cNvPr id="18" name="矩形 17">
            <a:extLst>
              <a:ext uri="{FF2B5EF4-FFF2-40B4-BE49-F238E27FC236}">
                <a16:creationId xmlns:a16="http://schemas.microsoft.com/office/drawing/2014/main" id="{CC94FE2B-9D39-D648-ABCE-E425EAE8AC23}"/>
              </a:ext>
            </a:extLst>
          </p:cNvPr>
          <p:cNvSpPr/>
          <p:nvPr/>
        </p:nvSpPr>
        <p:spPr>
          <a:xfrm>
            <a:off x="7561735" y="6270888"/>
            <a:ext cx="3299301" cy="400110"/>
          </a:xfrm>
          <a:prstGeom prst="rect">
            <a:avLst/>
          </a:prstGeom>
        </p:spPr>
        <p:txBody>
          <a:bodyPr wrap="none">
            <a:spAutoFit/>
          </a:bodyPr>
          <a:lstStyle/>
          <a:p>
            <a:r>
              <a:rPr kumimoji="1" lang="en-US" altLang="zh-CN" sz="2000" dirty="0"/>
              <a:t>Researcher base/ source table</a:t>
            </a:r>
            <a:endParaRPr kumimoji="1" lang="zh-CN" altLang="en-US" sz="2000" dirty="0"/>
          </a:p>
        </p:txBody>
      </p:sp>
      <p:sp>
        <p:nvSpPr>
          <p:cNvPr id="19" name="矩形 18">
            <a:extLst>
              <a:ext uri="{FF2B5EF4-FFF2-40B4-BE49-F238E27FC236}">
                <a16:creationId xmlns:a16="http://schemas.microsoft.com/office/drawing/2014/main" id="{21078975-0E18-2D47-8AE1-7D4546981ACD}"/>
              </a:ext>
            </a:extLst>
          </p:cNvPr>
          <p:cNvSpPr/>
          <p:nvPr/>
        </p:nvSpPr>
        <p:spPr>
          <a:xfrm>
            <a:off x="231902" y="2666595"/>
            <a:ext cx="1051185" cy="400110"/>
          </a:xfrm>
          <a:prstGeom prst="rect">
            <a:avLst/>
          </a:prstGeom>
        </p:spPr>
        <p:txBody>
          <a:bodyPr wrap="none">
            <a:spAutoFit/>
          </a:bodyPr>
          <a:lstStyle/>
          <a:p>
            <a:r>
              <a:rPr kumimoji="1" lang="en-US" altLang="zh-CN" sz="2000" dirty="0"/>
              <a:t>DP view</a:t>
            </a:r>
            <a:endParaRPr kumimoji="1" lang="zh-CN" altLang="en-US" sz="2000" dirty="0"/>
          </a:p>
        </p:txBody>
      </p:sp>
      <p:sp>
        <p:nvSpPr>
          <p:cNvPr id="20" name="矩形 19">
            <a:extLst>
              <a:ext uri="{FF2B5EF4-FFF2-40B4-BE49-F238E27FC236}">
                <a16:creationId xmlns:a16="http://schemas.microsoft.com/office/drawing/2014/main" id="{EE4DC149-DD70-7E40-AC01-81EF15983B16}"/>
              </a:ext>
            </a:extLst>
          </p:cNvPr>
          <p:cNvSpPr/>
          <p:nvPr/>
        </p:nvSpPr>
        <p:spPr>
          <a:xfrm>
            <a:off x="9813801" y="2634636"/>
            <a:ext cx="1075231" cy="400110"/>
          </a:xfrm>
          <a:prstGeom prst="rect">
            <a:avLst/>
          </a:prstGeom>
        </p:spPr>
        <p:txBody>
          <a:bodyPr wrap="none">
            <a:spAutoFit/>
          </a:bodyPr>
          <a:lstStyle/>
          <a:p>
            <a:r>
              <a:rPr kumimoji="1" lang="en-US" altLang="zh-CN" sz="2000" dirty="0"/>
              <a:t>DR view</a:t>
            </a:r>
            <a:endParaRPr kumimoji="1" lang="zh-CN" altLang="en-US" sz="2000" dirty="0"/>
          </a:p>
        </p:txBody>
      </p:sp>
      <p:graphicFrame>
        <p:nvGraphicFramePr>
          <p:cNvPr id="21" name="表格 20">
            <a:extLst>
              <a:ext uri="{FF2B5EF4-FFF2-40B4-BE49-F238E27FC236}">
                <a16:creationId xmlns:a16="http://schemas.microsoft.com/office/drawing/2014/main" id="{86183385-880A-F04C-A88B-85F3E74226F1}"/>
              </a:ext>
            </a:extLst>
          </p:cNvPr>
          <p:cNvGraphicFramePr>
            <a:graphicFrameLocks noGrp="1"/>
          </p:cNvGraphicFramePr>
          <p:nvPr>
            <p:extLst>
              <p:ext uri="{D42A27DB-BD31-4B8C-83A1-F6EECF244321}">
                <p14:modId xmlns:p14="http://schemas.microsoft.com/office/powerpoint/2010/main" val="3646809117"/>
              </p:ext>
            </p:extLst>
          </p:nvPr>
        </p:nvGraphicFramePr>
        <p:xfrm>
          <a:off x="7561735" y="2504490"/>
          <a:ext cx="2100112" cy="1360565"/>
        </p:xfrm>
        <a:graphic>
          <a:graphicData uri="http://schemas.openxmlformats.org/drawingml/2006/table">
            <a:tbl>
              <a:tblPr firstRow="1" firstCol="1" bandRow="1">
                <a:tableStyleId>{1E171933-4619-4E11-9A3F-F7608DF75F80}</a:tableStyleId>
              </a:tblPr>
              <a:tblGrid>
                <a:gridCol w="1061280">
                  <a:extLst>
                    <a:ext uri="{9D8B030D-6E8A-4147-A177-3AD203B41FA5}">
                      <a16:colId xmlns:a16="http://schemas.microsoft.com/office/drawing/2014/main" val="2000373528"/>
                    </a:ext>
                  </a:extLst>
                </a:gridCol>
                <a:gridCol w="1038832">
                  <a:extLst>
                    <a:ext uri="{9D8B030D-6E8A-4147-A177-3AD203B41FA5}">
                      <a16:colId xmlns:a16="http://schemas.microsoft.com/office/drawing/2014/main" val="1471844293"/>
                    </a:ext>
                  </a:extLst>
                </a:gridCol>
              </a:tblGrid>
              <a:tr h="736763">
                <a:tc>
                  <a:txBody>
                    <a:bodyPr/>
                    <a:lstStyle/>
                    <a:p>
                      <a:pPr algn="ctr"/>
                      <a:r>
                        <a:rPr lang="en-US" altLang="zh-CN" sz="1400" b="0" dirty="0">
                          <a:solidFill>
                            <a:schemeClr val="tx1"/>
                          </a:solidFill>
                        </a:rPr>
                        <a:t>a1.</a:t>
                      </a:r>
                    </a:p>
                    <a:p>
                      <a:pPr algn="ctr"/>
                      <a:r>
                        <a:rPr lang="en-US" altLang="zh-CN" sz="1400" b="0" dirty="0">
                          <a:solidFill>
                            <a:schemeClr val="tx1"/>
                          </a:solidFill>
                        </a:rPr>
                        <a:t>Medication Name</a:t>
                      </a:r>
                      <a:endParaRPr lang="zh-CN" altLang="en-US" sz="1400" b="0" dirty="0">
                        <a:solidFill>
                          <a:schemeClr val="tx1"/>
                        </a:solidFill>
                      </a:endParaRPr>
                    </a:p>
                  </a:txBody>
                  <a:tcPr>
                    <a:solidFill>
                      <a:schemeClr val="accent4">
                        <a:lumMod val="60000"/>
                        <a:lumOff val="40000"/>
                      </a:schemeClr>
                    </a:solidFill>
                  </a:tcPr>
                </a:tc>
                <a:tc>
                  <a:txBody>
                    <a:bodyPr/>
                    <a:lstStyle/>
                    <a:p>
                      <a:pPr algn="ctr"/>
                      <a:r>
                        <a:rPr lang="en-US" altLang="zh-CN" sz="1400" b="0" dirty="0">
                          <a:solidFill>
                            <a:schemeClr val="tx1"/>
                          </a:solidFill>
                        </a:rPr>
                        <a:t>a5.</a:t>
                      </a:r>
                    </a:p>
                    <a:p>
                      <a:pPr algn="ctr"/>
                      <a:r>
                        <a:rPr lang="en-US" altLang="zh-CN" sz="1400" b="0" dirty="0">
                          <a:solidFill>
                            <a:schemeClr val="tx1"/>
                          </a:solidFill>
                        </a:rPr>
                        <a:t>Mechanism of Action</a:t>
                      </a:r>
                    </a:p>
                  </a:txBody>
                  <a:tcPr>
                    <a:solidFill>
                      <a:schemeClr val="accent4">
                        <a:lumMod val="60000"/>
                        <a:lumOff val="40000"/>
                      </a:schemeClr>
                    </a:solidFill>
                  </a:tcPr>
                </a:tc>
                <a:extLst>
                  <a:ext uri="{0D108BD9-81ED-4DB2-BD59-A6C34878D82A}">
                    <a16:rowId xmlns:a16="http://schemas.microsoft.com/office/drawing/2014/main" val="1992330608"/>
                  </a:ext>
                </a:extLst>
              </a:tr>
              <a:tr h="311901">
                <a:tc>
                  <a:txBody>
                    <a:bodyPr/>
                    <a:lstStyle/>
                    <a:p>
                      <a:pPr algn="ctr"/>
                      <a:r>
                        <a:rPr lang="en-US" altLang="zh-CN" sz="1400" b="0" dirty="0">
                          <a:solidFill>
                            <a:schemeClr val="tx1"/>
                          </a:solidFill>
                        </a:rPr>
                        <a:t>Ibuprofen</a:t>
                      </a:r>
                      <a:endParaRPr lang="zh-CN" altLang="en-US" sz="1400" b="0" dirty="0">
                        <a:solidFill>
                          <a:schemeClr val="tx1"/>
                        </a:solidFill>
                      </a:endParaRPr>
                    </a:p>
                  </a:txBody>
                  <a:tcPr/>
                </a:tc>
                <a:tc>
                  <a:txBody>
                    <a:bodyPr/>
                    <a:lstStyle/>
                    <a:p>
                      <a:pPr algn="ctr"/>
                      <a:r>
                        <a:rPr lang="en-US" altLang="zh-CN" sz="1400" b="0" dirty="0">
                          <a:solidFill>
                            <a:schemeClr val="tx1"/>
                          </a:solidFill>
                        </a:rPr>
                        <a:t>MeA1</a:t>
                      </a:r>
                      <a:endParaRPr lang="zh-CN" altLang="en-US" sz="1400" b="0" dirty="0">
                        <a:solidFill>
                          <a:schemeClr val="tx1"/>
                        </a:solidFill>
                      </a:endParaRPr>
                    </a:p>
                  </a:txBody>
                  <a:tcPr/>
                </a:tc>
                <a:extLst>
                  <a:ext uri="{0D108BD9-81ED-4DB2-BD59-A6C34878D82A}">
                    <a16:rowId xmlns:a16="http://schemas.microsoft.com/office/drawing/2014/main" val="2496329064"/>
                  </a:ext>
                </a:extLst>
              </a:tr>
              <a:tr h="311901">
                <a:tc>
                  <a:txBody>
                    <a:bodyPr/>
                    <a:lstStyle/>
                    <a:p>
                      <a:pPr algn="ctr"/>
                      <a:r>
                        <a:rPr lang="en-US" altLang="zh-CN" sz="1400" b="0" dirty="0">
                          <a:solidFill>
                            <a:schemeClr val="tx1"/>
                          </a:solidFill>
                        </a:rPr>
                        <a:t>Wellbutrin</a:t>
                      </a:r>
                      <a:endParaRPr lang="zh-CN" altLang="en-US" sz="1400" b="0" dirty="0">
                        <a:solidFill>
                          <a:schemeClr val="tx1"/>
                        </a:solidFill>
                      </a:endParaRPr>
                    </a:p>
                  </a:txBody>
                  <a:tcPr/>
                </a:tc>
                <a:tc>
                  <a:txBody>
                    <a:bodyPr/>
                    <a:lstStyle/>
                    <a:p>
                      <a:pPr algn="ctr"/>
                      <a:r>
                        <a:rPr lang="en-US" altLang="zh-CN" sz="1400" b="0" dirty="0">
                          <a:solidFill>
                            <a:schemeClr val="tx1"/>
                          </a:solidFill>
                        </a:rPr>
                        <a:t>MeA2</a:t>
                      </a:r>
                      <a:endParaRPr lang="zh-CN" altLang="en-US" sz="1400" b="0" dirty="0">
                        <a:solidFill>
                          <a:schemeClr val="tx1"/>
                        </a:solidFill>
                      </a:endParaRPr>
                    </a:p>
                  </a:txBody>
                  <a:tcPr/>
                </a:tc>
                <a:extLst>
                  <a:ext uri="{0D108BD9-81ED-4DB2-BD59-A6C34878D82A}">
                    <a16:rowId xmlns:a16="http://schemas.microsoft.com/office/drawing/2014/main" val="3382618486"/>
                  </a:ext>
                </a:extLst>
              </a:tr>
            </a:tbl>
          </a:graphicData>
        </a:graphic>
      </p:graphicFrame>
    </p:spTree>
    <p:extLst>
      <p:ext uri="{BB962C8B-B14F-4D97-AF65-F5344CB8AC3E}">
        <p14:creationId xmlns:p14="http://schemas.microsoft.com/office/powerpoint/2010/main" val="1156842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58F4D5DB-6BAA-7046-A21A-8B1D4E7BC693}"/>
              </a:ext>
            </a:extLst>
          </p:cNvPr>
          <p:cNvSpPr>
            <a:spLocks noGrp="1"/>
          </p:cNvSpPr>
          <p:nvPr>
            <p:ph type="sldNum" sz="quarter" idx="12"/>
          </p:nvPr>
        </p:nvSpPr>
        <p:spPr/>
        <p:txBody>
          <a:bodyPr/>
          <a:lstStyle/>
          <a:p>
            <a:fld id="{8A7A6979-0714-4377-B894-6BE4C2D6E202}" type="slidenum">
              <a:rPr lang="en-US" smtClean="0"/>
              <a:pPr/>
              <a:t>15</a:t>
            </a:fld>
            <a:endParaRPr lang="en-US" dirty="0"/>
          </a:p>
        </p:txBody>
      </p:sp>
      <p:graphicFrame>
        <p:nvGraphicFramePr>
          <p:cNvPr id="5" name="表格 4">
            <a:extLst>
              <a:ext uri="{FF2B5EF4-FFF2-40B4-BE49-F238E27FC236}">
                <a16:creationId xmlns:a16="http://schemas.microsoft.com/office/drawing/2014/main" id="{BDD83CCE-331C-C840-8FAA-F50C86378F3A}"/>
              </a:ext>
            </a:extLst>
          </p:cNvPr>
          <p:cNvGraphicFramePr>
            <a:graphicFrameLocks noGrp="1"/>
          </p:cNvGraphicFramePr>
          <p:nvPr/>
        </p:nvGraphicFramePr>
        <p:xfrm>
          <a:off x="1963022" y="316625"/>
          <a:ext cx="7435993" cy="1656080"/>
        </p:xfrm>
        <a:graphic>
          <a:graphicData uri="http://schemas.openxmlformats.org/drawingml/2006/table">
            <a:tbl>
              <a:tblPr firstRow="1" firstCol="1" bandRow="1">
                <a:tableStyleId>{1E171933-4619-4E11-9A3F-F7608DF75F80}</a:tableStyleId>
              </a:tblPr>
              <a:tblGrid>
                <a:gridCol w="1039239">
                  <a:extLst>
                    <a:ext uri="{9D8B030D-6E8A-4147-A177-3AD203B41FA5}">
                      <a16:colId xmlns:a16="http://schemas.microsoft.com/office/drawing/2014/main" val="2392303474"/>
                    </a:ext>
                  </a:extLst>
                </a:gridCol>
                <a:gridCol w="1380684">
                  <a:extLst>
                    <a:ext uri="{9D8B030D-6E8A-4147-A177-3AD203B41FA5}">
                      <a16:colId xmlns:a16="http://schemas.microsoft.com/office/drawing/2014/main" val="696982075"/>
                    </a:ext>
                  </a:extLst>
                </a:gridCol>
                <a:gridCol w="1062014">
                  <a:extLst>
                    <a:ext uri="{9D8B030D-6E8A-4147-A177-3AD203B41FA5}">
                      <a16:colId xmlns:a16="http://schemas.microsoft.com/office/drawing/2014/main" val="2018791737"/>
                    </a:ext>
                  </a:extLst>
                </a:gridCol>
                <a:gridCol w="2263419">
                  <a:extLst>
                    <a:ext uri="{9D8B030D-6E8A-4147-A177-3AD203B41FA5}">
                      <a16:colId xmlns:a16="http://schemas.microsoft.com/office/drawing/2014/main" val="3991618385"/>
                    </a:ext>
                  </a:extLst>
                </a:gridCol>
                <a:gridCol w="1690637">
                  <a:extLst>
                    <a:ext uri="{9D8B030D-6E8A-4147-A177-3AD203B41FA5}">
                      <a16:colId xmlns:a16="http://schemas.microsoft.com/office/drawing/2014/main" val="982224606"/>
                    </a:ext>
                  </a:extLst>
                </a:gridCol>
              </a:tblGrid>
              <a:tr h="370840">
                <a:tc>
                  <a:txBody>
                    <a:bodyPr/>
                    <a:lstStyle/>
                    <a:p>
                      <a:pPr algn="ctr"/>
                      <a:r>
                        <a:rPr lang="en-US" altLang="zh-CN" b="0" dirty="0">
                          <a:solidFill>
                            <a:schemeClr val="tx1"/>
                          </a:solidFill>
                        </a:rPr>
                        <a:t>a0. </a:t>
                      </a:r>
                      <a:br>
                        <a:rPr lang="en-US" altLang="zh-CN" b="0" dirty="0">
                          <a:solidFill>
                            <a:schemeClr val="tx1"/>
                          </a:solidFill>
                        </a:rPr>
                      </a:br>
                      <a:r>
                        <a:rPr lang="en-US" altLang="zh-CN" b="0" dirty="0">
                          <a:solidFill>
                            <a:schemeClr val="tx1"/>
                          </a:solidFill>
                        </a:rPr>
                        <a:t>Patient ID</a:t>
                      </a:r>
                      <a:endParaRPr lang="zh-CN" altLang="en-US" b="0" dirty="0">
                        <a:solidFill>
                          <a:schemeClr val="tx1"/>
                        </a:solidFill>
                      </a:endParaRPr>
                    </a:p>
                  </a:txBody>
                  <a:tcPr>
                    <a:solidFill>
                      <a:schemeClr val="accent4">
                        <a:lumMod val="60000"/>
                        <a:lumOff val="40000"/>
                      </a:schemeClr>
                    </a:solidFill>
                  </a:tcPr>
                </a:tc>
                <a:tc>
                  <a:txBody>
                    <a:bodyPr/>
                    <a:lstStyle/>
                    <a:p>
                      <a:pPr algn="ctr"/>
                      <a:r>
                        <a:rPr lang="en-US" altLang="zh-CN" b="0" dirty="0">
                          <a:solidFill>
                            <a:schemeClr val="tx1"/>
                          </a:solidFill>
                        </a:rPr>
                        <a:t>a1.</a:t>
                      </a:r>
                    </a:p>
                    <a:p>
                      <a:pPr algn="ctr"/>
                      <a:r>
                        <a:rPr lang="en-US" altLang="zh-CN" b="0" dirty="0">
                          <a:solidFill>
                            <a:schemeClr val="tx1"/>
                          </a:solidFill>
                        </a:rPr>
                        <a:t>Medication Name</a:t>
                      </a:r>
                      <a:endParaRPr lang="zh-CN" altLang="en-US" b="0" dirty="0">
                        <a:solidFill>
                          <a:schemeClr val="tx1"/>
                        </a:solidFill>
                      </a:endParaRPr>
                    </a:p>
                  </a:txBody>
                  <a:tcPr>
                    <a:solidFill>
                      <a:schemeClr val="accent4">
                        <a:lumMod val="60000"/>
                        <a:lumOff val="40000"/>
                      </a:schemeClr>
                    </a:solidFill>
                  </a:tcPr>
                </a:tc>
                <a:tc>
                  <a:txBody>
                    <a:bodyPr/>
                    <a:lstStyle/>
                    <a:p>
                      <a:pPr algn="ctr"/>
                      <a:r>
                        <a:rPr lang="en-US" altLang="zh-CN" b="0" dirty="0">
                          <a:solidFill>
                            <a:schemeClr val="tx1"/>
                          </a:solidFill>
                        </a:rPr>
                        <a:t>a2.</a:t>
                      </a:r>
                    </a:p>
                    <a:p>
                      <a:pPr algn="ctr"/>
                      <a:r>
                        <a:rPr lang="en-US" altLang="zh-CN" b="0" dirty="0">
                          <a:solidFill>
                            <a:schemeClr val="tx1"/>
                          </a:solidFill>
                        </a:rPr>
                        <a:t>Clinical </a:t>
                      </a:r>
                    </a:p>
                    <a:p>
                      <a:pPr algn="ctr"/>
                      <a:r>
                        <a:rPr lang="en-US" altLang="zh-CN" b="0" dirty="0">
                          <a:solidFill>
                            <a:schemeClr val="tx1"/>
                          </a:solidFill>
                        </a:rPr>
                        <a:t>Data</a:t>
                      </a:r>
                      <a:endParaRPr lang="zh-CN" altLang="en-US" b="0" dirty="0">
                        <a:solidFill>
                          <a:schemeClr val="tx1"/>
                        </a:solidFill>
                      </a:endParaRPr>
                    </a:p>
                  </a:txBody>
                  <a:tcPr>
                    <a:solidFill>
                      <a:schemeClr val="accent4">
                        <a:lumMod val="60000"/>
                        <a:lumOff val="40000"/>
                      </a:schemeClr>
                    </a:solidFill>
                  </a:tcPr>
                </a:tc>
                <a:tc>
                  <a:txBody>
                    <a:bodyPr/>
                    <a:lstStyle/>
                    <a:p>
                      <a:pPr algn="ctr"/>
                      <a:r>
                        <a:rPr lang="en-US" altLang="zh-CN" b="0" dirty="0">
                          <a:solidFill>
                            <a:schemeClr val="tx1"/>
                          </a:solidFill>
                        </a:rPr>
                        <a:t>a4.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0" dirty="0">
                          <a:solidFill>
                            <a:schemeClr val="tx1"/>
                          </a:solidFill>
                        </a:rPr>
                        <a:t>Dosage</a:t>
                      </a:r>
                    </a:p>
                    <a:p>
                      <a:pPr algn="ctr"/>
                      <a:endParaRPr lang="en-US" altLang="zh-CN" b="0" dirty="0">
                        <a:solidFill>
                          <a:schemeClr val="tx1"/>
                        </a:solidFill>
                      </a:endParaRPr>
                    </a:p>
                  </a:txBody>
                  <a:tcPr>
                    <a:solidFill>
                      <a:schemeClr val="accent4">
                        <a:lumMod val="60000"/>
                        <a:lumOff val="40000"/>
                      </a:schemeClr>
                    </a:solidFill>
                  </a:tcPr>
                </a:tc>
                <a:tc>
                  <a:txBody>
                    <a:bodyPr/>
                    <a:lstStyle/>
                    <a:p>
                      <a:pPr algn="ctr"/>
                      <a:r>
                        <a:rPr lang="en-US" altLang="zh-CN" b="0" dirty="0">
                          <a:solidFill>
                            <a:schemeClr val="tx1"/>
                          </a:solidFill>
                        </a:rPr>
                        <a:t>a5.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0" dirty="0">
                          <a:solidFill>
                            <a:schemeClr val="tx1"/>
                          </a:solidFill>
                        </a:rPr>
                        <a:t>Mechanism of Action</a:t>
                      </a:r>
                      <a:endParaRPr lang="zh-CN" altLang="en-US" b="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3324915150"/>
                  </a:ext>
                </a:extLst>
              </a:tr>
              <a:tr h="370840">
                <a:tc>
                  <a:txBody>
                    <a:bodyPr/>
                    <a:lstStyle/>
                    <a:p>
                      <a:pPr algn="ctr"/>
                      <a:r>
                        <a:rPr lang="en-US" altLang="zh-CN" b="0" dirty="0">
                          <a:solidFill>
                            <a:schemeClr val="tx1"/>
                          </a:solidFill>
                        </a:rPr>
                        <a:t>188</a:t>
                      </a:r>
                      <a:endParaRPr lang="zh-CN" altLang="en-US" b="0" dirty="0">
                        <a:solidFill>
                          <a:schemeClr val="tx1"/>
                        </a:solidFill>
                      </a:endParaRPr>
                    </a:p>
                  </a:txBody>
                  <a:tcPr/>
                </a:tc>
                <a:tc>
                  <a:txBody>
                    <a:bodyPr/>
                    <a:lstStyle/>
                    <a:p>
                      <a:pPr algn="ctr"/>
                      <a:r>
                        <a:rPr lang="en-US" altLang="zh-CN" b="0" dirty="0">
                          <a:solidFill>
                            <a:schemeClr val="tx1"/>
                          </a:solidFill>
                        </a:rPr>
                        <a:t>Ibuprofen</a:t>
                      </a:r>
                      <a:endParaRPr lang="zh-CN" altLang="en-US" b="0" dirty="0">
                        <a:solidFill>
                          <a:schemeClr val="tx1"/>
                        </a:solidFill>
                      </a:endParaRPr>
                    </a:p>
                  </a:txBody>
                  <a:tcPr/>
                </a:tc>
                <a:tc>
                  <a:txBody>
                    <a:bodyPr/>
                    <a:lstStyle/>
                    <a:p>
                      <a:pPr algn="ctr"/>
                      <a:r>
                        <a:rPr lang="en-US" altLang="zh-CN" b="0" dirty="0">
                          <a:solidFill>
                            <a:schemeClr val="tx1"/>
                          </a:solidFill>
                        </a:rPr>
                        <a:t>CliD1</a:t>
                      </a:r>
                      <a:endParaRPr lang="zh-CN" altLang="en-US" b="0" dirty="0">
                        <a:solidFill>
                          <a:schemeClr val="tx1"/>
                        </a:solidFill>
                      </a:endParaRPr>
                    </a:p>
                  </a:txBody>
                  <a:tcPr/>
                </a:tc>
                <a:tc>
                  <a:txBody>
                    <a:bodyPr/>
                    <a:lstStyle/>
                    <a:p>
                      <a:pPr algn="ctr"/>
                      <a:r>
                        <a:rPr lang="en-US" altLang="zh-CN" b="0" dirty="0">
                          <a:solidFill>
                            <a:schemeClr val="tx1"/>
                          </a:solidFill>
                        </a:rPr>
                        <a:t>one tablet every 4h</a:t>
                      </a:r>
                      <a:endParaRPr lang="zh-CN" altLang="en-US" b="0" dirty="0">
                        <a:solidFill>
                          <a:schemeClr val="tx1"/>
                        </a:solidFill>
                      </a:endParaRPr>
                    </a:p>
                  </a:txBody>
                  <a:tcPr/>
                </a:tc>
                <a:tc>
                  <a:txBody>
                    <a:bodyPr/>
                    <a:lstStyle/>
                    <a:p>
                      <a:pPr algn="ctr"/>
                      <a:r>
                        <a:rPr lang="en-US" altLang="zh-CN" b="0" dirty="0">
                          <a:solidFill>
                            <a:schemeClr val="tx1"/>
                          </a:solidFill>
                        </a:rPr>
                        <a:t>MeA1</a:t>
                      </a:r>
                      <a:endParaRPr lang="zh-CN" altLang="en-US" b="0" dirty="0">
                        <a:solidFill>
                          <a:schemeClr val="tx1"/>
                        </a:solidFill>
                      </a:endParaRPr>
                    </a:p>
                  </a:txBody>
                  <a:tcPr/>
                </a:tc>
                <a:extLst>
                  <a:ext uri="{0D108BD9-81ED-4DB2-BD59-A6C34878D82A}">
                    <a16:rowId xmlns:a16="http://schemas.microsoft.com/office/drawing/2014/main" val="2759757479"/>
                  </a:ext>
                </a:extLst>
              </a:tr>
              <a:tr h="370840">
                <a:tc>
                  <a:txBody>
                    <a:bodyPr/>
                    <a:lstStyle/>
                    <a:p>
                      <a:pPr algn="ctr"/>
                      <a:r>
                        <a:rPr lang="en-US" altLang="zh-CN" b="0" dirty="0">
                          <a:solidFill>
                            <a:schemeClr val="tx1"/>
                          </a:solidFill>
                        </a:rPr>
                        <a:t>189</a:t>
                      </a:r>
                      <a:endParaRPr lang="zh-CN" altLang="en-US" b="0" dirty="0">
                        <a:solidFill>
                          <a:schemeClr val="tx1"/>
                        </a:solidFill>
                      </a:endParaRPr>
                    </a:p>
                  </a:txBody>
                  <a:tcPr/>
                </a:tc>
                <a:tc>
                  <a:txBody>
                    <a:bodyPr/>
                    <a:lstStyle/>
                    <a:p>
                      <a:pPr algn="ctr"/>
                      <a:r>
                        <a:rPr lang="en-US" altLang="zh-CN" b="0" dirty="0">
                          <a:solidFill>
                            <a:schemeClr val="tx1"/>
                          </a:solidFill>
                        </a:rPr>
                        <a:t>Wellbutrin</a:t>
                      </a:r>
                      <a:endParaRPr lang="zh-CN" altLang="en-US" b="0" dirty="0">
                        <a:solidFill>
                          <a:schemeClr val="tx1"/>
                        </a:solidFill>
                      </a:endParaRPr>
                    </a:p>
                  </a:txBody>
                  <a:tcPr/>
                </a:tc>
                <a:tc>
                  <a:txBody>
                    <a:bodyPr/>
                    <a:lstStyle/>
                    <a:p>
                      <a:pPr algn="ctr"/>
                      <a:r>
                        <a:rPr lang="en-US" altLang="zh-CN" b="0" dirty="0">
                          <a:solidFill>
                            <a:schemeClr val="tx1"/>
                          </a:solidFill>
                        </a:rPr>
                        <a:t>CliD2</a:t>
                      </a:r>
                      <a:endParaRPr lang="zh-CN" altLang="en-US" b="0" dirty="0">
                        <a:solidFill>
                          <a:schemeClr val="tx1"/>
                        </a:solidFill>
                      </a:endParaRPr>
                    </a:p>
                  </a:txBody>
                  <a:tcPr/>
                </a:tc>
                <a:tc>
                  <a:txBody>
                    <a:bodyPr/>
                    <a:lstStyle/>
                    <a:p>
                      <a:pPr algn="ctr"/>
                      <a:r>
                        <a:rPr lang="en-US" altLang="zh-CN" b="0" dirty="0">
                          <a:solidFill>
                            <a:schemeClr val="tx1"/>
                          </a:solidFill>
                        </a:rPr>
                        <a:t>100 mg twice daily</a:t>
                      </a:r>
                      <a:endParaRPr lang="zh-CN" altLang="en-US" b="0" dirty="0">
                        <a:solidFill>
                          <a:schemeClr val="tx1"/>
                        </a:solidFill>
                      </a:endParaRPr>
                    </a:p>
                  </a:txBody>
                  <a:tcPr/>
                </a:tc>
                <a:tc>
                  <a:txBody>
                    <a:bodyPr/>
                    <a:lstStyle/>
                    <a:p>
                      <a:pPr algn="ctr"/>
                      <a:r>
                        <a:rPr lang="en-US" altLang="zh-CN" b="0" dirty="0">
                          <a:solidFill>
                            <a:schemeClr val="tx1"/>
                          </a:solidFill>
                        </a:rPr>
                        <a:t>MeA2</a:t>
                      </a:r>
                      <a:endParaRPr lang="zh-CN" altLang="en-US" b="0" dirty="0">
                        <a:solidFill>
                          <a:schemeClr val="tx1"/>
                        </a:solidFill>
                      </a:endParaRPr>
                    </a:p>
                  </a:txBody>
                  <a:tcPr/>
                </a:tc>
                <a:extLst>
                  <a:ext uri="{0D108BD9-81ED-4DB2-BD59-A6C34878D82A}">
                    <a16:rowId xmlns:a16="http://schemas.microsoft.com/office/drawing/2014/main" val="3271478559"/>
                  </a:ext>
                </a:extLst>
              </a:tr>
            </a:tbl>
          </a:graphicData>
        </a:graphic>
      </p:graphicFrame>
      <p:pic>
        <p:nvPicPr>
          <p:cNvPr id="6" name="图片 5">
            <a:extLst>
              <a:ext uri="{FF2B5EF4-FFF2-40B4-BE49-F238E27FC236}">
                <a16:creationId xmlns:a16="http://schemas.microsoft.com/office/drawing/2014/main" id="{1F4A774A-85BC-1E45-BDF7-6A59D0EF6A72}"/>
              </a:ext>
            </a:extLst>
          </p:cNvPr>
          <p:cNvPicPr>
            <a:picLocks noChangeAspect="1"/>
          </p:cNvPicPr>
          <p:nvPr/>
        </p:nvPicPr>
        <p:blipFill>
          <a:blip r:embed="rId3"/>
          <a:stretch>
            <a:fillRect/>
          </a:stretch>
        </p:blipFill>
        <p:spPr>
          <a:xfrm>
            <a:off x="9502254" y="88040"/>
            <a:ext cx="829963" cy="1135626"/>
          </a:xfrm>
          <a:prstGeom prst="rect">
            <a:avLst/>
          </a:prstGeom>
        </p:spPr>
      </p:pic>
      <p:graphicFrame>
        <p:nvGraphicFramePr>
          <p:cNvPr id="8" name="表格 7">
            <a:extLst>
              <a:ext uri="{FF2B5EF4-FFF2-40B4-BE49-F238E27FC236}">
                <a16:creationId xmlns:a16="http://schemas.microsoft.com/office/drawing/2014/main" id="{278EFC50-721A-834F-A379-7C9DB9AAFA9B}"/>
              </a:ext>
            </a:extLst>
          </p:cNvPr>
          <p:cNvGraphicFramePr>
            <a:graphicFrameLocks noGrp="1"/>
          </p:cNvGraphicFramePr>
          <p:nvPr>
            <p:extLst>
              <p:ext uri="{D42A27DB-BD31-4B8C-83A1-F6EECF244321}">
                <p14:modId xmlns:p14="http://schemas.microsoft.com/office/powerpoint/2010/main" val="4083159327"/>
              </p:ext>
            </p:extLst>
          </p:nvPr>
        </p:nvGraphicFramePr>
        <p:xfrm>
          <a:off x="91328" y="4561840"/>
          <a:ext cx="6966667" cy="1656080"/>
        </p:xfrm>
        <a:graphic>
          <a:graphicData uri="http://schemas.openxmlformats.org/drawingml/2006/table">
            <a:tbl>
              <a:tblPr firstRow="1" firstCol="1" bandRow="1">
                <a:tableStyleId>{1E171933-4619-4E11-9A3F-F7608DF75F80}</a:tableStyleId>
              </a:tblPr>
              <a:tblGrid>
                <a:gridCol w="1039239">
                  <a:extLst>
                    <a:ext uri="{9D8B030D-6E8A-4147-A177-3AD203B41FA5}">
                      <a16:colId xmlns:a16="http://schemas.microsoft.com/office/drawing/2014/main" val="2517969326"/>
                    </a:ext>
                  </a:extLst>
                </a:gridCol>
                <a:gridCol w="1380684">
                  <a:extLst>
                    <a:ext uri="{9D8B030D-6E8A-4147-A177-3AD203B41FA5}">
                      <a16:colId xmlns:a16="http://schemas.microsoft.com/office/drawing/2014/main" val="1548876784"/>
                    </a:ext>
                  </a:extLst>
                </a:gridCol>
                <a:gridCol w="1062014">
                  <a:extLst>
                    <a:ext uri="{9D8B030D-6E8A-4147-A177-3AD203B41FA5}">
                      <a16:colId xmlns:a16="http://schemas.microsoft.com/office/drawing/2014/main" val="4056687094"/>
                    </a:ext>
                  </a:extLst>
                </a:gridCol>
                <a:gridCol w="1227952">
                  <a:extLst>
                    <a:ext uri="{9D8B030D-6E8A-4147-A177-3AD203B41FA5}">
                      <a16:colId xmlns:a16="http://schemas.microsoft.com/office/drawing/2014/main" val="3268238745"/>
                    </a:ext>
                  </a:extLst>
                </a:gridCol>
                <a:gridCol w="2256778">
                  <a:extLst>
                    <a:ext uri="{9D8B030D-6E8A-4147-A177-3AD203B41FA5}">
                      <a16:colId xmlns:a16="http://schemas.microsoft.com/office/drawing/2014/main" val="1768237691"/>
                    </a:ext>
                  </a:extLst>
                </a:gridCol>
              </a:tblGrid>
              <a:tr h="370840">
                <a:tc>
                  <a:txBody>
                    <a:bodyPr/>
                    <a:lstStyle/>
                    <a:p>
                      <a:pPr algn="ctr"/>
                      <a:r>
                        <a:rPr lang="en-US" altLang="zh-CN" sz="1800" b="0" dirty="0">
                          <a:solidFill>
                            <a:schemeClr val="tx1"/>
                          </a:solidFill>
                        </a:rPr>
                        <a:t>a0. </a:t>
                      </a:r>
                      <a:br>
                        <a:rPr lang="en-US" altLang="zh-CN" sz="1800" b="0" dirty="0">
                          <a:solidFill>
                            <a:schemeClr val="tx1"/>
                          </a:solidFill>
                        </a:rPr>
                      </a:br>
                      <a:r>
                        <a:rPr lang="en-US" altLang="zh-CN" sz="1800" b="0" dirty="0">
                          <a:solidFill>
                            <a:schemeClr val="tx1"/>
                          </a:solidFill>
                        </a:rPr>
                        <a:t>Patient ID</a:t>
                      </a:r>
                      <a:endParaRPr lang="zh-CN" altLang="en-US" sz="1800" b="0" dirty="0">
                        <a:solidFill>
                          <a:schemeClr val="tx1"/>
                        </a:solidFill>
                      </a:endParaRPr>
                    </a:p>
                  </a:txBody>
                  <a:tcPr>
                    <a:solidFill>
                      <a:schemeClr val="accent4">
                        <a:lumMod val="60000"/>
                        <a:lumOff val="40000"/>
                      </a:schemeClr>
                    </a:solidFill>
                  </a:tcPr>
                </a:tc>
                <a:tc>
                  <a:txBody>
                    <a:bodyPr/>
                    <a:lstStyle/>
                    <a:p>
                      <a:pPr algn="ctr"/>
                      <a:r>
                        <a:rPr lang="en-US" altLang="zh-CN" sz="1800" b="0" dirty="0">
                          <a:solidFill>
                            <a:schemeClr val="tx1"/>
                          </a:solidFill>
                        </a:rPr>
                        <a:t>a1.</a:t>
                      </a:r>
                    </a:p>
                    <a:p>
                      <a:pPr algn="ctr"/>
                      <a:r>
                        <a:rPr lang="en-US" altLang="zh-CN" sz="1800" b="0" dirty="0">
                          <a:solidFill>
                            <a:schemeClr val="tx1"/>
                          </a:solidFill>
                        </a:rPr>
                        <a:t>Medication Name</a:t>
                      </a:r>
                      <a:endParaRPr lang="zh-CN" altLang="en-US" sz="1800" b="0" dirty="0">
                        <a:solidFill>
                          <a:schemeClr val="tx1"/>
                        </a:solidFill>
                      </a:endParaRPr>
                    </a:p>
                  </a:txBody>
                  <a:tcPr>
                    <a:solidFill>
                      <a:schemeClr val="accent4">
                        <a:lumMod val="60000"/>
                        <a:lumOff val="40000"/>
                      </a:schemeClr>
                    </a:solidFill>
                  </a:tcPr>
                </a:tc>
                <a:tc>
                  <a:txBody>
                    <a:bodyPr/>
                    <a:lstStyle/>
                    <a:p>
                      <a:pPr algn="ctr"/>
                      <a:r>
                        <a:rPr lang="en-US" altLang="zh-CN" sz="1800" b="0" dirty="0">
                          <a:solidFill>
                            <a:schemeClr val="tx1"/>
                          </a:solidFill>
                        </a:rPr>
                        <a:t>a2.</a:t>
                      </a:r>
                    </a:p>
                    <a:p>
                      <a:pPr algn="ctr"/>
                      <a:r>
                        <a:rPr lang="en-US" altLang="zh-CN" sz="1800" b="0" dirty="0">
                          <a:solidFill>
                            <a:schemeClr val="tx1"/>
                          </a:solidFill>
                        </a:rPr>
                        <a:t>Clinical </a:t>
                      </a:r>
                    </a:p>
                    <a:p>
                      <a:pPr algn="ctr"/>
                      <a:r>
                        <a:rPr lang="en-US" altLang="zh-CN" sz="1800" b="0" dirty="0">
                          <a:solidFill>
                            <a:schemeClr val="tx1"/>
                          </a:solidFill>
                        </a:rPr>
                        <a:t>Data</a:t>
                      </a:r>
                      <a:endParaRPr lang="zh-CN" altLang="en-US" sz="1800" b="0" dirty="0">
                        <a:solidFill>
                          <a:schemeClr val="tx1"/>
                        </a:solidFill>
                      </a:endParaRPr>
                    </a:p>
                  </a:txBody>
                  <a:tcPr>
                    <a:solidFill>
                      <a:schemeClr val="accent4">
                        <a:lumMod val="60000"/>
                        <a:lumOff val="40000"/>
                      </a:schemeClr>
                    </a:solidFill>
                  </a:tcPr>
                </a:tc>
                <a:tc>
                  <a:txBody>
                    <a:bodyPr/>
                    <a:lstStyle/>
                    <a:p>
                      <a:pPr algn="ctr"/>
                      <a:r>
                        <a:rPr lang="en-US" altLang="zh-CN" sz="1800" b="0" dirty="0">
                          <a:solidFill>
                            <a:schemeClr val="tx1"/>
                          </a:solidFill>
                        </a:rPr>
                        <a:t>a3.</a:t>
                      </a:r>
                    </a:p>
                    <a:p>
                      <a:pPr algn="ctr"/>
                      <a:r>
                        <a:rPr lang="en-US" altLang="zh-CN" sz="1800" b="0" dirty="0">
                          <a:solidFill>
                            <a:schemeClr val="tx1"/>
                          </a:solidFill>
                        </a:rPr>
                        <a:t>Address</a:t>
                      </a:r>
                    </a:p>
                  </a:txBody>
                  <a:tcPr>
                    <a:solidFill>
                      <a:schemeClr val="accent4">
                        <a:lumMod val="60000"/>
                        <a:lumOff val="40000"/>
                      </a:schemeClr>
                    </a:solidFill>
                  </a:tcPr>
                </a:tc>
                <a:tc>
                  <a:txBody>
                    <a:bodyPr/>
                    <a:lstStyle/>
                    <a:p>
                      <a:pPr algn="ctr"/>
                      <a:r>
                        <a:rPr lang="en-US" altLang="zh-CN" sz="1800" b="0" dirty="0">
                          <a:solidFill>
                            <a:schemeClr val="tx1"/>
                          </a:solidFill>
                        </a:rPr>
                        <a:t>a4.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rPr>
                        <a:t>Dosage</a:t>
                      </a:r>
                    </a:p>
                    <a:p>
                      <a:pPr algn="ctr"/>
                      <a:endParaRPr lang="en-US" altLang="zh-CN" sz="1800" b="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3053259120"/>
                  </a:ext>
                </a:extLst>
              </a:tr>
              <a:tr h="370840">
                <a:tc>
                  <a:txBody>
                    <a:bodyPr/>
                    <a:lstStyle/>
                    <a:p>
                      <a:pPr algn="ctr"/>
                      <a:r>
                        <a:rPr lang="en-US" altLang="zh-CN" sz="1800" b="0" dirty="0">
                          <a:solidFill>
                            <a:schemeClr val="tx1"/>
                          </a:solidFill>
                        </a:rPr>
                        <a:t>188</a:t>
                      </a:r>
                      <a:endParaRPr lang="zh-CN" altLang="en-US" sz="1800" b="0" dirty="0">
                        <a:solidFill>
                          <a:schemeClr val="tx1"/>
                        </a:solidFill>
                      </a:endParaRPr>
                    </a:p>
                  </a:txBody>
                  <a:tcPr/>
                </a:tc>
                <a:tc>
                  <a:txBody>
                    <a:bodyPr/>
                    <a:lstStyle/>
                    <a:p>
                      <a:pPr algn="ctr"/>
                      <a:r>
                        <a:rPr lang="en-US" altLang="zh-CN" sz="1800" b="0" dirty="0">
                          <a:solidFill>
                            <a:schemeClr val="tx1"/>
                          </a:solidFill>
                        </a:rPr>
                        <a:t>Ibuprofen</a:t>
                      </a:r>
                      <a:endParaRPr lang="zh-CN" altLang="en-US" sz="1800" b="0" dirty="0">
                        <a:solidFill>
                          <a:schemeClr val="tx1"/>
                        </a:solidFill>
                      </a:endParaRPr>
                    </a:p>
                  </a:txBody>
                  <a:tcPr/>
                </a:tc>
                <a:tc>
                  <a:txBody>
                    <a:bodyPr/>
                    <a:lstStyle/>
                    <a:p>
                      <a:pPr algn="ctr"/>
                      <a:r>
                        <a:rPr lang="en-US" altLang="zh-CN" sz="1800" b="0" dirty="0">
                          <a:solidFill>
                            <a:schemeClr val="tx1"/>
                          </a:solidFill>
                        </a:rPr>
                        <a:t>CliD1</a:t>
                      </a:r>
                      <a:endParaRPr lang="zh-CN" altLang="en-US" sz="1800" b="0" dirty="0">
                        <a:solidFill>
                          <a:schemeClr val="tx1"/>
                        </a:solidFill>
                      </a:endParaRPr>
                    </a:p>
                  </a:txBody>
                  <a:tcPr/>
                </a:tc>
                <a:tc>
                  <a:txBody>
                    <a:bodyPr/>
                    <a:lstStyle/>
                    <a:p>
                      <a:pPr algn="ctr"/>
                      <a:r>
                        <a:rPr lang="en-US" altLang="zh-CN" sz="1800" b="0" dirty="0">
                          <a:solidFill>
                            <a:schemeClr val="tx1"/>
                          </a:solidFill>
                        </a:rPr>
                        <a:t>Sapporo</a:t>
                      </a:r>
                      <a:endParaRPr lang="zh-CN" altLang="en-US" sz="1800" b="0" dirty="0">
                        <a:solidFill>
                          <a:schemeClr val="tx1"/>
                        </a:solidFill>
                      </a:endParaRPr>
                    </a:p>
                  </a:txBody>
                  <a:tcPr/>
                </a:tc>
                <a:tc>
                  <a:txBody>
                    <a:bodyPr/>
                    <a:lstStyle/>
                    <a:p>
                      <a:pPr algn="ctr"/>
                      <a:r>
                        <a:rPr lang="en-US" altLang="zh-CN" sz="1800" b="0" dirty="0">
                          <a:solidFill>
                            <a:schemeClr val="tx1"/>
                          </a:solidFill>
                        </a:rPr>
                        <a:t>New Dosage</a:t>
                      </a:r>
                      <a:endParaRPr lang="zh-CN" altLang="en-US" sz="1800" b="0" dirty="0">
                        <a:solidFill>
                          <a:schemeClr val="tx1"/>
                        </a:solidFill>
                      </a:endParaRPr>
                    </a:p>
                  </a:txBody>
                  <a:tcPr>
                    <a:solidFill>
                      <a:schemeClr val="accent3">
                        <a:lumMod val="60000"/>
                        <a:lumOff val="40000"/>
                      </a:schemeClr>
                    </a:solidFill>
                  </a:tcPr>
                </a:tc>
                <a:extLst>
                  <a:ext uri="{0D108BD9-81ED-4DB2-BD59-A6C34878D82A}">
                    <a16:rowId xmlns:a16="http://schemas.microsoft.com/office/drawing/2014/main" val="2927939576"/>
                  </a:ext>
                </a:extLst>
              </a:tr>
              <a:tr h="370840">
                <a:tc>
                  <a:txBody>
                    <a:bodyPr/>
                    <a:lstStyle/>
                    <a:p>
                      <a:pPr algn="ctr"/>
                      <a:r>
                        <a:rPr lang="en-US" altLang="zh-CN" sz="1800" b="0" dirty="0">
                          <a:solidFill>
                            <a:schemeClr val="tx1"/>
                          </a:solidFill>
                        </a:rPr>
                        <a:t>189</a:t>
                      </a:r>
                      <a:endParaRPr lang="zh-CN" altLang="en-US" sz="1800" b="0" dirty="0">
                        <a:solidFill>
                          <a:schemeClr val="tx1"/>
                        </a:solidFill>
                      </a:endParaRPr>
                    </a:p>
                  </a:txBody>
                  <a:tcPr/>
                </a:tc>
                <a:tc>
                  <a:txBody>
                    <a:bodyPr/>
                    <a:lstStyle/>
                    <a:p>
                      <a:pPr algn="ctr"/>
                      <a:r>
                        <a:rPr lang="en-US" altLang="zh-CN" sz="1800" b="0" dirty="0">
                          <a:solidFill>
                            <a:schemeClr val="tx1"/>
                          </a:solidFill>
                        </a:rPr>
                        <a:t>Wellbutrin</a:t>
                      </a:r>
                      <a:endParaRPr lang="zh-CN" altLang="en-US" sz="1800" b="0" dirty="0">
                        <a:solidFill>
                          <a:schemeClr val="tx1"/>
                        </a:solidFill>
                      </a:endParaRPr>
                    </a:p>
                  </a:txBody>
                  <a:tcPr/>
                </a:tc>
                <a:tc>
                  <a:txBody>
                    <a:bodyPr/>
                    <a:lstStyle/>
                    <a:p>
                      <a:pPr algn="ctr"/>
                      <a:r>
                        <a:rPr lang="en-US" altLang="zh-CN" sz="1800" b="0" dirty="0">
                          <a:solidFill>
                            <a:schemeClr val="tx1"/>
                          </a:solidFill>
                        </a:rPr>
                        <a:t>CliD2</a:t>
                      </a:r>
                      <a:endParaRPr lang="zh-CN" altLang="en-US" sz="1800" b="0" dirty="0">
                        <a:solidFill>
                          <a:schemeClr val="tx1"/>
                        </a:solidFill>
                      </a:endParaRPr>
                    </a:p>
                  </a:txBody>
                  <a:tcPr/>
                </a:tc>
                <a:tc>
                  <a:txBody>
                    <a:bodyPr/>
                    <a:lstStyle/>
                    <a:p>
                      <a:pPr algn="ctr"/>
                      <a:r>
                        <a:rPr lang="en-US" altLang="zh-CN" sz="1800" b="0" dirty="0">
                          <a:solidFill>
                            <a:schemeClr val="tx1"/>
                          </a:solidFill>
                        </a:rPr>
                        <a:t>Osaka</a:t>
                      </a:r>
                      <a:endParaRPr lang="zh-CN" altLang="en-US" sz="1800" b="0" dirty="0">
                        <a:solidFill>
                          <a:schemeClr val="tx1"/>
                        </a:solidFill>
                      </a:endParaRPr>
                    </a:p>
                  </a:txBody>
                  <a:tcPr/>
                </a:tc>
                <a:tc>
                  <a:txBody>
                    <a:bodyPr/>
                    <a:lstStyle/>
                    <a:p>
                      <a:pPr algn="ctr"/>
                      <a:r>
                        <a:rPr lang="en-US" altLang="zh-CN" sz="1800" b="0" dirty="0">
                          <a:solidFill>
                            <a:schemeClr val="tx1"/>
                          </a:solidFill>
                        </a:rPr>
                        <a:t>100 mg twice daily</a:t>
                      </a:r>
                      <a:endParaRPr lang="zh-CN" altLang="en-US" sz="1800" b="0" dirty="0">
                        <a:solidFill>
                          <a:schemeClr val="tx1"/>
                        </a:solidFill>
                      </a:endParaRPr>
                    </a:p>
                  </a:txBody>
                  <a:tcPr/>
                </a:tc>
                <a:extLst>
                  <a:ext uri="{0D108BD9-81ED-4DB2-BD59-A6C34878D82A}">
                    <a16:rowId xmlns:a16="http://schemas.microsoft.com/office/drawing/2014/main" val="2031507961"/>
                  </a:ext>
                </a:extLst>
              </a:tr>
            </a:tbl>
          </a:graphicData>
        </a:graphic>
      </p:graphicFrame>
      <p:graphicFrame>
        <p:nvGraphicFramePr>
          <p:cNvPr id="9" name="表格 8">
            <a:extLst>
              <a:ext uri="{FF2B5EF4-FFF2-40B4-BE49-F238E27FC236}">
                <a16:creationId xmlns:a16="http://schemas.microsoft.com/office/drawing/2014/main" id="{93F09718-147C-3542-B99E-511FB426833D}"/>
              </a:ext>
            </a:extLst>
          </p:cNvPr>
          <p:cNvGraphicFramePr>
            <a:graphicFrameLocks noGrp="1"/>
          </p:cNvGraphicFramePr>
          <p:nvPr/>
        </p:nvGraphicFramePr>
        <p:xfrm>
          <a:off x="7347737" y="4561840"/>
          <a:ext cx="4519573" cy="1656080"/>
        </p:xfrm>
        <a:graphic>
          <a:graphicData uri="http://schemas.openxmlformats.org/drawingml/2006/table">
            <a:tbl>
              <a:tblPr firstRow="1" firstCol="1" bandRow="1">
                <a:tableStyleId>{1E171933-4619-4E11-9A3F-F7608DF75F80}</a:tableStyleId>
              </a:tblPr>
              <a:tblGrid>
                <a:gridCol w="1380684">
                  <a:extLst>
                    <a:ext uri="{9D8B030D-6E8A-4147-A177-3AD203B41FA5}">
                      <a16:colId xmlns:a16="http://schemas.microsoft.com/office/drawing/2014/main" val="1548876784"/>
                    </a:ext>
                  </a:extLst>
                </a:gridCol>
                <a:gridCol w="1690637">
                  <a:extLst>
                    <a:ext uri="{9D8B030D-6E8A-4147-A177-3AD203B41FA5}">
                      <a16:colId xmlns:a16="http://schemas.microsoft.com/office/drawing/2014/main" val="3979094670"/>
                    </a:ext>
                  </a:extLst>
                </a:gridCol>
                <a:gridCol w="1448252">
                  <a:extLst>
                    <a:ext uri="{9D8B030D-6E8A-4147-A177-3AD203B41FA5}">
                      <a16:colId xmlns:a16="http://schemas.microsoft.com/office/drawing/2014/main" val="1833110033"/>
                    </a:ext>
                  </a:extLst>
                </a:gridCol>
              </a:tblGrid>
              <a:tr h="295562">
                <a:tc>
                  <a:txBody>
                    <a:bodyPr/>
                    <a:lstStyle/>
                    <a:p>
                      <a:pPr algn="ctr"/>
                      <a:r>
                        <a:rPr lang="en-US" altLang="zh-CN" sz="1800" b="0" dirty="0">
                          <a:solidFill>
                            <a:schemeClr val="tx1"/>
                          </a:solidFill>
                        </a:rPr>
                        <a:t>a1.</a:t>
                      </a:r>
                    </a:p>
                    <a:p>
                      <a:pPr algn="ctr"/>
                      <a:r>
                        <a:rPr lang="en-US" altLang="zh-CN" sz="1800" b="0" dirty="0">
                          <a:solidFill>
                            <a:schemeClr val="tx1"/>
                          </a:solidFill>
                        </a:rPr>
                        <a:t>Medication Name</a:t>
                      </a:r>
                      <a:endParaRPr lang="zh-CN" altLang="en-US" sz="1800" b="0" dirty="0">
                        <a:solidFill>
                          <a:schemeClr val="tx1"/>
                        </a:solidFill>
                      </a:endParaRPr>
                    </a:p>
                  </a:txBody>
                  <a:tcPr>
                    <a:solidFill>
                      <a:schemeClr val="accent4">
                        <a:lumMod val="60000"/>
                        <a:lumOff val="40000"/>
                      </a:schemeClr>
                    </a:solidFill>
                  </a:tcPr>
                </a:tc>
                <a:tc>
                  <a:txBody>
                    <a:bodyPr/>
                    <a:lstStyle/>
                    <a:p>
                      <a:pPr algn="ctr"/>
                      <a:r>
                        <a:rPr lang="en-US" altLang="zh-CN" sz="1800" b="0" dirty="0">
                          <a:solidFill>
                            <a:schemeClr val="tx1"/>
                          </a:solidFill>
                        </a:rPr>
                        <a:t>a5.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rPr>
                        <a:t>Mechanism of Action</a:t>
                      </a:r>
                      <a:endParaRPr lang="zh-CN" altLang="en-US" sz="1800" b="0" dirty="0">
                        <a:solidFill>
                          <a:schemeClr val="tx1"/>
                        </a:solidFill>
                      </a:endParaRPr>
                    </a:p>
                  </a:txBody>
                  <a:tcPr>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rPr>
                        <a:t>a6.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rPr>
                        <a:t>Mode of Action</a:t>
                      </a:r>
                      <a:endParaRPr lang="zh-CN" altLang="en-US" sz="1800" b="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3053259120"/>
                  </a:ext>
                </a:extLst>
              </a:tr>
              <a:tr h="370840">
                <a:tc>
                  <a:txBody>
                    <a:bodyPr/>
                    <a:lstStyle/>
                    <a:p>
                      <a:pPr algn="ctr"/>
                      <a:r>
                        <a:rPr lang="en-US" altLang="zh-CN" sz="1800" b="0" dirty="0">
                          <a:solidFill>
                            <a:schemeClr val="tx1"/>
                          </a:solidFill>
                        </a:rPr>
                        <a:t>Ibuprofen</a:t>
                      </a:r>
                      <a:endParaRPr lang="zh-CN" altLang="en-US" sz="1800" b="0" dirty="0">
                        <a:solidFill>
                          <a:schemeClr val="tx1"/>
                        </a:solidFill>
                      </a:endParaRPr>
                    </a:p>
                  </a:txBody>
                  <a:tcPr/>
                </a:tc>
                <a:tc>
                  <a:txBody>
                    <a:bodyPr/>
                    <a:lstStyle/>
                    <a:p>
                      <a:pPr algn="ctr"/>
                      <a:r>
                        <a:rPr lang="en-US" altLang="zh-CN" sz="1800" b="0" dirty="0">
                          <a:solidFill>
                            <a:schemeClr val="tx1"/>
                          </a:solidFill>
                        </a:rPr>
                        <a:t>MeA1</a:t>
                      </a:r>
                      <a:endParaRPr lang="zh-CN" altLang="en-US" sz="1800" b="0" dirty="0">
                        <a:solidFill>
                          <a:schemeClr val="tx1"/>
                        </a:solidFill>
                      </a:endParaRPr>
                    </a:p>
                  </a:txBody>
                  <a:tcPr/>
                </a:tc>
                <a:tc>
                  <a:txBody>
                    <a:bodyPr/>
                    <a:lstStyle/>
                    <a:p>
                      <a:pPr algn="ctr"/>
                      <a:r>
                        <a:rPr lang="en-US" altLang="zh-CN" sz="1800" b="0" dirty="0">
                          <a:solidFill>
                            <a:schemeClr val="tx1"/>
                          </a:solidFill>
                        </a:rPr>
                        <a:t>MoA1</a:t>
                      </a:r>
                      <a:endParaRPr lang="zh-CN" altLang="en-US" sz="1800" b="0" dirty="0">
                        <a:solidFill>
                          <a:schemeClr val="tx1"/>
                        </a:solidFill>
                      </a:endParaRPr>
                    </a:p>
                  </a:txBody>
                  <a:tcPr/>
                </a:tc>
                <a:extLst>
                  <a:ext uri="{0D108BD9-81ED-4DB2-BD59-A6C34878D82A}">
                    <a16:rowId xmlns:a16="http://schemas.microsoft.com/office/drawing/2014/main" val="2927939576"/>
                  </a:ext>
                </a:extLst>
              </a:tr>
              <a:tr h="370840">
                <a:tc>
                  <a:txBody>
                    <a:bodyPr/>
                    <a:lstStyle/>
                    <a:p>
                      <a:pPr algn="ctr"/>
                      <a:r>
                        <a:rPr lang="en-US" altLang="zh-CN" sz="1800" b="0" dirty="0">
                          <a:solidFill>
                            <a:schemeClr val="tx1"/>
                          </a:solidFill>
                        </a:rPr>
                        <a:t>Wellbutrin</a:t>
                      </a:r>
                      <a:endParaRPr lang="zh-CN" altLang="en-US" sz="1800" b="0" dirty="0">
                        <a:solidFill>
                          <a:schemeClr val="tx1"/>
                        </a:solidFill>
                      </a:endParaRPr>
                    </a:p>
                  </a:txBody>
                  <a:tcPr/>
                </a:tc>
                <a:tc>
                  <a:txBody>
                    <a:bodyPr/>
                    <a:lstStyle/>
                    <a:p>
                      <a:pPr algn="ctr"/>
                      <a:r>
                        <a:rPr lang="en-US" altLang="zh-CN" sz="1800" b="0" dirty="0">
                          <a:solidFill>
                            <a:schemeClr val="tx1"/>
                          </a:solidFill>
                        </a:rPr>
                        <a:t>MeA2</a:t>
                      </a:r>
                      <a:endParaRPr lang="zh-CN" altLang="en-US" sz="1800" b="0" dirty="0">
                        <a:solidFill>
                          <a:schemeClr val="tx1"/>
                        </a:solidFill>
                      </a:endParaRPr>
                    </a:p>
                  </a:txBody>
                  <a:tcPr/>
                </a:tc>
                <a:tc>
                  <a:txBody>
                    <a:bodyPr/>
                    <a:lstStyle/>
                    <a:p>
                      <a:pPr algn="ctr"/>
                      <a:r>
                        <a:rPr lang="en-US" altLang="zh-CN" sz="1800" b="0" dirty="0">
                          <a:solidFill>
                            <a:schemeClr val="tx1"/>
                          </a:solidFill>
                        </a:rPr>
                        <a:t>MoA2</a:t>
                      </a:r>
                      <a:endParaRPr lang="zh-CN" altLang="en-US" sz="1800" b="0" dirty="0">
                        <a:solidFill>
                          <a:schemeClr val="tx1"/>
                        </a:solidFill>
                      </a:endParaRPr>
                    </a:p>
                  </a:txBody>
                  <a:tcPr/>
                </a:tc>
                <a:extLst>
                  <a:ext uri="{0D108BD9-81ED-4DB2-BD59-A6C34878D82A}">
                    <a16:rowId xmlns:a16="http://schemas.microsoft.com/office/drawing/2014/main" val="2031507961"/>
                  </a:ext>
                </a:extLst>
              </a:tr>
            </a:tbl>
          </a:graphicData>
        </a:graphic>
      </p:graphicFrame>
      <p:pic>
        <p:nvPicPr>
          <p:cNvPr id="10" name="图片 9">
            <a:extLst>
              <a:ext uri="{FF2B5EF4-FFF2-40B4-BE49-F238E27FC236}">
                <a16:creationId xmlns:a16="http://schemas.microsoft.com/office/drawing/2014/main" id="{246CDAF2-0B8C-814B-A874-24F3B0B06450}"/>
              </a:ext>
            </a:extLst>
          </p:cNvPr>
          <p:cNvPicPr>
            <a:picLocks noChangeAspect="1"/>
          </p:cNvPicPr>
          <p:nvPr/>
        </p:nvPicPr>
        <p:blipFill>
          <a:blip r:embed="rId4"/>
          <a:stretch>
            <a:fillRect/>
          </a:stretch>
        </p:blipFill>
        <p:spPr>
          <a:xfrm>
            <a:off x="91328" y="3338939"/>
            <a:ext cx="1191759" cy="1054960"/>
          </a:xfrm>
          <a:prstGeom prst="rect">
            <a:avLst/>
          </a:prstGeom>
          <a:ln>
            <a:solidFill>
              <a:schemeClr val="bg2"/>
            </a:solidFill>
          </a:ln>
        </p:spPr>
      </p:pic>
      <p:pic>
        <p:nvPicPr>
          <p:cNvPr id="11" name="图片 10">
            <a:extLst>
              <a:ext uri="{FF2B5EF4-FFF2-40B4-BE49-F238E27FC236}">
                <a16:creationId xmlns:a16="http://schemas.microsoft.com/office/drawing/2014/main" id="{4DA667E4-442B-8A4B-B5BB-D96C9E341EF7}"/>
              </a:ext>
            </a:extLst>
          </p:cNvPr>
          <p:cNvPicPr>
            <a:picLocks noChangeAspect="1"/>
          </p:cNvPicPr>
          <p:nvPr/>
        </p:nvPicPr>
        <p:blipFill>
          <a:blip r:embed="rId5"/>
          <a:stretch>
            <a:fillRect/>
          </a:stretch>
        </p:blipFill>
        <p:spPr>
          <a:xfrm>
            <a:off x="10665530" y="3298605"/>
            <a:ext cx="1435142" cy="1135627"/>
          </a:xfrm>
          <a:prstGeom prst="rect">
            <a:avLst/>
          </a:prstGeom>
        </p:spPr>
      </p:pic>
      <p:graphicFrame>
        <p:nvGraphicFramePr>
          <p:cNvPr id="2" name="表格 1">
            <a:extLst>
              <a:ext uri="{FF2B5EF4-FFF2-40B4-BE49-F238E27FC236}">
                <a16:creationId xmlns:a16="http://schemas.microsoft.com/office/drawing/2014/main" id="{12C5664E-AA1A-1343-A499-14F282C7F8B3}"/>
              </a:ext>
            </a:extLst>
          </p:cNvPr>
          <p:cNvGraphicFramePr>
            <a:graphicFrameLocks noGrp="1"/>
          </p:cNvGraphicFramePr>
          <p:nvPr/>
        </p:nvGraphicFramePr>
        <p:xfrm>
          <a:off x="1419276" y="2525299"/>
          <a:ext cx="5003650" cy="1341120"/>
        </p:xfrm>
        <a:graphic>
          <a:graphicData uri="http://schemas.openxmlformats.org/drawingml/2006/table">
            <a:tbl>
              <a:tblPr firstRow="1" firstCol="1" bandRow="1">
                <a:tableStyleId>{1E171933-4619-4E11-9A3F-F7608DF75F80}</a:tableStyleId>
              </a:tblPr>
              <a:tblGrid>
                <a:gridCol w="906124">
                  <a:extLst>
                    <a:ext uri="{9D8B030D-6E8A-4147-A177-3AD203B41FA5}">
                      <a16:colId xmlns:a16="http://schemas.microsoft.com/office/drawing/2014/main" val="2062053275"/>
                    </a:ext>
                  </a:extLst>
                </a:gridCol>
                <a:gridCol w="1203834">
                  <a:extLst>
                    <a:ext uri="{9D8B030D-6E8A-4147-A177-3AD203B41FA5}">
                      <a16:colId xmlns:a16="http://schemas.microsoft.com/office/drawing/2014/main" val="3900980817"/>
                    </a:ext>
                  </a:extLst>
                </a:gridCol>
                <a:gridCol w="925982">
                  <a:extLst>
                    <a:ext uri="{9D8B030D-6E8A-4147-A177-3AD203B41FA5}">
                      <a16:colId xmlns:a16="http://schemas.microsoft.com/office/drawing/2014/main" val="3941468851"/>
                    </a:ext>
                  </a:extLst>
                </a:gridCol>
                <a:gridCol w="1967710">
                  <a:extLst>
                    <a:ext uri="{9D8B030D-6E8A-4147-A177-3AD203B41FA5}">
                      <a16:colId xmlns:a16="http://schemas.microsoft.com/office/drawing/2014/main" val="2903947345"/>
                    </a:ext>
                  </a:extLst>
                </a:gridCol>
              </a:tblGrid>
              <a:tr h="503915">
                <a:tc>
                  <a:txBody>
                    <a:bodyPr/>
                    <a:lstStyle/>
                    <a:p>
                      <a:pPr algn="ctr"/>
                      <a:r>
                        <a:rPr lang="en-US" altLang="zh-CN" sz="1400" b="0" dirty="0">
                          <a:solidFill>
                            <a:schemeClr val="tx1"/>
                          </a:solidFill>
                        </a:rPr>
                        <a:t>a0. </a:t>
                      </a:r>
                      <a:br>
                        <a:rPr lang="en-US" altLang="zh-CN" sz="1400" b="0" dirty="0">
                          <a:solidFill>
                            <a:schemeClr val="tx1"/>
                          </a:solidFill>
                        </a:rPr>
                      </a:br>
                      <a:r>
                        <a:rPr lang="en-US" altLang="zh-CN" sz="1400" b="0" dirty="0">
                          <a:solidFill>
                            <a:schemeClr val="tx1"/>
                          </a:solidFill>
                        </a:rPr>
                        <a:t>Patient ID</a:t>
                      </a:r>
                      <a:endParaRPr lang="zh-CN" altLang="en-US" sz="1400" b="0" dirty="0">
                        <a:solidFill>
                          <a:schemeClr val="tx1"/>
                        </a:solidFill>
                      </a:endParaRPr>
                    </a:p>
                  </a:txBody>
                  <a:tcPr>
                    <a:solidFill>
                      <a:schemeClr val="accent4">
                        <a:lumMod val="60000"/>
                        <a:lumOff val="40000"/>
                      </a:schemeClr>
                    </a:solidFill>
                  </a:tcPr>
                </a:tc>
                <a:tc>
                  <a:txBody>
                    <a:bodyPr/>
                    <a:lstStyle/>
                    <a:p>
                      <a:pPr algn="ctr"/>
                      <a:r>
                        <a:rPr lang="en-US" altLang="zh-CN" sz="1400" b="0" dirty="0">
                          <a:solidFill>
                            <a:schemeClr val="tx1"/>
                          </a:solidFill>
                        </a:rPr>
                        <a:t>a1.</a:t>
                      </a:r>
                    </a:p>
                    <a:p>
                      <a:pPr algn="ctr"/>
                      <a:r>
                        <a:rPr lang="en-US" altLang="zh-CN" sz="1400" b="0" dirty="0">
                          <a:solidFill>
                            <a:schemeClr val="tx1"/>
                          </a:solidFill>
                        </a:rPr>
                        <a:t>Medication Name</a:t>
                      </a:r>
                      <a:endParaRPr lang="zh-CN" altLang="en-US" sz="1400" b="0" dirty="0">
                        <a:solidFill>
                          <a:schemeClr val="tx1"/>
                        </a:solidFill>
                      </a:endParaRPr>
                    </a:p>
                  </a:txBody>
                  <a:tcPr>
                    <a:solidFill>
                      <a:schemeClr val="accent4">
                        <a:lumMod val="60000"/>
                        <a:lumOff val="40000"/>
                      </a:schemeClr>
                    </a:solidFill>
                  </a:tcPr>
                </a:tc>
                <a:tc>
                  <a:txBody>
                    <a:bodyPr/>
                    <a:lstStyle/>
                    <a:p>
                      <a:pPr algn="ctr"/>
                      <a:r>
                        <a:rPr lang="en-US" altLang="zh-CN" sz="1400" b="0" dirty="0">
                          <a:solidFill>
                            <a:schemeClr val="tx1"/>
                          </a:solidFill>
                        </a:rPr>
                        <a:t>a2.</a:t>
                      </a:r>
                    </a:p>
                    <a:p>
                      <a:pPr algn="ctr"/>
                      <a:r>
                        <a:rPr lang="en-US" altLang="zh-CN" sz="1400" b="0" dirty="0">
                          <a:solidFill>
                            <a:schemeClr val="tx1"/>
                          </a:solidFill>
                        </a:rPr>
                        <a:t>Clinical </a:t>
                      </a:r>
                    </a:p>
                    <a:p>
                      <a:pPr algn="ctr"/>
                      <a:r>
                        <a:rPr lang="en-US" altLang="zh-CN" sz="1400" b="0" dirty="0">
                          <a:solidFill>
                            <a:schemeClr val="tx1"/>
                          </a:solidFill>
                        </a:rPr>
                        <a:t>Data</a:t>
                      </a:r>
                      <a:endParaRPr lang="zh-CN" altLang="en-US" sz="1400" b="0" dirty="0">
                        <a:solidFill>
                          <a:schemeClr val="tx1"/>
                        </a:solidFill>
                      </a:endParaRPr>
                    </a:p>
                  </a:txBody>
                  <a:tcPr>
                    <a:solidFill>
                      <a:schemeClr val="accent4">
                        <a:lumMod val="60000"/>
                        <a:lumOff val="40000"/>
                      </a:schemeClr>
                    </a:solidFill>
                  </a:tcPr>
                </a:tc>
                <a:tc>
                  <a:txBody>
                    <a:bodyPr/>
                    <a:lstStyle/>
                    <a:p>
                      <a:pPr algn="ctr"/>
                      <a:r>
                        <a:rPr lang="en-US" altLang="zh-CN" sz="1400" b="0" dirty="0">
                          <a:solidFill>
                            <a:schemeClr val="tx1"/>
                          </a:solidFill>
                        </a:rPr>
                        <a:t>a4.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rPr>
                        <a:t>Dosage</a:t>
                      </a:r>
                    </a:p>
                    <a:p>
                      <a:pPr algn="ctr"/>
                      <a:endParaRPr lang="en-US" altLang="zh-CN" sz="1400" b="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436339341"/>
                  </a:ext>
                </a:extLst>
              </a:tr>
              <a:tr h="255457">
                <a:tc>
                  <a:txBody>
                    <a:bodyPr/>
                    <a:lstStyle/>
                    <a:p>
                      <a:pPr algn="ctr"/>
                      <a:r>
                        <a:rPr lang="en-US" altLang="zh-CN" sz="1400" b="0" dirty="0">
                          <a:solidFill>
                            <a:schemeClr val="tx1"/>
                          </a:solidFill>
                        </a:rPr>
                        <a:t>188</a:t>
                      </a:r>
                      <a:endParaRPr lang="zh-CN" altLang="en-US" sz="1400" b="0" dirty="0">
                        <a:solidFill>
                          <a:schemeClr val="tx1"/>
                        </a:solidFill>
                      </a:endParaRPr>
                    </a:p>
                  </a:txBody>
                  <a:tcPr/>
                </a:tc>
                <a:tc>
                  <a:txBody>
                    <a:bodyPr/>
                    <a:lstStyle/>
                    <a:p>
                      <a:pPr algn="ctr"/>
                      <a:r>
                        <a:rPr lang="en-US" altLang="zh-CN" sz="1400" b="0" dirty="0">
                          <a:solidFill>
                            <a:schemeClr val="tx1"/>
                          </a:solidFill>
                        </a:rPr>
                        <a:t>Ibuprofen</a:t>
                      </a:r>
                      <a:endParaRPr lang="zh-CN" altLang="en-US" sz="1400" b="0" dirty="0">
                        <a:solidFill>
                          <a:schemeClr val="tx1"/>
                        </a:solidFill>
                      </a:endParaRPr>
                    </a:p>
                  </a:txBody>
                  <a:tcPr/>
                </a:tc>
                <a:tc>
                  <a:txBody>
                    <a:bodyPr/>
                    <a:lstStyle/>
                    <a:p>
                      <a:pPr algn="ctr"/>
                      <a:r>
                        <a:rPr lang="en-US" altLang="zh-CN" sz="1400" b="0" dirty="0">
                          <a:solidFill>
                            <a:schemeClr val="tx1"/>
                          </a:solidFill>
                        </a:rPr>
                        <a:t>CliD1</a:t>
                      </a:r>
                      <a:endParaRPr lang="zh-CN" altLang="en-US" sz="1400" b="0" dirty="0">
                        <a:solidFill>
                          <a:schemeClr val="tx1"/>
                        </a:solidFill>
                      </a:endParaRPr>
                    </a:p>
                  </a:txBody>
                  <a:tcPr/>
                </a:tc>
                <a:tc>
                  <a:txBody>
                    <a:bodyPr/>
                    <a:lstStyle/>
                    <a:p>
                      <a:pPr algn="ctr"/>
                      <a:r>
                        <a:rPr lang="en-US" altLang="zh-CN" sz="1400" b="0" dirty="0">
                          <a:solidFill>
                            <a:schemeClr val="tx1"/>
                          </a:solidFill>
                        </a:rPr>
                        <a:t>one tablet every 4h</a:t>
                      </a:r>
                      <a:endParaRPr lang="zh-CN" altLang="en-US" sz="1400" b="0" dirty="0">
                        <a:solidFill>
                          <a:schemeClr val="tx1"/>
                        </a:solidFill>
                      </a:endParaRPr>
                    </a:p>
                  </a:txBody>
                  <a:tcPr>
                    <a:solidFill>
                      <a:schemeClr val="bg1"/>
                    </a:solidFill>
                  </a:tcPr>
                </a:tc>
                <a:extLst>
                  <a:ext uri="{0D108BD9-81ED-4DB2-BD59-A6C34878D82A}">
                    <a16:rowId xmlns:a16="http://schemas.microsoft.com/office/drawing/2014/main" val="1383118963"/>
                  </a:ext>
                </a:extLst>
              </a:tr>
              <a:tr h="255457">
                <a:tc>
                  <a:txBody>
                    <a:bodyPr/>
                    <a:lstStyle/>
                    <a:p>
                      <a:pPr algn="ctr"/>
                      <a:r>
                        <a:rPr lang="en-US" altLang="zh-CN" sz="1400" b="0" dirty="0">
                          <a:solidFill>
                            <a:schemeClr val="tx1"/>
                          </a:solidFill>
                        </a:rPr>
                        <a:t>189</a:t>
                      </a:r>
                      <a:endParaRPr lang="zh-CN" altLang="en-US" sz="1400" b="0" dirty="0">
                        <a:solidFill>
                          <a:schemeClr val="tx1"/>
                        </a:solidFill>
                      </a:endParaRPr>
                    </a:p>
                  </a:txBody>
                  <a:tcPr/>
                </a:tc>
                <a:tc>
                  <a:txBody>
                    <a:bodyPr/>
                    <a:lstStyle/>
                    <a:p>
                      <a:pPr algn="ctr"/>
                      <a:r>
                        <a:rPr lang="en-US" altLang="zh-CN" sz="1400" b="0" dirty="0">
                          <a:solidFill>
                            <a:schemeClr val="tx1"/>
                          </a:solidFill>
                        </a:rPr>
                        <a:t>Wellbutrin</a:t>
                      </a:r>
                      <a:endParaRPr lang="zh-CN" altLang="en-US" sz="1400" b="0" dirty="0">
                        <a:solidFill>
                          <a:schemeClr val="tx1"/>
                        </a:solidFill>
                      </a:endParaRPr>
                    </a:p>
                  </a:txBody>
                  <a:tcPr/>
                </a:tc>
                <a:tc>
                  <a:txBody>
                    <a:bodyPr/>
                    <a:lstStyle/>
                    <a:p>
                      <a:pPr algn="ctr"/>
                      <a:r>
                        <a:rPr lang="en-US" altLang="zh-CN" sz="1400" b="0" dirty="0">
                          <a:solidFill>
                            <a:schemeClr val="tx1"/>
                          </a:solidFill>
                        </a:rPr>
                        <a:t>CliD2</a:t>
                      </a:r>
                      <a:endParaRPr lang="zh-CN" altLang="en-US" sz="1400" b="0" dirty="0">
                        <a:solidFill>
                          <a:schemeClr val="tx1"/>
                        </a:solidFill>
                      </a:endParaRPr>
                    </a:p>
                  </a:txBody>
                  <a:tcPr/>
                </a:tc>
                <a:tc>
                  <a:txBody>
                    <a:bodyPr/>
                    <a:lstStyle/>
                    <a:p>
                      <a:pPr algn="ctr"/>
                      <a:r>
                        <a:rPr lang="en-US" altLang="zh-CN" sz="1400" b="0" dirty="0">
                          <a:solidFill>
                            <a:schemeClr val="tx1"/>
                          </a:solidFill>
                        </a:rPr>
                        <a:t>100 mg twice daily</a:t>
                      </a:r>
                      <a:endParaRPr lang="zh-CN" altLang="en-US" sz="1400" b="0" dirty="0">
                        <a:solidFill>
                          <a:schemeClr val="tx1"/>
                        </a:solidFill>
                      </a:endParaRPr>
                    </a:p>
                  </a:txBody>
                  <a:tcPr/>
                </a:tc>
                <a:extLst>
                  <a:ext uri="{0D108BD9-81ED-4DB2-BD59-A6C34878D82A}">
                    <a16:rowId xmlns:a16="http://schemas.microsoft.com/office/drawing/2014/main" val="2333692411"/>
                  </a:ext>
                </a:extLst>
              </a:tr>
            </a:tbl>
          </a:graphicData>
        </a:graphic>
      </p:graphicFrame>
      <p:sp>
        <p:nvSpPr>
          <p:cNvPr id="16" name="文本框 15">
            <a:extLst>
              <a:ext uri="{FF2B5EF4-FFF2-40B4-BE49-F238E27FC236}">
                <a16:creationId xmlns:a16="http://schemas.microsoft.com/office/drawing/2014/main" id="{B7B360B2-4DDA-8E48-BAF8-E07883FD34B0}"/>
              </a:ext>
            </a:extLst>
          </p:cNvPr>
          <p:cNvSpPr txBox="1"/>
          <p:nvPr/>
        </p:nvSpPr>
        <p:spPr>
          <a:xfrm>
            <a:off x="9446295" y="1257080"/>
            <a:ext cx="2116440" cy="707886"/>
          </a:xfrm>
          <a:prstGeom prst="rect">
            <a:avLst/>
          </a:prstGeom>
          <a:noFill/>
        </p:spPr>
        <p:txBody>
          <a:bodyPr wrap="square" rtlCol="0">
            <a:spAutoFit/>
          </a:bodyPr>
          <a:lstStyle/>
          <a:p>
            <a:r>
              <a:rPr kumimoji="1" lang="en-US" altLang="zh-CN" sz="2000" dirty="0"/>
              <a:t>Doctor base/ source table</a:t>
            </a:r>
            <a:endParaRPr kumimoji="1" lang="zh-CN" altLang="en-US" sz="2000" dirty="0"/>
          </a:p>
        </p:txBody>
      </p:sp>
      <p:sp>
        <p:nvSpPr>
          <p:cNvPr id="17" name="矩形 16">
            <a:extLst>
              <a:ext uri="{FF2B5EF4-FFF2-40B4-BE49-F238E27FC236}">
                <a16:creationId xmlns:a16="http://schemas.microsoft.com/office/drawing/2014/main" id="{716393D8-CF5C-7644-9C12-4B756EAC1291}"/>
              </a:ext>
            </a:extLst>
          </p:cNvPr>
          <p:cNvSpPr/>
          <p:nvPr/>
        </p:nvSpPr>
        <p:spPr>
          <a:xfrm>
            <a:off x="1695028" y="6270888"/>
            <a:ext cx="2847254" cy="400110"/>
          </a:xfrm>
          <a:prstGeom prst="rect">
            <a:avLst/>
          </a:prstGeom>
        </p:spPr>
        <p:txBody>
          <a:bodyPr wrap="none">
            <a:spAutoFit/>
          </a:bodyPr>
          <a:lstStyle/>
          <a:p>
            <a:r>
              <a:rPr kumimoji="1" lang="en-US" altLang="zh-CN" sz="2000" dirty="0"/>
              <a:t>Patient base/ source table</a:t>
            </a:r>
            <a:endParaRPr kumimoji="1" lang="zh-CN" altLang="en-US" sz="2000" dirty="0"/>
          </a:p>
        </p:txBody>
      </p:sp>
      <p:sp>
        <p:nvSpPr>
          <p:cNvPr id="18" name="矩形 17">
            <a:extLst>
              <a:ext uri="{FF2B5EF4-FFF2-40B4-BE49-F238E27FC236}">
                <a16:creationId xmlns:a16="http://schemas.microsoft.com/office/drawing/2014/main" id="{CC94FE2B-9D39-D648-ABCE-E425EAE8AC23}"/>
              </a:ext>
            </a:extLst>
          </p:cNvPr>
          <p:cNvSpPr/>
          <p:nvPr/>
        </p:nvSpPr>
        <p:spPr>
          <a:xfrm>
            <a:off x="7561735" y="6270888"/>
            <a:ext cx="3299301" cy="400110"/>
          </a:xfrm>
          <a:prstGeom prst="rect">
            <a:avLst/>
          </a:prstGeom>
        </p:spPr>
        <p:txBody>
          <a:bodyPr wrap="none">
            <a:spAutoFit/>
          </a:bodyPr>
          <a:lstStyle/>
          <a:p>
            <a:r>
              <a:rPr kumimoji="1" lang="en-US" altLang="zh-CN" sz="2000" dirty="0"/>
              <a:t>Researcher base/ source table</a:t>
            </a:r>
            <a:endParaRPr kumimoji="1" lang="zh-CN" altLang="en-US" sz="2000" dirty="0"/>
          </a:p>
        </p:txBody>
      </p:sp>
      <p:sp>
        <p:nvSpPr>
          <p:cNvPr id="19" name="矩形 18">
            <a:extLst>
              <a:ext uri="{FF2B5EF4-FFF2-40B4-BE49-F238E27FC236}">
                <a16:creationId xmlns:a16="http://schemas.microsoft.com/office/drawing/2014/main" id="{21078975-0E18-2D47-8AE1-7D4546981ACD}"/>
              </a:ext>
            </a:extLst>
          </p:cNvPr>
          <p:cNvSpPr/>
          <p:nvPr/>
        </p:nvSpPr>
        <p:spPr>
          <a:xfrm>
            <a:off x="231902" y="2666595"/>
            <a:ext cx="1051185" cy="400110"/>
          </a:xfrm>
          <a:prstGeom prst="rect">
            <a:avLst/>
          </a:prstGeom>
        </p:spPr>
        <p:txBody>
          <a:bodyPr wrap="none">
            <a:spAutoFit/>
          </a:bodyPr>
          <a:lstStyle/>
          <a:p>
            <a:r>
              <a:rPr kumimoji="1" lang="en-US" altLang="zh-CN" sz="2000" dirty="0"/>
              <a:t>DP view</a:t>
            </a:r>
            <a:endParaRPr kumimoji="1" lang="zh-CN" altLang="en-US" sz="2000" dirty="0"/>
          </a:p>
        </p:txBody>
      </p:sp>
      <p:sp>
        <p:nvSpPr>
          <p:cNvPr id="20" name="矩形 19">
            <a:extLst>
              <a:ext uri="{FF2B5EF4-FFF2-40B4-BE49-F238E27FC236}">
                <a16:creationId xmlns:a16="http://schemas.microsoft.com/office/drawing/2014/main" id="{EE4DC149-DD70-7E40-AC01-81EF15983B16}"/>
              </a:ext>
            </a:extLst>
          </p:cNvPr>
          <p:cNvSpPr/>
          <p:nvPr/>
        </p:nvSpPr>
        <p:spPr>
          <a:xfrm>
            <a:off x="9813801" y="2634636"/>
            <a:ext cx="1075231" cy="400110"/>
          </a:xfrm>
          <a:prstGeom prst="rect">
            <a:avLst/>
          </a:prstGeom>
        </p:spPr>
        <p:txBody>
          <a:bodyPr wrap="none">
            <a:spAutoFit/>
          </a:bodyPr>
          <a:lstStyle/>
          <a:p>
            <a:r>
              <a:rPr kumimoji="1" lang="en-US" altLang="zh-CN" sz="2000" dirty="0"/>
              <a:t>DR view</a:t>
            </a:r>
            <a:endParaRPr kumimoji="1" lang="zh-CN" altLang="en-US" sz="2000" dirty="0"/>
          </a:p>
        </p:txBody>
      </p:sp>
      <p:graphicFrame>
        <p:nvGraphicFramePr>
          <p:cNvPr id="21" name="表格 20">
            <a:extLst>
              <a:ext uri="{FF2B5EF4-FFF2-40B4-BE49-F238E27FC236}">
                <a16:creationId xmlns:a16="http://schemas.microsoft.com/office/drawing/2014/main" id="{86183385-880A-F04C-A88B-85F3E74226F1}"/>
              </a:ext>
            </a:extLst>
          </p:cNvPr>
          <p:cNvGraphicFramePr>
            <a:graphicFrameLocks noGrp="1"/>
          </p:cNvGraphicFramePr>
          <p:nvPr/>
        </p:nvGraphicFramePr>
        <p:xfrm>
          <a:off x="7561735" y="2504490"/>
          <a:ext cx="2100112" cy="1360565"/>
        </p:xfrm>
        <a:graphic>
          <a:graphicData uri="http://schemas.openxmlformats.org/drawingml/2006/table">
            <a:tbl>
              <a:tblPr firstRow="1" firstCol="1" bandRow="1">
                <a:tableStyleId>{1E171933-4619-4E11-9A3F-F7608DF75F80}</a:tableStyleId>
              </a:tblPr>
              <a:tblGrid>
                <a:gridCol w="1061280">
                  <a:extLst>
                    <a:ext uri="{9D8B030D-6E8A-4147-A177-3AD203B41FA5}">
                      <a16:colId xmlns:a16="http://schemas.microsoft.com/office/drawing/2014/main" val="2000373528"/>
                    </a:ext>
                  </a:extLst>
                </a:gridCol>
                <a:gridCol w="1038832">
                  <a:extLst>
                    <a:ext uri="{9D8B030D-6E8A-4147-A177-3AD203B41FA5}">
                      <a16:colId xmlns:a16="http://schemas.microsoft.com/office/drawing/2014/main" val="1471844293"/>
                    </a:ext>
                  </a:extLst>
                </a:gridCol>
              </a:tblGrid>
              <a:tr h="736763">
                <a:tc>
                  <a:txBody>
                    <a:bodyPr/>
                    <a:lstStyle/>
                    <a:p>
                      <a:pPr algn="ctr"/>
                      <a:r>
                        <a:rPr lang="en-US" altLang="zh-CN" sz="1400" b="0" dirty="0">
                          <a:solidFill>
                            <a:schemeClr val="tx1"/>
                          </a:solidFill>
                        </a:rPr>
                        <a:t>a1.</a:t>
                      </a:r>
                    </a:p>
                    <a:p>
                      <a:pPr algn="ctr"/>
                      <a:r>
                        <a:rPr lang="en-US" altLang="zh-CN" sz="1400" b="0" dirty="0">
                          <a:solidFill>
                            <a:schemeClr val="tx1"/>
                          </a:solidFill>
                        </a:rPr>
                        <a:t>Medication Name</a:t>
                      </a:r>
                      <a:endParaRPr lang="zh-CN" altLang="en-US" sz="1400" b="0" dirty="0">
                        <a:solidFill>
                          <a:schemeClr val="tx1"/>
                        </a:solidFill>
                      </a:endParaRPr>
                    </a:p>
                  </a:txBody>
                  <a:tcPr>
                    <a:solidFill>
                      <a:schemeClr val="accent4">
                        <a:lumMod val="60000"/>
                        <a:lumOff val="40000"/>
                      </a:schemeClr>
                    </a:solidFill>
                  </a:tcPr>
                </a:tc>
                <a:tc>
                  <a:txBody>
                    <a:bodyPr/>
                    <a:lstStyle/>
                    <a:p>
                      <a:pPr algn="ctr"/>
                      <a:r>
                        <a:rPr lang="en-US" altLang="zh-CN" sz="1400" b="0" dirty="0">
                          <a:solidFill>
                            <a:schemeClr val="tx1"/>
                          </a:solidFill>
                        </a:rPr>
                        <a:t>a5.</a:t>
                      </a:r>
                    </a:p>
                    <a:p>
                      <a:pPr algn="ctr"/>
                      <a:r>
                        <a:rPr lang="en-US" altLang="zh-CN" sz="1400" b="0" dirty="0">
                          <a:solidFill>
                            <a:schemeClr val="tx1"/>
                          </a:solidFill>
                        </a:rPr>
                        <a:t>Mechanism of Action</a:t>
                      </a:r>
                    </a:p>
                  </a:txBody>
                  <a:tcPr>
                    <a:solidFill>
                      <a:schemeClr val="accent4">
                        <a:lumMod val="60000"/>
                        <a:lumOff val="40000"/>
                      </a:schemeClr>
                    </a:solidFill>
                  </a:tcPr>
                </a:tc>
                <a:extLst>
                  <a:ext uri="{0D108BD9-81ED-4DB2-BD59-A6C34878D82A}">
                    <a16:rowId xmlns:a16="http://schemas.microsoft.com/office/drawing/2014/main" val="1992330608"/>
                  </a:ext>
                </a:extLst>
              </a:tr>
              <a:tr h="311901">
                <a:tc>
                  <a:txBody>
                    <a:bodyPr/>
                    <a:lstStyle/>
                    <a:p>
                      <a:pPr algn="ctr"/>
                      <a:r>
                        <a:rPr lang="en-US" altLang="zh-CN" sz="1400" b="0" dirty="0">
                          <a:solidFill>
                            <a:schemeClr val="tx1"/>
                          </a:solidFill>
                        </a:rPr>
                        <a:t>Ibuprofen</a:t>
                      </a:r>
                      <a:endParaRPr lang="zh-CN" altLang="en-US" sz="1400" b="0" dirty="0">
                        <a:solidFill>
                          <a:schemeClr val="tx1"/>
                        </a:solidFill>
                      </a:endParaRPr>
                    </a:p>
                  </a:txBody>
                  <a:tcPr/>
                </a:tc>
                <a:tc>
                  <a:txBody>
                    <a:bodyPr/>
                    <a:lstStyle/>
                    <a:p>
                      <a:pPr algn="ctr"/>
                      <a:r>
                        <a:rPr lang="en-US" altLang="zh-CN" sz="1400" b="0" dirty="0">
                          <a:solidFill>
                            <a:schemeClr val="tx1"/>
                          </a:solidFill>
                        </a:rPr>
                        <a:t>MeA1</a:t>
                      </a:r>
                      <a:endParaRPr lang="zh-CN" altLang="en-US" sz="1400" b="0" dirty="0">
                        <a:solidFill>
                          <a:schemeClr val="tx1"/>
                        </a:solidFill>
                      </a:endParaRPr>
                    </a:p>
                  </a:txBody>
                  <a:tcPr/>
                </a:tc>
                <a:extLst>
                  <a:ext uri="{0D108BD9-81ED-4DB2-BD59-A6C34878D82A}">
                    <a16:rowId xmlns:a16="http://schemas.microsoft.com/office/drawing/2014/main" val="2496329064"/>
                  </a:ext>
                </a:extLst>
              </a:tr>
              <a:tr h="311901">
                <a:tc>
                  <a:txBody>
                    <a:bodyPr/>
                    <a:lstStyle/>
                    <a:p>
                      <a:pPr algn="ctr"/>
                      <a:r>
                        <a:rPr lang="en-US" altLang="zh-CN" sz="1400" b="0" dirty="0">
                          <a:solidFill>
                            <a:schemeClr val="tx1"/>
                          </a:solidFill>
                        </a:rPr>
                        <a:t>Wellbutrin</a:t>
                      </a:r>
                      <a:endParaRPr lang="zh-CN" altLang="en-US" sz="1400" b="0" dirty="0">
                        <a:solidFill>
                          <a:schemeClr val="tx1"/>
                        </a:solidFill>
                      </a:endParaRPr>
                    </a:p>
                  </a:txBody>
                  <a:tcPr/>
                </a:tc>
                <a:tc>
                  <a:txBody>
                    <a:bodyPr/>
                    <a:lstStyle/>
                    <a:p>
                      <a:pPr algn="ctr"/>
                      <a:r>
                        <a:rPr lang="en-US" altLang="zh-CN" sz="1400" b="0" dirty="0">
                          <a:solidFill>
                            <a:schemeClr val="tx1"/>
                          </a:solidFill>
                        </a:rPr>
                        <a:t>MeA2</a:t>
                      </a:r>
                      <a:endParaRPr lang="zh-CN" altLang="en-US" sz="1400" b="0" dirty="0">
                        <a:solidFill>
                          <a:schemeClr val="tx1"/>
                        </a:solidFill>
                      </a:endParaRPr>
                    </a:p>
                  </a:txBody>
                  <a:tcPr/>
                </a:tc>
                <a:extLst>
                  <a:ext uri="{0D108BD9-81ED-4DB2-BD59-A6C34878D82A}">
                    <a16:rowId xmlns:a16="http://schemas.microsoft.com/office/drawing/2014/main" val="3382618486"/>
                  </a:ext>
                </a:extLst>
              </a:tr>
            </a:tbl>
          </a:graphicData>
        </a:graphic>
      </p:graphicFrame>
    </p:spTree>
    <p:extLst>
      <p:ext uri="{BB962C8B-B14F-4D97-AF65-F5344CB8AC3E}">
        <p14:creationId xmlns:p14="http://schemas.microsoft.com/office/powerpoint/2010/main" val="962635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58F4D5DB-6BAA-7046-A21A-8B1D4E7BC693}"/>
              </a:ext>
            </a:extLst>
          </p:cNvPr>
          <p:cNvSpPr>
            <a:spLocks noGrp="1"/>
          </p:cNvSpPr>
          <p:nvPr>
            <p:ph type="sldNum" sz="quarter" idx="12"/>
          </p:nvPr>
        </p:nvSpPr>
        <p:spPr/>
        <p:txBody>
          <a:bodyPr/>
          <a:lstStyle/>
          <a:p>
            <a:fld id="{8A7A6979-0714-4377-B894-6BE4C2D6E202}" type="slidenum">
              <a:rPr lang="en-US" smtClean="0"/>
              <a:pPr/>
              <a:t>16</a:t>
            </a:fld>
            <a:endParaRPr lang="en-US" dirty="0"/>
          </a:p>
        </p:txBody>
      </p:sp>
      <p:graphicFrame>
        <p:nvGraphicFramePr>
          <p:cNvPr id="5" name="表格 4">
            <a:extLst>
              <a:ext uri="{FF2B5EF4-FFF2-40B4-BE49-F238E27FC236}">
                <a16:creationId xmlns:a16="http://schemas.microsoft.com/office/drawing/2014/main" id="{BDD83CCE-331C-C840-8FAA-F50C86378F3A}"/>
              </a:ext>
            </a:extLst>
          </p:cNvPr>
          <p:cNvGraphicFramePr>
            <a:graphicFrameLocks noGrp="1"/>
          </p:cNvGraphicFramePr>
          <p:nvPr/>
        </p:nvGraphicFramePr>
        <p:xfrm>
          <a:off x="1963022" y="316625"/>
          <a:ext cx="7435993" cy="1656080"/>
        </p:xfrm>
        <a:graphic>
          <a:graphicData uri="http://schemas.openxmlformats.org/drawingml/2006/table">
            <a:tbl>
              <a:tblPr firstRow="1" firstCol="1" bandRow="1">
                <a:tableStyleId>{1E171933-4619-4E11-9A3F-F7608DF75F80}</a:tableStyleId>
              </a:tblPr>
              <a:tblGrid>
                <a:gridCol w="1039239">
                  <a:extLst>
                    <a:ext uri="{9D8B030D-6E8A-4147-A177-3AD203B41FA5}">
                      <a16:colId xmlns:a16="http://schemas.microsoft.com/office/drawing/2014/main" val="2392303474"/>
                    </a:ext>
                  </a:extLst>
                </a:gridCol>
                <a:gridCol w="1380684">
                  <a:extLst>
                    <a:ext uri="{9D8B030D-6E8A-4147-A177-3AD203B41FA5}">
                      <a16:colId xmlns:a16="http://schemas.microsoft.com/office/drawing/2014/main" val="696982075"/>
                    </a:ext>
                  </a:extLst>
                </a:gridCol>
                <a:gridCol w="1062014">
                  <a:extLst>
                    <a:ext uri="{9D8B030D-6E8A-4147-A177-3AD203B41FA5}">
                      <a16:colId xmlns:a16="http://schemas.microsoft.com/office/drawing/2014/main" val="2018791737"/>
                    </a:ext>
                  </a:extLst>
                </a:gridCol>
                <a:gridCol w="2263419">
                  <a:extLst>
                    <a:ext uri="{9D8B030D-6E8A-4147-A177-3AD203B41FA5}">
                      <a16:colId xmlns:a16="http://schemas.microsoft.com/office/drawing/2014/main" val="3991618385"/>
                    </a:ext>
                  </a:extLst>
                </a:gridCol>
                <a:gridCol w="1690637">
                  <a:extLst>
                    <a:ext uri="{9D8B030D-6E8A-4147-A177-3AD203B41FA5}">
                      <a16:colId xmlns:a16="http://schemas.microsoft.com/office/drawing/2014/main" val="982224606"/>
                    </a:ext>
                  </a:extLst>
                </a:gridCol>
              </a:tblGrid>
              <a:tr h="370840">
                <a:tc>
                  <a:txBody>
                    <a:bodyPr/>
                    <a:lstStyle/>
                    <a:p>
                      <a:pPr algn="ctr"/>
                      <a:r>
                        <a:rPr lang="en-US" altLang="zh-CN" b="0" dirty="0">
                          <a:solidFill>
                            <a:schemeClr val="tx1"/>
                          </a:solidFill>
                        </a:rPr>
                        <a:t>a0. </a:t>
                      </a:r>
                      <a:br>
                        <a:rPr lang="en-US" altLang="zh-CN" b="0" dirty="0">
                          <a:solidFill>
                            <a:schemeClr val="tx1"/>
                          </a:solidFill>
                        </a:rPr>
                      </a:br>
                      <a:r>
                        <a:rPr lang="en-US" altLang="zh-CN" b="0" dirty="0">
                          <a:solidFill>
                            <a:schemeClr val="tx1"/>
                          </a:solidFill>
                        </a:rPr>
                        <a:t>Patient ID</a:t>
                      </a:r>
                      <a:endParaRPr lang="zh-CN" altLang="en-US" b="0" dirty="0">
                        <a:solidFill>
                          <a:schemeClr val="tx1"/>
                        </a:solidFill>
                      </a:endParaRPr>
                    </a:p>
                  </a:txBody>
                  <a:tcPr>
                    <a:solidFill>
                      <a:schemeClr val="accent4">
                        <a:lumMod val="60000"/>
                        <a:lumOff val="40000"/>
                      </a:schemeClr>
                    </a:solidFill>
                  </a:tcPr>
                </a:tc>
                <a:tc>
                  <a:txBody>
                    <a:bodyPr/>
                    <a:lstStyle/>
                    <a:p>
                      <a:pPr algn="ctr"/>
                      <a:r>
                        <a:rPr lang="en-US" altLang="zh-CN" b="0" dirty="0">
                          <a:solidFill>
                            <a:schemeClr val="tx1"/>
                          </a:solidFill>
                        </a:rPr>
                        <a:t>a1.</a:t>
                      </a:r>
                    </a:p>
                    <a:p>
                      <a:pPr algn="ctr"/>
                      <a:r>
                        <a:rPr lang="en-US" altLang="zh-CN" b="0" dirty="0">
                          <a:solidFill>
                            <a:schemeClr val="tx1"/>
                          </a:solidFill>
                        </a:rPr>
                        <a:t>Medication Name</a:t>
                      </a:r>
                      <a:endParaRPr lang="zh-CN" altLang="en-US" b="0" dirty="0">
                        <a:solidFill>
                          <a:schemeClr val="tx1"/>
                        </a:solidFill>
                      </a:endParaRPr>
                    </a:p>
                  </a:txBody>
                  <a:tcPr>
                    <a:solidFill>
                      <a:schemeClr val="accent4">
                        <a:lumMod val="60000"/>
                        <a:lumOff val="40000"/>
                      </a:schemeClr>
                    </a:solidFill>
                  </a:tcPr>
                </a:tc>
                <a:tc>
                  <a:txBody>
                    <a:bodyPr/>
                    <a:lstStyle/>
                    <a:p>
                      <a:pPr algn="ctr"/>
                      <a:r>
                        <a:rPr lang="en-US" altLang="zh-CN" b="0" dirty="0">
                          <a:solidFill>
                            <a:schemeClr val="tx1"/>
                          </a:solidFill>
                        </a:rPr>
                        <a:t>a2.</a:t>
                      </a:r>
                    </a:p>
                    <a:p>
                      <a:pPr algn="ctr"/>
                      <a:r>
                        <a:rPr lang="en-US" altLang="zh-CN" b="0" dirty="0">
                          <a:solidFill>
                            <a:schemeClr val="tx1"/>
                          </a:solidFill>
                        </a:rPr>
                        <a:t>Clinical </a:t>
                      </a:r>
                    </a:p>
                    <a:p>
                      <a:pPr algn="ctr"/>
                      <a:r>
                        <a:rPr lang="en-US" altLang="zh-CN" b="0" dirty="0">
                          <a:solidFill>
                            <a:schemeClr val="tx1"/>
                          </a:solidFill>
                        </a:rPr>
                        <a:t>Data</a:t>
                      </a:r>
                      <a:endParaRPr lang="zh-CN" altLang="en-US" b="0" dirty="0">
                        <a:solidFill>
                          <a:schemeClr val="tx1"/>
                        </a:solidFill>
                      </a:endParaRPr>
                    </a:p>
                  </a:txBody>
                  <a:tcPr>
                    <a:solidFill>
                      <a:schemeClr val="accent4">
                        <a:lumMod val="60000"/>
                        <a:lumOff val="40000"/>
                      </a:schemeClr>
                    </a:solidFill>
                  </a:tcPr>
                </a:tc>
                <a:tc>
                  <a:txBody>
                    <a:bodyPr/>
                    <a:lstStyle/>
                    <a:p>
                      <a:pPr algn="ctr"/>
                      <a:r>
                        <a:rPr lang="en-US" altLang="zh-CN" b="0" dirty="0">
                          <a:solidFill>
                            <a:schemeClr val="tx1"/>
                          </a:solidFill>
                        </a:rPr>
                        <a:t>a4.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0" dirty="0">
                          <a:solidFill>
                            <a:schemeClr val="tx1"/>
                          </a:solidFill>
                        </a:rPr>
                        <a:t>Dosage</a:t>
                      </a:r>
                    </a:p>
                    <a:p>
                      <a:pPr algn="ctr"/>
                      <a:endParaRPr lang="en-US" altLang="zh-CN" b="0" dirty="0">
                        <a:solidFill>
                          <a:schemeClr val="tx1"/>
                        </a:solidFill>
                      </a:endParaRPr>
                    </a:p>
                  </a:txBody>
                  <a:tcPr>
                    <a:solidFill>
                      <a:schemeClr val="accent4">
                        <a:lumMod val="60000"/>
                        <a:lumOff val="40000"/>
                      </a:schemeClr>
                    </a:solidFill>
                  </a:tcPr>
                </a:tc>
                <a:tc>
                  <a:txBody>
                    <a:bodyPr/>
                    <a:lstStyle/>
                    <a:p>
                      <a:pPr algn="ctr"/>
                      <a:r>
                        <a:rPr lang="en-US" altLang="zh-CN" b="0" dirty="0">
                          <a:solidFill>
                            <a:schemeClr val="tx1"/>
                          </a:solidFill>
                        </a:rPr>
                        <a:t>a5.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0" dirty="0">
                          <a:solidFill>
                            <a:schemeClr val="tx1"/>
                          </a:solidFill>
                        </a:rPr>
                        <a:t>Mechanism of Action</a:t>
                      </a:r>
                      <a:endParaRPr lang="zh-CN" altLang="en-US" b="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3324915150"/>
                  </a:ext>
                </a:extLst>
              </a:tr>
              <a:tr h="370840">
                <a:tc>
                  <a:txBody>
                    <a:bodyPr/>
                    <a:lstStyle/>
                    <a:p>
                      <a:pPr algn="ctr"/>
                      <a:r>
                        <a:rPr lang="en-US" altLang="zh-CN" b="0" dirty="0">
                          <a:solidFill>
                            <a:schemeClr val="tx1"/>
                          </a:solidFill>
                        </a:rPr>
                        <a:t>188</a:t>
                      </a:r>
                      <a:endParaRPr lang="zh-CN" altLang="en-US" b="0" dirty="0">
                        <a:solidFill>
                          <a:schemeClr val="tx1"/>
                        </a:solidFill>
                      </a:endParaRPr>
                    </a:p>
                  </a:txBody>
                  <a:tcPr/>
                </a:tc>
                <a:tc>
                  <a:txBody>
                    <a:bodyPr/>
                    <a:lstStyle/>
                    <a:p>
                      <a:pPr algn="ctr"/>
                      <a:r>
                        <a:rPr lang="en-US" altLang="zh-CN" b="0" dirty="0">
                          <a:solidFill>
                            <a:schemeClr val="tx1"/>
                          </a:solidFill>
                        </a:rPr>
                        <a:t>Ibuprofen</a:t>
                      </a:r>
                      <a:endParaRPr lang="zh-CN" altLang="en-US" b="0" dirty="0">
                        <a:solidFill>
                          <a:schemeClr val="tx1"/>
                        </a:solidFill>
                      </a:endParaRPr>
                    </a:p>
                  </a:txBody>
                  <a:tcPr/>
                </a:tc>
                <a:tc>
                  <a:txBody>
                    <a:bodyPr/>
                    <a:lstStyle/>
                    <a:p>
                      <a:pPr algn="ctr"/>
                      <a:r>
                        <a:rPr lang="en-US" altLang="zh-CN" b="0" dirty="0">
                          <a:solidFill>
                            <a:schemeClr val="tx1"/>
                          </a:solidFill>
                        </a:rPr>
                        <a:t>CliD1</a:t>
                      </a:r>
                      <a:endParaRPr lang="zh-CN" altLang="en-US" b="0" dirty="0">
                        <a:solidFill>
                          <a:schemeClr val="tx1"/>
                        </a:solidFill>
                      </a:endParaRPr>
                    </a:p>
                  </a:txBody>
                  <a:tcPr/>
                </a:tc>
                <a:tc>
                  <a:txBody>
                    <a:bodyPr/>
                    <a:lstStyle/>
                    <a:p>
                      <a:pPr algn="ctr"/>
                      <a:r>
                        <a:rPr lang="en-US" altLang="zh-CN" b="0" dirty="0">
                          <a:solidFill>
                            <a:schemeClr val="tx1"/>
                          </a:solidFill>
                        </a:rPr>
                        <a:t>one tablet every 4h</a:t>
                      </a:r>
                      <a:endParaRPr lang="zh-CN" altLang="en-US" b="0" dirty="0">
                        <a:solidFill>
                          <a:schemeClr val="tx1"/>
                        </a:solidFill>
                      </a:endParaRPr>
                    </a:p>
                  </a:txBody>
                  <a:tcPr/>
                </a:tc>
                <a:tc>
                  <a:txBody>
                    <a:bodyPr/>
                    <a:lstStyle/>
                    <a:p>
                      <a:pPr algn="ctr"/>
                      <a:r>
                        <a:rPr lang="en-US" altLang="zh-CN" b="0" dirty="0">
                          <a:solidFill>
                            <a:schemeClr val="tx1"/>
                          </a:solidFill>
                        </a:rPr>
                        <a:t>MeA1</a:t>
                      </a:r>
                      <a:endParaRPr lang="zh-CN" altLang="en-US" b="0" dirty="0">
                        <a:solidFill>
                          <a:schemeClr val="tx1"/>
                        </a:solidFill>
                      </a:endParaRPr>
                    </a:p>
                  </a:txBody>
                  <a:tcPr/>
                </a:tc>
                <a:extLst>
                  <a:ext uri="{0D108BD9-81ED-4DB2-BD59-A6C34878D82A}">
                    <a16:rowId xmlns:a16="http://schemas.microsoft.com/office/drawing/2014/main" val="2759757479"/>
                  </a:ext>
                </a:extLst>
              </a:tr>
              <a:tr h="370840">
                <a:tc>
                  <a:txBody>
                    <a:bodyPr/>
                    <a:lstStyle/>
                    <a:p>
                      <a:pPr algn="ctr"/>
                      <a:r>
                        <a:rPr lang="en-US" altLang="zh-CN" b="0" dirty="0">
                          <a:solidFill>
                            <a:schemeClr val="tx1"/>
                          </a:solidFill>
                        </a:rPr>
                        <a:t>189</a:t>
                      </a:r>
                      <a:endParaRPr lang="zh-CN" altLang="en-US" b="0" dirty="0">
                        <a:solidFill>
                          <a:schemeClr val="tx1"/>
                        </a:solidFill>
                      </a:endParaRPr>
                    </a:p>
                  </a:txBody>
                  <a:tcPr/>
                </a:tc>
                <a:tc>
                  <a:txBody>
                    <a:bodyPr/>
                    <a:lstStyle/>
                    <a:p>
                      <a:pPr algn="ctr"/>
                      <a:r>
                        <a:rPr lang="en-US" altLang="zh-CN" b="0" dirty="0">
                          <a:solidFill>
                            <a:schemeClr val="tx1"/>
                          </a:solidFill>
                        </a:rPr>
                        <a:t>Wellbutrin</a:t>
                      </a:r>
                      <a:endParaRPr lang="zh-CN" altLang="en-US" b="0" dirty="0">
                        <a:solidFill>
                          <a:schemeClr val="tx1"/>
                        </a:solidFill>
                      </a:endParaRPr>
                    </a:p>
                  </a:txBody>
                  <a:tcPr/>
                </a:tc>
                <a:tc>
                  <a:txBody>
                    <a:bodyPr/>
                    <a:lstStyle/>
                    <a:p>
                      <a:pPr algn="ctr"/>
                      <a:r>
                        <a:rPr lang="en-US" altLang="zh-CN" b="0" dirty="0">
                          <a:solidFill>
                            <a:schemeClr val="tx1"/>
                          </a:solidFill>
                        </a:rPr>
                        <a:t>CliD2</a:t>
                      </a:r>
                      <a:endParaRPr lang="zh-CN" altLang="en-US" b="0" dirty="0">
                        <a:solidFill>
                          <a:schemeClr val="tx1"/>
                        </a:solidFill>
                      </a:endParaRPr>
                    </a:p>
                  </a:txBody>
                  <a:tcPr/>
                </a:tc>
                <a:tc>
                  <a:txBody>
                    <a:bodyPr/>
                    <a:lstStyle/>
                    <a:p>
                      <a:pPr algn="ctr"/>
                      <a:r>
                        <a:rPr lang="en-US" altLang="zh-CN" b="0" dirty="0">
                          <a:solidFill>
                            <a:schemeClr val="tx1"/>
                          </a:solidFill>
                        </a:rPr>
                        <a:t>100 mg twice daily</a:t>
                      </a:r>
                      <a:endParaRPr lang="zh-CN" altLang="en-US" b="0" dirty="0">
                        <a:solidFill>
                          <a:schemeClr val="tx1"/>
                        </a:solidFill>
                      </a:endParaRPr>
                    </a:p>
                  </a:txBody>
                  <a:tcPr/>
                </a:tc>
                <a:tc>
                  <a:txBody>
                    <a:bodyPr/>
                    <a:lstStyle/>
                    <a:p>
                      <a:pPr algn="ctr"/>
                      <a:r>
                        <a:rPr lang="en-US" altLang="zh-CN" b="0" dirty="0">
                          <a:solidFill>
                            <a:schemeClr val="tx1"/>
                          </a:solidFill>
                        </a:rPr>
                        <a:t>MeA2</a:t>
                      </a:r>
                      <a:endParaRPr lang="zh-CN" altLang="en-US" b="0" dirty="0">
                        <a:solidFill>
                          <a:schemeClr val="tx1"/>
                        </a:solidFill>
                      </a:endParaRPr>
                    </a:p>
                  </a:txBody>
                  <a:tcPr/>
                </a:tc>
                <a:extLst>
                  <a:ext uri="{0D108BD9-81ED-4DB2-BD59-A6C34878D82A}">
                    <a16:rowId xmlns:a16="http://schemas.microsoft.com/office/drawing/2014/main" val="3271478559"/>
                  </a:ext>
                </a:extLst>
              </a:tr>
            </a:tbl>
          </a:graphicData>
        </a:graphic>
      </p:graphicFrame>
      <p:pic>
        <p:nvPicPr>
          <p:cNvPr id="6" name="图片 5">
            <a:extLst>
              <a:ext uri="{FF2B5EF4-FFF2-40B4-BE49-F238E27FC236}">
                <a16:creationId xmlns:a16="http://schemas.microsoft.com/office/drawing/2014/main" id="{1F4A774A-85BC-1E45-BDF7-6A59D0EF6A72}"/>
              </a:ext>
            </a:extLst>
          </p:cNvPr>
          <p:cNvPicPr>
            <a:picLocks noChangeAspect="1"/>
          </p:cNvPicPr>
          <p:nvPr/>
        </p:nvPicPr>
        <p:blipFill>
          <a:blip r:embed="rId3"/>
          <a:stretch>
            <a:fillRect/>
          </a:stretch>
        </p:blipFill>
        <p:spPr>
          <a:xfrm>
            <a:off x="9502254" y="88040"/>
            <a:ext cx="829963" cy="1135626"/>
          </a:xfrm>
          <a:prstGeom prst="rect">
            <a:avLst/>
          </a:prstGeom>
        </p:spPr>
      </p:pic>
      <p:graphicFrame>
        <p:nvGraphicFramePr>
          <p:cNvPr id="8" name="表格 7">
            <a:extLst>
              <a:ext uri="{FF2B5EF4-FFF2-40B4-BE49-F238E27FC236}">
                <a16:creationId xmlns:a16="http://schemas.microsoft.com/office/drawing/2014/main" id="{278EFC50-721A-834F-A379-7C9DB9AAFA9B}"/>
              </a:ext>
            </a:extLst>
          </p:cNvPr>
          <p:cNvGraphicFramePr>
            <a:graphicFrameLocks noGrp="1"/>
          </p:cNvGraphicFramePr>
          <p:nvPr>
            <p:extLst>
              <p:ext uri="{D42A27DB-BD31-4B8C-83A1-F6EECF244321}">
                <p14:modId xmlns:p14="http://schemas.microsoft.com/office/powerpoint/2010/main" val="3869016400"/>
              </p:ext>
            </p:extLst>
          </p:nvPr>
        </p:nvGraphicFramePr>
        <p:xfrm>
          <a:off x="91328" y="4561840"/>
          <a:ext cx="6966667" cy="1656080"/>
        </p:xfrm>
        <a:graphic>
          <a:graphicData uri="http://schemas.openxmlformats.org/drawingml/2006/table">
            <a:tbl>
              <a:tblPr firstRow="1" firstCol="1" bandRow="1">
                <a:tableStyleId>{1E171933-4619-4E11-9A3F-F7608DF75F80}</a:tableStyleId>
              </a:tblPr>
              <a:tblGrid>
                <a:gridCol w="1039239">
                  <a:extLst>
                    <a:ext uri="{9D8B030D-6E8A-4147-A177-3AD203B41FA5}">
                      <a16:colId xmlns:a16="http://schemas.microsoft.com/office/drawing/2014/main" val="2517969326"/>
                    </a:ext>
                  </a:extLst>
                </a:gridCol>
                <a:gridCol w="1380684">
                  <a:extLst>
                    <a:ext uri="{9D8B030D-6E8A-4147-A177-3AD203B41FA5}">
                      <a16:colId xmlns:a16="http://schemas.microsoft.com/office/drawing/2014/main" val="1548876784"/>
                    </a:ext>
                  </a:extLst>
                </a:gridCol>
                <a:gridCol w="1062014">
                  <a:extLst>
                    <a:ext uri="{9D8B030D-6E8A-4147-A177-3AD203B41FA5}">
                      <a16:colId xmlns:a16="http://schemas.microsoft.com/office/drawing/2014/main" val="4056687094"/>
                    </a:ext>
                  </a:extLst>
                </a:gridCol>
                <a:gridCol w="1227952">
                  <a:extLst>
                    <a:ext uri="{9D8B030D-6E8A-4147-A177-3AD203B41FA5}">
                      <a16:colId xmlns:a16="http://schemas.microsoft.com/office/drawing/2014/main" val="3268238745"/>
                    </a:ext>
                  </a:extLst>
                </a:gridCol>
                <a:gridCol w="2256778">
                  <a:extLst>
                    <a:ext uri="{9D8B030D-6E8A-4147-A177-3AD203B41FA5}">
                      <a16:colId xmlns:a16="http://schemas.microsoft.com/office/drawing/2014/main" val="1768237691"/>
                    </a:ext>
                  </a:extLst>
                </a:gridCol>
              </a:tblGrid>
              <a:tr h="370840">
                <a:tc>
                  <a:txBody>
                    <a:bodyPr/>
                    <a:lstStyle/>
                    <a:p>
                      <a:pPr algn="ctr"/>
                      <a:r>
                        <a:rPr lang="en-US" altLang="zh-CN" sz="1800" b="0" dirty="0">
                          <a:solidFill>
                            <a:schemeClr val="tx1"/>
                          </a:solidFill>
                        </a:rPr>
                        <a:t>a0. </a:t>
                      </a:r>
                      <a:br>
                        <a:rPr lang="en-US" altLang="zh-CN" sz="1800" b="0" dirty="0">
                          <a:solidFill>
                            <a:schemeClr val="tx1"/>
                          </a:solidFill>
                        </a:rPr>
                      </a:br>
                      <a:r>
                        <a:rPr lang="en-US" altLang="zh-CN" sz="1800" b="0" dirty="0">
                          <a:solidFill>
                            <a:schemeClr val="tx1"/>
                          </a:solidFill>
                        </a:rPr>
                        <a:t>Patient ID</a:t>
                      </a:r>
                      <a:endParaRPr lang="zh-CN" altLang="en-US" sz="1800" b="0" dirty="0">
                        <a:solidFill>
                          <a:schemeClr val="tx1"/>
                        </a:solidFill>
                      </a:endParaRPr>
                    </a:p>
                  </a:txBody>
                  <a:tcPr>
                    <a:solidFill>
                      <a:schemeClr val="accent4">
                        <a:lumMod val="60000"/>
                        <a:lumOff val="40000"/>
                      </a:schemeClr>
                    </a:solidFill>
                  </a:tcPr>
                </a:tc>
                <a:tc>
                  <a:txBody>
                    <a:bodyPr/>
                    <a:lstStyle/>
                    <a:p>
                      <a:pPr algn="ctr"/>
                      <a:r>
                        <a:rPr lang="en-US" altLang="zh-CN" sz="1800" b="0" dirty="0">
                          <a:solidFill>
                            <a:schemeClr val="tx1"/>
                          </a:solidFill>
                        </a:rPr>
                        <a:t>a1.</a:t>
                      </a:r>
                    </a:p>
                    <a:p>
                      <a:pPr algn="ctr"/>
                      <a:r>
                        <a:rPr lang="en-US" altLang="zh-CN" sz="1800" b="0" dirty="0">
                          <a:solidFill>
                            <a:schemeClr val="tx1"/>
                          </a:solidFill>
                        </a:rPr>
                        <a:t>Medication Name</a:t>
                      </a:r>
                      <a:endParaRPr lang="zh-CN" altLang="en-US" sz="1800" b="0" dirty="0">
                        <a:solidFill>
                          <a:schemeClr val="tx1"/>
                        </a:solidFill>
                      </a:endParaRPr>
                    </a:p>
                  </a:txBody>
                  <a:tcPr>
                    <a:solidFill>
                      <a:schemeClr val="accent4">
                        <a:lumMod val="60000"/>
                        <a:lumOff val="40000"/>
                      </a:schemeClr>
                    </a:solidFill>
                  </a:tcPr>
                </a:tc>
                <a:tc>
                  <a:txBody>
                    <a:bodyPr/>
                    <a:lstStyle/>
                    <a:p>
                      <a:pPr algn="ctr"/>
                      <a:r>
                        <a:rPr lang="en-US" altLang="zh-CN" sz="1800" b="0" dirty="0">
                          <a:solidFill>
                            <a:schemeClr val="tx1"/>
                          </a:solidFill>
                        </a:rPr>
                        <a:t>a2.</a:t>
                      </a:r>
                    </a:p>
                    <a:p>
                      <a:pPr algn="ctr"/>
                      <a:r>
                        <a:rPr lang="en-US" altLang="zh-CN" sz="1800" b="0" dirty="0">
                          <a:solidFill>
                            <a:schemeClr val="tx1"/>
                          </a:solidFill>
                        </a:rPr>
                        <a:t>Clinical </a:t>
                      </a:r>
                    </a:p>
                    <a:p>
                      <a:pPr algn="ctr"/>
                      <a:r>
                        <a:rPr lang="en-US" altLang="zh-CN" sz="1800" b="0" dirty="0">
                          <a:solidFill>
                            <a:schemeClr val="tx1"/>
                          </a:solidFill>
                        </a:rPr>
                        <a:t>Data</a:t>
                      </a:r>
                      <a:endParaRPr lang="zh-CN" altLang="en-US" sz="1800" b="0" dirty="0">
                        <a:solidFill>
                          <a:schemeClr val="tx1"/>
                        </a:solidFill>
                      </a:endParaRPr>
                    </a:p>
                  </a:txBody>
                  <a:tcPr>
                    <a:solidFill>
                      <a:schemeClr val="accent4">
                        <a:lumMod val="60000"/>
                        <a:lumOff val="40000"/>
                      </a:schemeClr>
                    </a:solidFill>
                  </a:tcPr>
                </a:tc>
                <a:tc>
                  <a:txBody>
                    <a:bodyPr/>
                    <a:lstStyle/>
                    <a:p>
                      <a:pPr algn="ctr"/>
                      <a:r>
                        <a:rPr lang="en-US" altLang="zh-CN" sz="1800" b="0" dirty="0">
                          <a:solidFill>
                            <a:schemeClr val="tx1"/>
                          </a:solidFill>
                        </a:rPr>
                        <a:t>a3.</a:t>
                      </a:r>
                    </a:p>
                    <a:p>
                      <a:pPr algn="ctr"/>
                      <a:r>
                        <a:rPr lang="en-US" altLang="zh-CN" sz="1800" b="0" dirty="0">
                          <a:solidFill>
                            <a:schemeClr val="tx1"/>
                          </a:solidFill>
                        </a:rPr>
                        <a:t>Address</a:t>
                      </a:r>
                    </a:p>
                  </a:txBody>
                  <a:tcPr>
                    <a:solidFill>
                      <a:schemeClr val="accent4">
                        <a:lumMod val="60000"/>
                        <a:lumOff val="40000"/>
                      </a:schemeClr>
                    </a:solidFill>
                  </a:tcPr>
                </a:tc>
                <a:tc>
                  <a:txBody>
                    <a:bodyPr/>
                    <a:lstStyle/>
                    <a:p>
                      <a:pPr algn="ctr"/>
                      <a:r>
                        <a:rPr lang="en-US" altLang="zh-CN" sz="1800" b="0" dirty="0">
                          <a:solidFill>
                            <a:schemeClr val="tx1"/>
                          </a:solidFill>
                        </a:rPr>
                        <a:t>a4.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rPr>
                        <a:t>Dosage</a:t>
                      </a:r>
                    </a:p>
                    <a:p>
                      <a:pPr algn="ctr"/>
                      <a:endParaRPr lang="en-US" altLang="zh-CN" sz="1800" b="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3053259120"/>
                  </a:ext>
                </a:extLst>
              </a:tr>
              <a:tr h="370840">
                <a:tc>
                  <a:txBody>
                    <a:bodyPr/>
                    <a:lstStyle/>
                    <a:p>
                      <a:pPr algn="ctr"/>
                      <a:r>
                        <a:rPr lang="en-US" altLang="zh-CN" sz="1800" b="0" dirty="0">
                          <a:solidFill>
                            <a:schemeClr val="tx1"/>
                          </a:solidFill>
                        </a:rPr>
                        <a:t>188</a:t>
                      </a:r>
                      <a:endParaRPr lang="zh-CN" altLang="en-US" sz="1800" b="0" dirty="0">
                        <a:solidFill>
                          <a:schemeClr val="tx1"/>
                        </a:solidFill>
                      </a:endParaRPr>
                    </a:p>
                  </a:txBody>
                  <a:tcPr/>
                </a:tc>
                <a:tc>
                  <a:txBody>
                    <a:bodyPr/>
                    <a:lstStyle/>
                    <a:p>
                      <a:pPr algn="ctr"/>
                      <a:r>
                        <a:rPr lang="en-US" altLang="zh-CN" sz="1800" b="0" dirty="0">
                          <a:solidFill>
                            <a:schemeClr val="tx1"/>
                          </a:solidFill>
                        </a:rPr>
                        <a:t>Ibuprofen</a:t>
                      </a:r>
                      <a:endParaRPr lang="zh-CN" altLang="en-US" sz="1800" b="0" dirty="0">
                        <a:solidFill>
                          <a:schemeClr val="tx1"/>
                        </a:solidFill>
                      </a:endParaRPr>
                    </a:p>
                  </a:txBody>
                  <a:tcPr/>
                </a:tc>
                <a:tc>
                  <a:txBody>
                    <a:bodyPr/>
                    <a:lstStyle/>
                    <a:p>
                      <a:pPr algn="ctr"/>
                      <a:r>
                        <a:rPr lang="en-US" altLang="zh-CN" sz="1800" b="0" dirty="0">
                          <a:solidFill>
                            <a:schemeClr val="tx1"/>
                          </a:solidFill>
                        </a:rPr>
                        <a:t>CliD1</a:t>
                      </a:r>
                      <a:endParaRPr lang="zh-CN" altLang="en-US" sz="1800" b="0" dirty="0">
                        <a:solidFill>
                          <a:schemeClr val="tx1"/>
                        </a:solidFill>
                      </a:endParaRPr>
                    </a:p>
                  </a:txBody>
                  <a:tcPr/>
                </a:tc>
                <a:tc>
                  <a:txBody>
                    <a:bodyPr/>
                    <a:lstStyle/>
                    <a:p>
                      <a:pPr algn="ctr"/>
                      <a:r>
                        <a:rPr lang="en-US" altLang="zh-CN" sz="1800" b="0" dirty="0">
                          <a:solidFill>
                            <a:schemeClr val="tx1"/>
                          </a:solidFill>
                        </a:rPr>
                        <a:t>Sapporo</a:t>
                      </a:r>
                      <a:endParaRPr lang="zh-CN" altLang="en-US" sz="1800" b="0" dirty="0">
                        <a:solidFill>
                          <a:schemeClr val="tx1"/>
                        </a:solidFill>
                      </a:endParaRPr>
                    </a:p>
                  </a:txBody>
                  <a:tcPr/>
                </a:tc>
                <a:tc>
                  <a:txBody>
                    <a:bodyPr/>
                    <a:lstStyle/>
                    <a:p>
                      <a:pPr algn="ctr"/>
                      <a:r>
                        <a:rPr lang="en-US" altLang="zh-CN" sz="1800" b="0" dirty="0">
                          <a:solidFill>
                            <a:schemeClr val="tx1"/>
                          </a:solidFill>
                        </a:rPr>
                        <a:t>New Dosage</a:t>
                      </a:r>
                      <a:endParaRPr lang="zh-CN" altLang="en-US" sz="1800" b="0" dirty="0">
                        <a:solidFill>
                          <a:schemeClr val="tx1"/>
                        </a:solidFill>
                      </a:endParaRPr>
                    </a:p>
                  </a:txBody>
                  <a:tcPr>
                    <a:solidFill>
                      <a:schemeClr val="accent3">
                        <a:lumMod val="60000"/>
                        <a:lumOff val="40000"/>
                      </a:schemeClr>
                    </a:solidFill>
                  </a:tcPr>
                </a:tc>
                <a:extLst>
                  <a:ext uri="{0D108BD9-81ED-4DB2-BD59-A6C34878D82A}">
                    <a16:rowId xmlns:a16="http://schemas.microsoft.com/office/drawing/2014/main" val="2927939576"/>
                  </a:ext>
                </a:extLst>
              </a:tr>
              <a:tr h="370840">
                <a:tc>
                  <a:txBody>
                    <a:bodyPr/>
                    <a:lstStyle/>
                    <a:p>
                      <a:pPr algn="ctr"/>
                      <a:r>
                        <a:rPr lang="en-US" altLang="zh-CN" sz="1800" b="0" dirty="0">
                          <a:solidFill>
                            <a:schemeClr val="tx1"/>
                          </a:solidFill>
                        </a:rPr>
                        <a:t>189</a:t>
                      </a:r>
                      <a:endParaRPr lang="zh-CN" altLang="en-US" sz="1800" b="0" dirty="0">
                        <a:solidFill>
                          <a:schemeClr val="tx1"/>
                        </a:solidFill>
                      </a:endParaRPr>
                    </a:p>
                  </a:txBody>
                  <a:tcPr/>
                </a:tc>
                <a:tc>
                  <a:txBody>
                    <a:bodyPr/>
                    <a:lstStyle/>
                    <a:p>
                      <a:pPr algn="ctr"/>
                      <a:r>
                        <a:rPr lang="en-US" altLang="zh-CN" sz="1800" b="0" dirty="0">
                          <a:solidFill>
                            <a:schemeClr val="tx1"/>
                          </a:solidFill>
                        </a:rPr>
                        <a:t>Wellbutrin</a:t>
                      </a:r>
                      <a:endParaRPr lang="zh-CN" altLang="en-US" sz="1800" b="0" dirty="0">
                        <a:solidFill>
                          <a:schemeClr val="tx1"/>
                        </a:solidFill>
                      </a:endParaRPr>
                    </a:p>
                  </a:txBody>
                  <a:tcPr/>
                </a:tc>
                <a:tc>
                  <a:txBody>
                    <a:bodyPr/>
                    <a:lstStyle/>
                    <a:p>
                      <a:pPr algn="ctr"/>
                      <a:r>
                        <a:rPr lang="en-US" altLang="zh-CN" sz="1800" b="0" dirty="0">
                          <a:solidFill>
                            <a:schemeClr val="tx1"/>
                          </a:solidFill>
                        </a:rPr>
                        <a:t>CliD2</a:t>
                      </a:r>
                      <a:endParaRPr lang="zh-CN" altLang="en-US" sz="1800" b="0" dirty="0">
                        <a:solidFill>
                          <a:schemeClr val="tx1"/>
                        </a:solidFill>
                      </a:endParaRPr>
                    </a:p>
                  </a:txBody>
                  <a:tcPr/>
                </a:tc>
                <a:tc>
                  <a:txBody>
                    <a:bodyPr/>
                    <a:lstStyle/>
                    <a:p>
                      <a:pPr algn="ctr"/>
                      <a:r>
                        <a:rPr lang="en-US" altLang="zh-CN" sz="1800" b="0" dirty="0">
                          <a:solidFill>
                            <a:schemeClr val="tx1"/>
                          </a:solidFill>
                        </a:rPr>
                        <a:t>Osaka</a:t>
                      </a:r>
                      <a:endParaRPr lang="zh-CN" altLang="en-US" sz="1800" b="0" dirty="0">
                        <a:solidFill>
                          <a:schemeClr val="tx1"/>
                        </a:solidFill>
                      </a:endParaRPr>
                    </a:p>
                  </a:txBody>
                  <a:tcPr/>
                </a:tc>
                <a:tc>
                  <a:txBody>
                    <a:bodyPr/>
                    <a:lstStyle/>
                    <a:p>
                      <a:pPr algn="ctr"/>
                      <a:r>
                        <a:rPr lang="en-US" altLang="zh-CN" sz="1800" b="0" dirty="0">
                          <a:solidFill>
                            <a:schemeClr val="tx1"/>
                          </a:solidFill>
                        </a:rPr>
                        <a:t>100 mg twice daily</a:t>
                      </a:r>
                      <a:endParaRPr lang="zh-CN" altLang="en-US" sz="1800" b="0" dirty="0">
                        <a:solidFill>
                          <a:schemeClr val="tx1"/>
                        </a:solidFill>
                      </a:endParaRPr>
                    </a:p>
                  </a:txBody>
                  <a:tcPr/>
                </a:tc>
                <a:extLst>
                  <a:ext uri="{0D108BD9-81ED-4DB2-BD59-A6C34878D82A}">
                    <a16:rowId xmlns:a16="http://schemas.microsoft.com/office/drawing/2014/main" val="2031507961"/>
                  </a:ext>
                </a:extLst>
              </a:tr>
            </a:tbl>
          </a:graphicData>
        </a:graphic>
      </p:graphicFrame>
      <p:graphicFrame>
        <p:nvGraphicFramePr>
          <p:cNvPr id="9" name="表格 8">
            <a:extLst>
              <a:ext uri="{FF2B5EF4-FFF2-40B4-BE49-F238E27FC236}">
                <a16:creationId xmlns:a16="http://schemas.microsoft.com/office/drawing/2014/main" id="{93F09718-147C-3542-B99E-511FB426833D}"/>
              </a:ext>
            </a:extLst>
          </p:cNvPr>
          <p:cNvGraphicFramePr>
            <a:graphicFrameLocks noGrp="1"/>
          </p:cNvGraphicFramePr>
          <p:nvPr/>
        </p:nvGraphicFramePr>
        <p:xfrm>
          <a:off x="7347737" y="4561840"/>
          <a:ext cx="4519573" cy="1656080"/>
        </p:xfrm>
        <a:graphic>
          <a:graphicData uri="http://schemas.openxmlformats.org/drawingml/2006/table">
            <a:tbl>
              <a:tblPr firstRow="1" firstCol="1" bandRow="1">
                <a:tableStyleId>{1E171933-4619-4E11-9A3F-F7608DF75F80}</a:tableStyleId>
              </a:tblPr>
              <a:tblGrid>
                <a:gridCol w="1380684">
                  <a:extLst>
                    <a:ext uri="{9D8B030D-6E8A-4147-A177-3AD203B41FA5}">
                      <a16:colId xmlns:a16="http://schemas.microsoft.com/office/drawing/2014/main" val="1548876784"/>
                    </a:ext>
                  </a:extLst>
                </a:gridCol>
                <a:gridCol w="1690637">
                  <a:extLst>
                    <a:ext uri="{9D8B030D-6E8A-4147-A177-3AD203B41FA5}">
                      <a16:colId xmlns:a16="http://schemas.microsoft.com/office/drawing/2014/main" val="3979094670"/>
                    </a:ext>
                  </a:extLst>
                </a:gridCol>
                <a:gridCol w="1448252">
                  <a:extLst>
                    <a:ext uri="{9D8B030D-6E8A-4147-A177-3AD203B41FA5}">
                      <a16:colId xmlns:a16="http://schemas.microsoft.com/office/drawing/2014/main" val="1833110033"/>
                    </a:ext>
                  </a:extLst>
                </a:gridCol>
              </a:tblGrid>
              <a:tr h="295562">
                <a:tc>
                  <a:txBody>
                    <a:bodyPr/>
                    <a:lstStyle/>
                    <a:p>
                      <a:pPr algn="ctr"/>
                      <a:r>
                        <a:rPr lang="en-US" altLang="zh-CN" sz="1800" b="0" dirty="0">
                          <a:solidFill>
                            <a:schemeClr val="tx1"/>
                          </a:solidFill>
                        </a:rPr>
                        <a:t>a1.</a:t>
                      </a:r>
                    </a:p>
                    <a:p>
                      <a:pPr algn="ctr"/>
                      <a:r>
                        <a:rPr lang="en-US" altLang="zh-CN" sz="1800" b="0" dirty="0">
                          <a:solidFill>
                            <a:schemeClr val="tx1"/>
                          </a:solidFill>
                        </a:rPr>
                        <a:t>Medication Name</a:t>
                      </a:r>
                      <a:endParaRPr lang="zh-CN" altLang="en-US" sz="1800" b="0" dirty="0">
                        <a:solidFill>
                          <a:schemeClr val="tx1"/>
                        </a:solidFill>
                      </a:endParaRPr>
                    </a:p>
                  </a:txBody>
                  <a:tcPr>
                    <a:solidFill>
                      <a:schemeClr val="accent4">
                        <a:lumMod val="60000"/>
                        <a:lumOff val="40000"/>
                      </a:schemeClr>
                    </a:solidFill>
                  </a:tcPr>
                </a:tc>
                <a:tc>
                  <a:txBody>
                    <a:bodyPr/>
                    <a:lstStyle/>
                    <a:p>
                      <a:pPr algn="ctr"/>
                      <a:r>
                        <a:rPr lang="en-US" altLang="zh-CN" sz="1800" b="0" dirty="0">
                          <a:solidFill>
                            <a:schemeClr val="tx1"/>
                          </a:solidFill>
                        </a:rPr>
                        <a:t>a5.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rPr>
                        <a:t>Mechanism of Action</a:t>
                      </a:r>
                      <a:endParaRPr lang="zh-CN" altLang="en-US" sz="1800" b="0" dirty="0">
                        <a:solidFill>
                          <a:schemeClr val="tx1"/>
                        </a:solidFill>
                      </a:endParaRPr>
                    </a:p>
                  </a:txBody>
                  <a:tcPr>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rPr>
                        <a:t>a6.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rPr>
                        <a:t>Mode of Action</a:t>
                      </a:r>
                      <a:endParaRPr lang="zh-CN" altLang="en-US" sz="1800" b="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3053259120"/>
                  </a:ext>
                </a:extLst>
              </a:tr>
              <a:tr h="370840">
                <a:tc>
                  <a:txBody>
                    <a:bodyPr/>
                    <a:lstStyle/>
                    <a:p>
                      <a:pPr algn="ctr"/>
                      <a:r>
                        <a:rPr lang="en-US" altLang="zh-CN" sz="1800" b="0" dirty="0">
                          <a:solidFill>
                            <a:schemeClr val="tx1"/>
                          </a:solidFill>
                        </a:rPr>
                        <a:t>Ibuprofen</a:t>
                      </a:r>
                      <a:endParaRPr lang="zh-CN" altLang="en-US" sz="1800" b="0" dirty="0">
                        <a:solidFill>
                          <a:schemeClr val="tx1"/>
                        </a:solidFill>
                      </a:endParaRPr>
                    </a:p>
                  </a:txBody>
                  <a:tcPr/>
                </a:tc>
                <a:tc>
                  <a:txBody>
                    <a:bodyPr/>
                    <a:lstStyle/>
                    <a:p>
                      <a:pPr algn="ctr"/>
                      <a:r>
                        <a:rPr lang="en-US" altLang="zh-CN" sz="1800" b="0" dirty="0">
                          <a:solidFill>
                            <a:schemeClr val="tx1"/>
                          </a:solidFill>
                        </a:rPr>
                        <a:t>MeA1</a:t>
                      </a:r>
                      <a:endParaRPr lang="zh-CN" altLang="en-US" sz="1800" b="0" dirty="0">
                        <a:solidFill>
                          <a:schemeClr val="tx1"/>
                        </a:solidFill>
                      </a:endParaRPr>
                    </a:p>
                  </a:txBody>
                  <a:tcPr/>
                </a:tc>
                <a:tc>
                  <a:txBody>
                    <a:bodyPr/>
                    <a:lstStyle/>
                    <a:p>
                      <a:pPr algn="ctr"/>
                      <a:r>
                        <a:rPr lang="en-US" altLang="zh-CN" sz="1800" b="0" dirty="0">
                          <a:solidFill>
                            <a:schemeClr val="tx1"/>
                          </a:solidFill>
                        </a:rPr>
                        <a:t>MoA1</a:t>
                      </a:r>
                      <a:endParaRPr lang="zh-CN" altLang="en-US" sz="1800" b="0" dirty="0">
                        <a:solidFill>
                          <a:schemeClr val="tx1"/>
                        </a:solidFill>
                      </a:endParaRPr>
                    </a:p>
                  </a:txBody>
                  <a:tcPr/>
                </a:tc>
                <a:extLst>
                  <a:ext uri="{0D108BD9-81ED-4DB2-BD59-A6C34878D82A}">
                    <a16:rowId xmlns:a16="http://schemas.microsoft.com/office/drawing/2014/main" val="2927939576"/>
                  </a:ext>
                </a:extLst>
              </a:tr>
              <a:tr h="370840">
                <a:tc>
                  <a:txBody>
                    <a:bodyPr/>
                    <a:lstStyle/>
                    <a:p>
                      <a:pPr algn="ctr"/>
                      <a:r>
                        <a:rPr lang="en-US" altLang="zh-CN" sz="1800" b="0" dirty="0">
                          <a:solidFill>
                            <a:schemeClr val="tx1"/>
                          </a:solidFill>
                        </a:rPr>
                        <a:t>Wellbutrin</a:t>
                      </a:r>
                      <a:endParaRPr lang="zh-CN" altLang="en-US" sz="1800" b="0" dirty="0">
                        <a:solidFill>
                          <a:schemeClr val="tx1"/>
                        </a:solidFill>
                      </a:endParaRPr>
                    </a:p>
                  </a:txBody>
                  <a:tcPr/>
                </a:tc>
                <a:tc>
                  <a:txBody>
                    <a:bodyPr/>
                    <a:lstStyle/>
                    <a:p>
                      <a:pPr algn="ctr"/>
                      <a:r>
                        <a:rPr lang="en-US" altLang="zh-CN" sz="1800" b="0" dirty="0">
                          <a:solidFill>
                            <a:schemeClr val="tx1"/>
                          </a:solidFill>
                        </a:rPr>
                        <a:t>MeA2</a:t>
                      </a:r>
                      <a:endParaRPr lang="zh-CN" altLang="en-US" sz="1800" b="0" dirty="0">
                        <a:solidFill>
                          <a:schemeClr val="tx1"/>
                        </a:solidFill>
                      </a:endParaRPr>
                    </a:p>
                  </a:txBody>
                  <a:tcPr/>
                </a:tc>
                <a:tc>
                  <a:txBody>
                    <a:bodyPr/>
                    <a:lstStyle/>
                    <a:p>
                      <a:pPr algn="ctr"/>
                      <a:r>
                        <a:rPr lang="en-US" altLang="zh-CN" sz="1800" b="0" dirty="0">
                          <a:solidFill>
                            <a:schemeClr val="tx1"/>
                          </a:solidFill>
                        </a:rPr>
                        <a:t>MoA2</a:t>
                      </a:r>
                      <a:endParaRPr lang="zh-CN" altLang="en-US" sz="1800" b="0" dirty="0">
                        <a:solidFill>
                          <a:schemeClr val="tx1"/>
                        </a:solidFill>
                      </a:endParaRPr>
                    </a:p>
                  </a:txBody>
                  <a:tcPr/>
                </a:tc>
                <a:extLst>
                  <a:ext uri="{0D108BD9-81ED-4DB2-BD59-A6C34878D82A}">
                    <a16:rowId xmlns:a16="http://schemas.microsoft.com/office/drawing/2014/main" val="2031507961"/>
                  </a:ext>
                </a:extLst>
              </a:tr>
            </a:tbl>
          </a:graphicData>
        </a:graphic>
      </p:graphicFrame>
      <p:pic>
        <p:nvPicPr>
          <p:cNvPr id="10" name="图片 9">
            <a:extLst>
              <a:ext uri="{FF2B5EF4-FFF2-40B4-BE49-F238E27FC236}">
                <a16:creationId xmlns:a16="http://schemas.microsoft.com/office/drawing/2014/main" id="{246CDAF2-0B8C-814B-A874-24F3B0B06450}"/>
              </a:ext>
            </a:extLst>
          </p:cNvPr>
          <p:cNvPicPr>
            <a:picLocks noChangeAspect="1"/>
          </p:cNvPicPr>
          <p:nvPr/>
        </p:nvPicPr>
        <p:blipFill>
          <a:blip r:embed="rId4"/>
          <a:stretch>
            <a:fillRect/>
          </a:stretch>
        </p:blipFill>
        <p:spPr>
          <a:xfrm>
            <a:off x="91328" y="3338939"/>
            <a:ext cx="1191759" cy="1054960"/>
          </a:xfrm>
          <a:prstGeom prst="rect">
            <a:avLst/>
          </a:prstGeom>
          <a:ln>
            <a:solidFill>
              <a:schemeClr val="bg2"/>
            </a:solidFill>
          </a:ln>
        </p:spPr>
      </p:pic>
      <p:pic>
        <p:nvPicPr>
          <p:cNvPr id="11" name="图片 10">
            <a:extLst>
              <a:ext uri="{FF2B5EF4-FFF2-40B4-BE49-F238E27FC236}">
                <a16:creationId xmlns:a16="http://schemas.microsoft.com/office/drawing/2014/main" id="{4DA667E4-442B-8A4B-B5BB-D96C9E341EF7}"/>
              </a:ext>
            </a:extLst>
          </p:cNvPr>
          <p:cNvPicPr>
            <a:picLocks noChangeAspect="1"/>
          </p:cNvPicPr>
          <p:nvPr/>
        </p:nvPicPr>
        <p:blipFill>
          <a:blip r:embed="rId5"/>
          <a:stretch>
            <a:fillRect/>
          </a:stretch>
        </p:blipFill>
        <p:spPr>
          <a:xfrm>
            <a:off x="10665530" y="3298605"/>
            <a:ext cx="1435142" cy="1135627"/>
          </a:xfrm>
          <a:prstGeom prst="rect">
            <a:avLst/>
          </a:prstGeom>
        </p:spPr>
      </p:pic>
      <p:graphicFrame>
        <p:nvGraphicFramePr>
          <p:cNvPr id="2" name="表格 1">
            <a:extLst>
              <a:ext uri="{FF2B5EF4-FFF2-40B4-BE49-F238E27FC236}">
                <a16:creationId xmlns:a16="http://schemas.microsoft.com/office/drawing/2014/main" id="{12C5664E-AA1A-1343-A499-14F282C7F8B3}"/>
              </a:ext>
            </a:extLst>
          </p:cNvPr>
          <p:cNvGraphicFramePr>
            <a:graphicFrameLocks noGrp="1"/>
          </p:cNvGraphicFramePr>
          <p:nvPr>
            <p:extLst>
              <p:ext uri="{D42A27DB-BD31-4B8C-83A1-F6EECF244321}">
                <p14:modId xmlns:p14="http://schemas.microsoft.com/office/powerpoint/2010/main" val="1752129425"/>
              </p:ext>
            </p:extLst>
          </p:nvPr>
        </p:nvGraphicFramePr>
        <p:xfrm>
          <a:off x="1419276" y="2525299"/>
          <a:ext cx="5003650" cy="1341120"/>
        </p:xfrm>
        <a:graphic>
          <a:graphicData uri="http://schemas.openxmlformats.org/drawingml/2006/table">
            <a:tbl>
              <a:tblPr firstRow="1" firstCol="1" bandRow="1">
                <a:tableStyleId>{1E171933-4619-4E11-9A3F-F7608DF75F80}</a:tableStyleId>
              </a:tblPr>
              <a:tblGrid>
                <a:gridCol w="906124">
                  <a:extLst>
                    <a:ext uri="{9D8B030D-6E8A-4147-A177-3AD203B41FA5}">
                      <a16:colId xmlns:a16="http://schemas.microsoft.com/office/drawing/2014/main" val="2062053275"/>
                    </a:ext>
                  </a:extLst>
                </a:gridCol>
                <a:gridCol w="1203834">
                  <a:extLst>
                    <a:ext uri="{9D8B030D-6E8A-4147-A177-3AD203B41FA5}">
                      <a16:colId xmlns:a16="http://schemas.microsoft.com/office/drawing/2014/main" val="3900980817"/>
                    </a:ext>
                  </a:extLst>
                </a:gridCol>
                <a:gridCol w="925982">
                  <a:extLst>
                    <a:ext uri="{9D8B030D-6E8A-4147-A177-3AD203B41FA5}">
                      <a16:colId xmlns:a16="http://schemas.microsoft.com/office/drawing/2014/main" val="3941468851"/>
                    </a:ext>
                  </a:extLst>
                </a:gridCol>
                <a:gridCol w="1967710">
                  <a:extLst>
                    <a:ext uri="{9D8B030D-6E8A-4147-A177-3AD203B41FA5}">
                      <a16:colId xmlns:a16="http://schemas.microsoft.com/office/drawing/2014/main" val="2903947345"/>
                    </a:ext>
                  </a:extLst>
                </a:gridCol>
              </a:tblGrid>
              <a:tr h="503915">
                <a:tc>
                  <a:txBody>
                    <a:bodyPr/>
                    <a:lstStyle/>
                    <a:p>
                      <a:pPr algn="ctr"/>
                      <a:r>
                        <a:rPr lang="en-US" altLang="zh-CN" sz="1400" b="0" dirty="0">
                          <a:solidFill>
                            <a:schemeClr val="tx1"/>
                          </a:solidFill>
                        </a:rPr>
                        <a:t>a0. </a:t>
                      </a:r>
                      <a:br>
                        <a:rPr lang="en-US" altLang="zh-CN" sz="1400" b="0" dirty="0">
                          <a:solidFill>
                            <a:schemeClr val="tx1"/>
                          </a:solidFill>
                        </a:rPr>
                      </a:br>
                      <a:r>
                        <a:rPr lang="en-US" altLang="zh-CN" sz="1400" b="0" dirty="0">
                          <a:solidFill>
                            <a:schemeClr val="tx1"/>
                          </a:solidFill>
                        </a:rPr>
                        <a:t>Patient ID</a:t>
                      </a:r>
                      <a:endParaRPr lang="zh-CN" altLang="en-US" sz="1400" b="0" dirty="0">
                        <a:solidFill>
                          <a:schemeClr val="tx1"/>
                        </a:solidFill>
                      </a:endParaRPr>
                    </a:p>
                  </a:txBody>
                  <a:tcPr>
                    <a:solidFill>
                      <a:schemeClr val="accent4">
                        <a:lumMod val="60000"/>
                        <a:lumOff val="40000"/>
                      </a:schemeClr>
                    </a:solidFill>
                  </a:tcPr>
                </a:tc>
                <a:tc>
                  <a:txBody>
                    <a:bodyPr/>
                    <a:lstStyle/>
                    <a:p>
                      <a:pPr algn="ctr"/>
                      <a:r>
                        <a:rPr lang="en-US" altLang="zh-CN" sz="1400" b="0" dirty="0">
                          <a:solidFill>
                            <a:schemeClr val="tx1"/>
                          </a:solidFill>
                        </a:rPr>
                        <a:t>a1.</a:t>
                      </a:r>
                    </a:p>
                    <a:p>
                      <a:pPr algn="ctr"/>
                      <a:r>
                        <a:rPr lang="en-US" altLang="zh-CN" sz="1400" b="0" dirty="0">
                          <a:solidFill>
                            <a:schemeClr val="tx1"/>
                          </a:solidFill>
                        </a:rPr>
                        <a:t>Medication Name</a:t>
                      </a:r>
                      <a:endParaRPr lang="zh-CN" altLang="en-US" sz="1400" b="0" dirty="0">
                        <a:solidFill>
                          <a:schemeClr val="tx1"/>
                        </a:solidFill>
                      </a:endParaRPr>
                    </a:p>
                  </a:txBody>
                  <a:tcPr>
                    <a:solidFill>
                      <a:schemeClr val="accent4">
                        <a:lumMod val="60000"/>
                        <a:lumOff val="40000"/>
                      </a:schemeClr>
                    </a:solidFill>
                  </a:tcPr>
                </a:tc>
                <a:tc>
                  <a:txBody>
                    <a:bodyPr/>
                    <a:lstStyle/>
                    <a:p>
                      <a:pPr algn="ctr"/>
                      <a:r>
                        <a:rPr lang="en-US" altLang="zh-CN" sz="1400" b="0" dirty="0">
                          <a:solidFill>
                            <a:schemeClr val="tx1"/>
                          </a:solidFill>
                        </a:rPr>
                        <a:t>a2.</a:t>
                      </a:r>
                    </a:p>
                    <a:p>
                      <a:pPr algn="ctr"/>
                      <a:r>
                        <a:rPr lang="en-US" altLang="zh-CN" sz="1400" b="0" dirty="0">
                          <a:solidFill>
                            <a:schemeClr val="tx1"/>
                          </a:solidFill>
                        </a:rPr>
                        <a:t>Clinical </a:t>
                      </a:r>
                    </a:p>
                    <a:p>
                      <a:pPr algn="ctr"/>
                      <a:r>
                        <a:rPr lang="en-US" altLang="zh-CN" sz="1400" b="0" dirty="0">
                          <a:solidFill>
                            <a:schemeClr val="tx1"/>
                          </a:solidFill>
                        </a:rPr>
                        <a:t>Data</a:t>
                      </a:r>
                      <a:endParaRPr lang="zh-CN" altLang="en-US" sz="1400" b="0" dirty="0">
                        <a:solidFill>
                          <a:schemeClr val="tx1"/>
                        </a:solidFill>
                      </a:endParaRPr>
                    </a:p>
                  </a:txBody>
                  <a:tcPr>
                    <a:solidFill>
                      <a:schemeClr val="accent4">
                        <a:lumMod val="60000"/>
                        <a:lumOff val="40000"/>
                      </a:schemeClr>
                    </a:solidFill>
                  </a:tcPr>
                </a:tc>
                <a:tc>
                  <a:txBody>
                    <a:bodyPr/>
                    <a:lstStyle/>
                    <a:p>
                      <a:pPr algn="ctr"/>
                      <a:r>
                        <a:rPr lang="en-US" altLang="zh-CN" sz="1400" b="0" dirty="0">
                          <a:solidFill>
                            <a:schemeClr val="tx1"/>
                          </a:solidFill>
                        </a:rPr>
                        <a:t>a4.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rPr>
                        <a:t>Dosage</a:t>
                      </a:r>
                    </a:p>
                    <a:p>
                      <a:pPr algn="ctr"/>
                      <a:endParaRPr lang="en-US" altLang="zh-CN" sz="1400" b="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436339341"/>
                  </a:ext>
                </a:extLst>
              </a:tr>
              <a:tr h="255457">
                <a:tc>
                  <a:txBody>
                    <a:bodyPr/>
                    <a:lstStyle/>
                    <a:p>
                      <a:pPr algn="ctr"/>
                      <a:r>
                        <a:rPr lang="en-US" altLang="zh-CN" sz="1400" b="0" dirty="0">
                          <a:solidFill>
                            <a:schemeClr val="tx1"/>
                          </a:solidFill>
                        </a:rPr>
                        <a:t>188</a:t>
                      </a:r>
                      <a:endParaRPr lang="zh-CN" altLang="en-US" sz="1400" b="0" dirty="0">
                        <a:solidFill>
                          <a:schemeClr val="tx1"/>
                        </a:solidFill>
                      </a:endParaRPr>
                    </a:p>
                  </a:txBody>
                  <a:tcPr/>
                </a:tc>
                <a:tc>
                  <a:txBody>
                    <a:bodyPr/>
                    <a:lstStyle/>
                    <a:p>
                      <a:pPr algn="ctr"/>
                      <a:r>
                        <a:rPr lang="en-US" altLang="zh-CN" sz="1400" b="0" dirty="0">
                          <a:solidFill>
                            <a:schemeClr val="tx1"/>
                          </a:solidFill>
                        </a:rPr>
                        <a:t>Ibuprofen</a:t>
                      </a:r>
                      <a:endParaRPr lang="zh-CN" altLang="en-US" sz="1400" b="0" dirty="0">
                        <a:solidFill>
                          <a:schemeClr val="tx1"/>
                        </a:solidFill>
                      </a:endParaRPr>
                    </a:p>
                  </a:txBody>
                  <a:tcPr/>
                </a:tc>
                <a:tc>
                  <a:txBody>
                    <a:bodyPr/>
                    <a:lstStyle/>
                    <a:p>
                      <a:pPr algn="ctr"/>
                      <a:r>
                        <a:rPr lang="en-US" altLang="zh-CN" sz="1400" b="0" dirty="0">
                          <a:solidFill>
                            <a:schemeClr val="tx1"/>
                          </a:solidFill>
                        </a:rPr>
                        <a:t>CliD1</a:t>
                      </a:r>
                      <a:endParaRPr lang="zh-CN" altLang="en-US" sz="1400" b="0" dirty="0">
                        <a:solidFill>
                          <a:schemeClr val="tx1"/>
                        </a:solidFill>
                      </a:endParaRPr>
                    </a:p>
                  </a:txBody>
                  <a:tcPr/>
                </a:tc>
                <a:tc>
                  <a:txBody>
                    <a:bodyPr/>
                    <a:lstStyle/>
                    <a:p>
                      <a:pPr algn="ctr"/>
                      <a:r>
                        <a:rPr lang="en-US" altLang="zh-CN" sz="1400" b="0" dirty="0">
                          <a:solidFill>
                            <a:schemeClr val="tx1"/>
                          </a:solidFill>
                        </a:rPr>
                        <a:t>New Dosage</a:t>
                      </a:r>
                      <a:endParaRPr lang="zh-CN" altLang="en-US" sz="1400" b="0" dirty="0">
                        <a:solidFill>
                          <a:schemeClr val="tx1"/>
                        </a:solidFill>
                      </a:endParaRPr>
                    </a:p>
                  </a:txBody>
                  <a:tcPr>
                    <a:solidFill>
                      <a:schemeClr val="accent3">
                        <a:lumMod val="60000"/>
                        <a:lumOff val="40000"/>
                      </a:schemeClr>
                    </a:solidFill>
                  </a:tcPr>
                </a:tc>
                <a:extLst>
                  <a:ext uri="{0D108BD9-81ED-4DB2-BD59-A6C34878D82A}">
                    <a16:rowId xmlns:a16="http://schemas.microsoft.com/office/drawing/2014/main" val="1383118963"/>
                  </a:ext>
                </a:extLst>
              </a:tr>
              <a:tr h="255457">
                <a:tc>
                  <a:txBody>
                    <a:bodyPr/>
                    <a:lstStyle/>
                    <a:p>
                      <a:pPr algn="ctr"/>
                      <a:r>
                        <a:rPr lang="en-US" altLang="zh-CN" sz="1400" b="0" dirty="0">
                          <a:solidFill>
                            <a:schemeClr val="tx1"/>
                          </a:solidFill>
                        </a:rPr>
                        <a:t>189</a:t>
                      </a:r>
                      <a:endParaRPr lang="zh-CN" altLang="en-US" sz="1400" b="0" dirty="0">
                        <a:solidFill>
                          <a:schemeClr val="tx1"/>
                        </a:solidFill>
                      </a:endParaRPr>
                    </a:p>
                  </a:txBody>
                  <a:tcPr/>
                </a:tc>
                <a:tc>
                  <a:txBody>
                    <a:bodyPr/>
                    <a:lstStyle/>
                    <a:p>
                      <a:pPr algn="ctr"/>
                      <a:r>
                        <a:rPr lang="en-US" altLang="zh-CN" sz="1400" b="0" dirty="0">
                          <a:solidFill>
                            <a:schemeClr val="tx1"/>
                          </a:solidFill>
                        </a:rPr>
                        <a:t>Wellbutrin</a:t>
                      </a:r>
                      <a:endParaRPr lang="zh-CN" altLang="en-US" sz="1400" b="0" dirty="0">
                        <a:solidFill>
                          <a:schemeClr val="tx1"/>
                        </a:solidFill>
                      </a:endParaRPr>
                    </a:p>
                  </a:txBody>
                  <a:tcPr/>
                </a:tc>
                <a:tc>
                  <a:txBody>
                    <a:bodyPr/>
                    <a:lstStyle/>
                    <a:p>
                      <a:pPr algn="ctr"/>
                      <a:r>
                        <a:rPr lang="en-US" altLang="zh-CN" sz="1400" b="0" dirty="0">
                          <a:solidFill>
                            <a:schemeClr val="tx1"/>
                          </a:solidFill>
                        </a:rPr>
                        <a:t>CliD2</a:t>
                      </a:r>
                      <a:endParaRPr lang="zh-CN" altLang="en-US" sz="1400" b="0" dirty="0">
                        <a:solidFill>
                          <a:schemeClr val="tx1"/>
                        </a:solidFill>
                      </a:endParaRPr>
                    </a:p>
                  </a:txBody>
                  <a:tcPr/>
                </a:tc>
                <a:tc>
                  <a:txBody>
                    <a:bodyPr/>
                    <a:lstStyle/>
                    <a:p>
                      <a:pPr algn="ctr"/>
                      <a:r>
                        <a:rPr lang="en-US" altLang="zh-CN" sz="1400" b="0" dirty="0">
                          <a:solidFill>
                            <a:schemeClr val="tx1"/>
                          </a:solidFill>
                        </a:rPr>
                        <a:t>100 mg twice daily</a:t>
                      </a:r>
                      <a:endParaRPr lang="zh-CN" altLang="en-US" sz="1400" b="0" dirty="0">
                        <a:solidFill>
                          <a:schemeClr val="tx1"/>
                        </a:solidFill>
                      </a:endParaRPr>
                    </a:p>
                  </a:txBody>
                  <a:tcPr/>
                </a:tc>
                <a:extLst>
                  <a:ext uri="{0D108BD9-81ED-4DB2-BD59-A6C34878D82A}">
                    <a16:rowId xmlns:a16="http://schemas.microsoft.com/office/drawing/2014/main" val="2333692411"/>
                  </a:ext>
                </a:extLst>
              </a:tr>
            </a:tbl>
          </a:graphicData>
        </a:graphic>
      </p:graphicFrame>
      <p:sp>
        <p:nvSpPr>
          <p:cNvPr id="13" name="虚尾箭头 12">
            <a:extLst>
              <a:ext uri="{FF2B5EF4-FFF2-40B4-BE49-F238E27FC236}">
                <a16:creationId xmlns:a16="http://schemas.microsoft.com/office/drawing/2014/main" id="{783CC142-4543-2A49-8353-17A5847E555E}"/>
              </a:ext>
            </a:extLst>
          </p:cNvPr>
          <p:cNvSpPr/>
          <p:nvPr/>
        </p:nvSpPr>
        <p:spPr>
          <a:xfrm rot="17713136">
            <a:off x="2628450" y="4029252"/>
            <a:ext cx="516193" cy="309731"/>
          </a:xfrm>
          <a:prstGeom prst="stripedRightArrow">
            <a:avLst/>
          </a:prstGeom>
          <a:solidFill>
            <a:schemeClr val="accent3">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
        <p:nvSpPr>
          <p:cNvPr id="16" name="文本框 15">
            <a:extLst>
              <a:ext uri="{FF2B5EF4-FFF2-40B4-BE49-F238E27FC236}">
                <a16:creationId xmlns:a16="http://schemas.microsoft.com/office/drawing/2014/main" id="{B7B360B2-4DDA-8E48-BAF8-E07883FD34B0}"/>
              </a:ext>
            </a:extLst>
          </p:cNvPr>
          <p:cNvSpPr txBox="1"/>
          <p:nvPr/>
        </p:nvSpPr>
        <p:spPr>
          <a:xfrm>
            <a:off x="9446295" y="1257080"/>
            <a:ext cx="2116440" cy="707886"/>
          </a:xfrm>
          <a:prstGeom prst="rect">
            <a:avLst/>
          </a:prstGeom>
          <a:noFill/>
        </p:spPr>
        <p:txBody>
          <a:bodyPr wrap="square" rtlCol="0">
            <a:spAutoFit/>
          </a:bodyPr>
          <a:lstStyle/>
          <a:p>
            <a:r>
              <a:rPr kumimoji="1" lang="en-US" altLang="zh-CN" sz="2000" dirty="0"/>
              <a:t>Doctor base/ source table</a:t>
            </a:r>
            <a:endParaRPr kumimoji="1" lang="zh-CN" altLang="en-US" sz="2000" dirty="0"/>
          </a:p>
        </p:txBody>
      </p:sp>
      <p:sp>
        <p:nvSpPr>
          <p:cNvPr id="17" name="矩形 16">
            <a:extLst>
              <a:ext uri="{FF2B5EF4-FFF2-40B4-BE49-F238E27FC236}">
                <a16:creationId xmlns:a16="http://schemas.microsoft.com/office/drawing/2014/main" id="{716393D8-CF5C-7644-9C12-4B756EAC1291}"/>
              </a:ext>
            </a:extLst>
          </p:cNvPr>
          <p:cNvSpPr/>
          <p:nvPr/>
        </p:nvSpPr>
        <p:spPr>
          <a:xfrm>
            <a:off x="1695028" y="6270888"/>
            <a:ext cx="2847254" cy="400110"/>
          </a:xfrm>
          <a:prstGeom prst="rect">
            <a:avLst/>
          </a:prstGeom>
        </p:spPr>
        <p:txBody>
          <a:bodyPr wrap="none">
            <a:spAutoFit/>
          </a:bodyPr>
          <a:lstStyle/>
          <a:p>
            <a:r>
              <a:rPr kumimoji="1" lang="en-US" altLang="zh-CN" sz="2000" dirty="0"/>
              <a:t>Patient base/ source table</a:t>
            </a:r>
            <a:endParaRPr kumimoji="1" lang="zh-CN" altLang="en-US" sz="2000" dirty="0"/>
          </a:p>
        </p:txBody>
      </p:sp>
      <p:sp>
        <p:nvSpPr>
          <p:cNvPr id="18" name="矩形 17">
            <a:extLst>
              <a:ext uri="{FF2B5EF4-FFF2-40B4-BE49-F238E27FC236}">
                <a16:creationId xmlns:a16="http://schemas.microsoft.com/office/drawing/2014/main" id="{CC94FE2B-9D39-D648-ABCE-E425EAE8AC23}"/>
              </a:ext>
            </a:extLst>
          </p:cNvPr>
          <p:cNvSpPr/>
          <p:nvPr/>
        </p:nvSpPr>
        <p:spPr>
          <a:xfrm>
            <a:off x="7561735" y="6270888"/>
            <a:ext cx="3299301" cy="400110"/>
          </a:xfrm>
          <a:prstGeom prst="rect">
            <a:avLst/>
          </a:prstGeom>
        </p:spPr>
        <p:txBody>
          <a:bodyPr wrap="none">
            <a:spAutoFit/>
          </a:bodyPr>
          <a:lstStyle/>
          <a:p>
            <a:r>
              <a:rPr kumimoji="1" lang="en-US" altLang="zh-CN" sz="2000" dirty="0"/>
              <a:t>Researcher base/ source table</a:t>
            </a:r>
            <a:endParaRPr kumimoji="1" lang="zh-CN" altLang="en-US" sz="2000" dirty="0"/>
          </a:p>
        </p:txBody>
      </p:sp>
      <p:sp>
        <p:nvSpPr>
          <p:cNvPr id="19" name="矩形 18">
            <a:extLst>
              <a:ext uri="{FF2B5EF4-FFF2-40B4-BE49-F238E27FC236}">
                <a16:creationId xmlns:a16="http://schemas.microsoft.com/office/drawing/2014/main" id="{21078975-0E18-2D47-8AE1-7D4546981ACD}"/>
              </a:ext>
            </a:extLst>
          </p:cNvPr>
          <p:cNvSpPr/>
          <p:nvPr/>
        </p:nvSpPr>
        <p:spPr>
          <a:xfrm>
            <a:off x="231902" y="2666595"/>
            <a:ext cx="1051185" cy="400110"/>
          </a:xfrm>
          <a:prstGeom prst="rect">
            <a:avLst/>
          </a:prstGeom>
        </p:spPr>
        <p:txBody>
          <a:bodyPr wrap="none">
            <a:spAutoFit/>
          </a:bodyPr>
          <a:lstStyle/>
          <a:p>
            <a:r>
              <a:rPr kumimoji="1" lang="en-US" altLang="zh-CN" sz="2000" dirty="0"/>
              <a:t>DP view</a:t>
            </a:r>
            <a:endParaRPr kumimoji="1" lang="zh-CN" altLang="en-US" sz="2000" dirty="0"/>
          </a:p>
        </p:txBody>
      </p:sp>
      <p:sp>
        <p:nvSpPr>
          <p:cNvPr id="20" name="矩形 19">
            <a:extLst>
              <a:ext uri="{FF2B5EF4-FFF2-40B4-BE49-F238E27FC236}">
                <a16:creationId xmlns:a16="http://schemas.microsoft.com/office/drawing/2014/main" id="{EE4DC149-DD70-7E40-AC01-81EF15983B16}"/>
              </a:ext>
            </a:extLst>
          </p:cNvPr>
          <p:cNvSpPr/>
          <p:nvPr/>
        </p:nvSpPr>
        <p:spPr>
          <a:xfrm>
            <a:off x="9813801" y="2634636"/>
            <a:ext cx="1075231" cy="400110"/>
          </a:xfrm>
          <a:prstGeom prst="rect">
            <a:avLst/>
          </a:prstGeom>
        </p:spPr>
        <p:txBody>
          <a:bodyPr wrap="none">
            <a:spAutoFit/>
          </a:bodyPr>
          <a:lstStyle/>
          <a:p>
            <a:r>
              <a:rPr kumimoji="1" lang="en-US" altLang="zh-CN" sz="2000" dirty="0"/>
              <a:t>DR view</a:t>
            </a:r>
            <a:endParaRPr kumimoji="1" lang="zh-CN" altLang="en-US" sz="2000" dirty="0"/>
          </a:p>
        </p:txBody>
      </p:sp>
      <p:graphicFrame>
        <p:nvGraphicFramePr>
          <p:cNvPr id="21" name="表格 20">
            <a:extLst>
              <a:ext uri="{FF2B5EF4-FFF2-40B4-BE49-F238E27FC236}">
                <a16:creationId xmlns:a16="http://schemas.microsoft.com/office/drawing/2014/main" id="{86183385-880A-F04C-A88B-85F3E74226F1}"/>
              </a:ext>
            </a:extLst>
          </p:cNvPr>
          <p:cNvGraphicFramePr>
            <a:graphicFrameLocks noGrp="1"/>
          </p:cNvGraphicFramePr>
          <p:nvPr/>
        </p:nvGraphicFramePr>
        <p:xfrm>
          <a:off x="7561735" y="2504490"/>
          <a:ext cx="2100112" cy="1360565"/>
        </p:xfrm>
        <a:graphic>
          <a:graphicData uri="http://schemas.openxmlformats.org/drawingml/2006/table">
            <a:tbl>
              <a:tblPr firstRow="1" firstCol="1" bandRow="1">
                <a:tableStyleId>{1E171933-4619-4E11-9A3F-F7608DF75F80}</a:tableStyleId>
              </a:tblPr>
              <a:tblGrid>
                <a:gridCol w="1061280">
                  <a:extLst>
                    <a:ext uri="{9D8B030D-6E8A-4147-A177-3AD203B41FA5}">
                      <a16:colId xmlns:a16="http://schemas.microsoft.com/office/drawing/2014/main" val="2000373528"/>
                    </a:ext>
                  </a:extLst>
                </a:gridCol>
                <a:gridCol w="1038832">
                  <a:extLst>
                    <a:ext uri="{9D8B030D-6E8A-4147-A177-3AD203B41FA5}">
                      <a16:colId xmlns:a16="http://schemas.microsoft.com/office/drawing/2014/main" val="1471844293"/>
                    </a:ext>
                  </a:extLst>
                </a:gridCol>
              </a:tblGrid>
              <a:tr h="736763">
                <a:tc>
                  <a:txBody>
                    <a:bodyPr/>
                    <a:lstStyle/>
                    <a:p>
                      <a:pPr algn="ctr"/>
                      <a:r>
                        <a:rPr lang="en-US" altLang="zh-CN" sz="1400" b="0" dirty="0">
                          <a:solidFill>
                            <a:schemeClr val="tx1"/>
                          </a:solidFill>
                        </a:rPr>
                        <a:t>a1.</a:t>
                      </a:r>
                    </a:p>
                    <a:p>
                      <a:pPr algn="ctr"/>
                      <a:r>
                        <a:rPr lang="en-US" altLang="zh-CN" sz="1400" b="0" dirty="0">
                          <a:solidFill>
                            <a:schemeClr val="tx1"/>
                          </a:solidFill>
                        </a:rPr>
                        <a:t>Medication Name</a:t>
                      </a:r>
                      <a:endParaRPr lang="zh-CN" altLang="en-US" sz="1400" b="0" dirty="0">
                        <a:solidFill>
                          <a:schemeClr val="tx1"/>
                        </a:solidFill>
                      </a:endParaRPr>
                    </a:p>
                  </a:txBody>
                  <a:tcPr>
                    <a:solidFill>
                      <a:schemeClr val="accent4">
                        <a:lumMod val="60000"/>
                        <a:lumOff val="40000"/>
                      </a:schemeClr>
                    </a:solidFill>
                  </a:tcPr>
                </a:tc>
                <a:tc>
                  <a:txBody>
                    <a:bodyPr/>
                    <a:lstStyle/>
                    <a:p>
                      <a:pPr algn="ctr"/>
                      <a:r>
                        <a:rPr lang="en-US" altLang="zh-CN" sz="1400" b="0" dirty="0">
                          <a:solidFill>
                            <a:schemeClr val="tx1"/>
                          </a:solidFill>
                        </a:rPr>
                        <a:t>a5.</a:t>
                      </a:r>
                    </a:p>
                    <a:p>
                      <a:pPr algn="ctr"/>
                      <a:r>
                        <a:rPr lang="en-US" altLang="zh-CN" sz="1400" b="0" dirty="0">
                          <a:solidFill>
                            <a:schemeClr val="tx1"/>
                          </a:solidFill>
                        </a:rPr>
                        <a:t>Mechanism of Action</a:t>
                      </a:r>
                    </a:p>
                  </a:txBody>
                  <a:tcPr>
                    <a:solidFill>
                      <a:schemeClr val="accent4">
                        <a:lumMod val="60000"/>
                        <a:lumOff val="40000"/>
                      </a:schemeClr>
                    </a:solidFill>
                  </a:tcPr>
                </a:tc>
                <a:extLst>
                  <a:ext uri="{0D108BD9-81ED-4DB2-BD59-A6C34878D82A}">
                    <a16:rowId xmlns:a16="http://schemas.microsoft.com/office/drawing/2014/main" val="1992330608"/>
                  </a:ext>
                </a:extLst>
              </a:tr>
              <a:tr h="311901">
                <a:tc>
                  <a:txBody>
                    <a:bodyPr/>
                    <a:lstStyle/>
                    <a:p>
                      <a:pPr algn="ctr"/>
                      <a:r>
                        <a:rPr lang="en-US" altLang="zh-CN" sz="1400" b="0" dirty="0">
                          <a:solidFill>
                            <a:schemeClr val="tx1"/>
                          </a:solidFill>
                        </a:rPr>
                        <a:t>Ibuprofen</a:t>
                      </a:r>
                      <a:endParaRPr lang="zh-CN" altLang="en-US" sz="1400" b="0" dirty="0">
                        <a:solidFill>
                          <a:schemeClr val="tx1"/>
                        </a:solidFill>
                      </a:endParaRPr>
                    </a:p>
                  </a:txBody>
                  <a:tcPr/>
                </a:tc>
                <a:tc>
                  <a:txBody>
                    <a:bodyPr/>
                    <a:lstStyle/>
                    <a:p>
                      <a:pPr algn="ctr"/>
                      <a:r>
                        <a:rPr lang="en-US" altLang="zh-CN" sz="1400" b="0" dirty="0">
                          <a:solidFill>
                            <a:schemeClr val="tx1"/>
                          </a:solidFill>
                        </a:rPr>
                        <a:t>MeA1</a:t>
                      </a:r>
                      <a:endParaRPr lang="zh-CN" altLang="en-US" sz="1400" b="0" dirty="0">
                        <a:solidFill>
                          <a:schemeClr val="tx1"/>
                        </a:solidFill>
                      </a:endParaRPr>
                    </a:p>
                  </a:txBody>
                  <a:tcPr/>
                </a:tc>
                <a:extLst>
                  <a:ext uri="{0D108BD9-81ED-4DB2-BD59-A6C34878D82A}">
                    <a16:rowId xmlns:a16="http://schemas.microsoft.com/office/drawing/2014/main" val="2496329064"/>
                  </a:ext>
                </a:extLst>
              </a:tr>
              <a:tr h="311901">
                <a:tc>
                  <a:txBody>
                    <a:bodyPr/>
                    <a:lstStyle/>
                    <a:p>
                      <a:pPr algn="ctr"/>
                      <a:r>
                        <a:rPr lang="en-US" altLang="zh-CN" sz="1400" b="0" dirty="0">
                          <a:solidFill>
                            <a:schemeClr val="tx1"/>
                          </a:solidFill>
                        </a:rPr>
                        <a:t>Wellbutrin</a:t>
                      </a:r>
                      <a:endParaRPr lang="zh-CN" altLang="en-US" sz="1400" b="0" dirty="0">
                        <a:solidFill>
                          <a:schemeClr val="tx1"/>
                        </a:solidFill>
                      </a:endParaRPr>
                    </a:p>
                  </a:txBody>
                  <a:tcPr/>
                </a:tc>
                <a:tc>
                  <a:txBody>
                    <a:bodyPr/>
                    <a:lstStyle/>
                    <a:p>
                      <a:pPr algn="ctr"/>
                      <a:r>
                        <a:rPr lang="en-US" altLang="zh-CN" sz="1400" b="0" dirty="0">
                          <a:solidFill>
                            <a:schemeClr val="tx1"/>
                          </a:solidFill>
                        </a:rPr>
                        <a:t>MeA2</a:t>
                      </a:r>
                      <a:endParaRPr lang="zh-CN" altLang="en-US" sz="1400" b="0" dirty="0">
                        <a:solidFill>
                          <a:schemeClr val="tx1"/>
                        </a:solidFill>
                      </a:endParaRPr>
                    </a:p>
                  </a:txBody>
                  <a:tcPr/>
                </a:tc>
                <a:extLst>
                  <a:ext uri="{0D108BD9-81ED-4DB2-BD59-A6C34878D82A}">
                    <a16:rowId xmlns:a16="http://schemas.microsoft.com/office/drawing/2014/main" val="3382618486"/>
                  </a:ext>
                </a:extLst>
              </a:tr>
            </a:tbl>
          </a:graphicData>
        </a:graphic>
      </p:graphicFrame>
    </p:spTree>
    <p:extLst>
      <p:ext uri="{BB962C8B-B14F-4D97-AF65-F5344CB8AC3E}">
        <p14:creationId xmlns:p14="http://schemas.microsoft.com/office/powerpoint/2010/main" val="1340496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58F4D5DB-6BAA-7046-A21A-8B1D4E7BC693}"/>
              </a:ext>
            </a:extLst>
          </p:cNvPr>
          <p:cNvSpPr>
            <a:spLocks noGrp="1"/>
          </p:cNvSpPr>
          <p:nvPr>
            <p:ph type="sldNum" sz="quarter" idx="12"/>
          </p:nvPr>
        </p:nvSpPr>
        <p:spPr/>
        <p:txBody>
          <a:bodyPr/>
          <a:lstStyle/>
          <a:p>
            <a:fld id="{8A7A6979-0714-4377-B894-6BE4C2D6E202}" type="slidenum">
              <a:rPr lang="en-US" smtClean="0"/>
              <a:pPr/>
              <a:t>17</a:t>
            </a:fld>
            <a:endParaRPr lang="en-US" dirty="0"/>
          </a:p>
        </p:txBody>
      </p:sp>
      <p:graphicFrame>
        <p:nvGraphicFramePr>
          <p:cNvPr id="5" name="表格 4">
            <a:extLst>
              <a:ext uri="{FF2B5EF4-FFF2-40B4-BE49-F238E27FC236}">
                <a16:creationId xmlns:a16="http://schemas.microsoft.com/office/drawing/2014/main" id="{BDD83CCE-331C-C840-8FAA-F50C86378F3A}"/>
              </a:ext>
            </a:extLst>
          </p:cNvPr>
          <p:cNvGraphicFramePr>
            <a:graphicFrameLocks noGrp="1"/>
          </p:cNvGraphicFramePr>
          <p:nvPr>
            <p:extLst>
              <p:ext uri="{D42A27DB-BD31-4B8C-83A1-F6EECF244321}">
                <p14:modId xmlns:p14="http://schemas.microsoft.com/office/powerpoint/2010/main" val="2595595473"/>
              </p:ext>
            </p:extLst>
          </p:nvPr>
        </p:nvGraphicFramePr>
        <p:xfrm>
          <a:off x="1963022" y="316625"/>
          <a:ext cx="7435993" cy="1656080"/>
        </p:xfrm>
        <a:graphic>
          <a:graphicData uri="http://schemas.openxmlformats.org/drawingml/2006/table">
            <a:tbl>
              <a:tblPr firstRow="1" firstCol="1" bandRow="1">
                <a:tableStyleId>{1E171933-4619-4E11-9A3F-F7608DF75F80}</a:tableStyleId>
              </a:tblPr>
              <a:tblGrid>
                <a:gridCol w="1039239">
                  <a:extLst>
                    <a:ext uri="{9D8B030D-6E8A-4147-A177-3AD203B41FA5}">
                      <a16:colId xmlns:a16="http://schemas.microsoft.com/office/drawing/2014/main" val="2392303474"/>
                    </a:ext>
                  </a:extLst>
                </a:gridCol>
                <a:gridCol w="1380684">
                  <a:extLst>
                    <a:ext uri="{9D8B030D-6E8A-4147-A177-3AD203B41FA5}">
                      <a16:colId xmlns:a16="http://schemas.microsoft.com/office/drawing/2014/main" val="696982075"/>
                    </a:ext>
                  </a:extLst>
                </a:gridCol>
                <a:gridCol w="1062014">
                  <a:extLst>
                    <a:ext uri="{9D8B030D-6E8A-4147-A177-3AD203B41FA5}">
                      <a16:colId xmlns:a16="http://schemas.microsoft.com/office/drawing/2014/main" val="2018791737"/>
                    </a:ext>
                  </a:extLst>
                </a:gridCol>
                <a:gridCol w="2263419">
                  <a:extLst>
                    <a:ext uri="{9D8B030D-6E8A-4147-A177-3AD203B41FA5}">
                      <a16:colId xmlns:a16="http://schemas.microsoft.com/office/drawing/2014/main" val="3991618385"/>
                    </a:ext>
                  </a:extLst>
                </a:gridCol>
                <a:gridCol w="1690637">
                  <a:extLst>
                    <a:ext uri="{9D8B030D-6E8A-4147-A177-3AD203B41FA5}">
                      <a16:colId xmlns:a16="http://schemas.microsoft.com/office/drawing/2014/main" val="982224606"/>
                    </a:ext>
                  </a:extLst>
                </a:gridCol>
              </a:tblGrid>
              <a:tr h="370840">
                <a:tc>
                  <a:txBody>
                    <a:bodyPr/>
                    <a:lstStyle/>
                    <a:p>
                      <a:pPr algn="ctr"/>
                      <a:r>
                        <a:rPr lang="en-US" altLang="zh-CN" b="0" dirty="0">
                          <a:solidFill>
                            <a:schemeClr val="tx1"/>
                          </a:solidFill>
                        </a:rPr>
                        <a:t>a0. </a:t>
                      </a:r>
                      <a:br>
                        <a:rPr lang="en-US" altLang="zh-CN" b="0" dirty="0">
                          <a:solidFill>
                            <a:schemeClr val="tx1"/>
                          </a:solidFill>
                        </a:rPr>
                      </a:br>
                      <a:r>
                        <a:rPr lang="en-US" altLang="zh-CN" b="0" dirty="0">
                          <a:solidFill>
                            <a:schemeClr val="tx1"/>
                          </a:solidFill>
                        </a:rPr>
                        <a:t>Patient ID</a:t>
                      </a:r>
                      <a:endParaRPr lang="zh-CN" altLang="en-US" b="0" dirty="0">
                        <a:solidFill>
                          <a:schemeClr val="tx1"/>
                        </a:solidFill>
                      </a:endParaRPr>
                    </a:p>
                  </a:txBody>
                  <a:tcPr>
                    <a:solidFill>
                      <a:schemeClr val="accent4">
                        <a:lumMod val="60000"/>
                        <a:lumOff val="40000"/>
                      </a:schemeClr>
                    </a:solidFill>
                  </a:tcPr>
                </a:tc>
                <a:tc>
                  <a:txBody>
                    <a:bodyPr/>
                    <a:lstStyle/>
                    <a:p>
                      <a:pPr algn="ctr"/>
                      <a:r>
                        <a:rPr lang="en-US" altLang="zh-CN" b="0" dirty="0">
                          <a:solidFill>
                            <a:schemeClr val="tx1"/>
                          </a:solidFill>
                        </a:rPr>
                        <a:t>a1.</a:t>
                      </a:r>
                    </a:p>
                    <a:p>
                      <a:pPr algn="ctr"/>
                      <a:r>
                        <a:rPr lang="en-US" altLang="zh-CN" b="0" dirty="0">
                          <a:solidFill>
                            <a:schemeClr val="tx1"/>
                          </a:solidFill>
                        </a:rPr>
                        <a:t>Medication Name</a:t>
                      </a:r>
                      <a:endParaRPr lang="zh-CN" altLang="en-US" b="0" dirty="0">
                        <a:solidFill>
                          <a:schemeClr val="tx1"/>
                        </a:solidFill>
                      </a:endParaRPr>
                    </a:p>
                  </a:txBody>
                  <a:tcPr>
                    <a:solidFill>
                      <a:schemeClr val="accent4">
                        <a:lumMod val="60000"/>
                        <a:lumOff val="40000"/>
                      </a:schemeClr>
                    </a:solidFill>
                  </a:tcPr>
                </a:tc>
                <a:tc>
                  <a:txBody>
                    <a:bodyPr/>
                    <a:lstStyle/>
                    <a:p>
                      <a:pPr algn="ctr"/>
                      <a:r>
                        <a:rPr lang="en-US" altLang="zh-CN" b="0" dirty="0">
                          <a:solidFill>
                            <a:schemeClr val="tx1"/>
                          </a:solidFill>
                        </a:rPr>
                        <a:t>a2.</a:t>
                      </a:r>
                    </a:p>
                    <a:p>
                      <a:pPr algn="ctr"/>
                      <a:r>
                        <a:rPr lang="en-US" altLang="zh-CN" b="0" dirty="0">
                          <a:solidFill>
                            <a:schemeClr val="tx1"/>
                          </a:solidFill>
                        </a:rPr>
                        <a:t>Clinical </a:t>
                      </a:r>
                    </a:p>
                    <a:p>
                      <a:pPr algn="ctr"/>
                      <a:r>
                        <a:rPr lang="en-US" altLang="zh-CN" b="0" dirty="0">
                          <a:solidFill>
                            <a:schemeClr val="tx1"/>
                          </a:solidFill>
                        </a:rPr>
                        <a:t>Data</a:t>
                      </a:r>
                      <a:endParaRPr lang="zh-CN" altLang="en-US" b="0" dirty="0">
                        <a:solidFill>
                          <a:schemeClr val="tx1"/>
                        </a:solidFill>
                      </a:endParaRPr>
                    </a:p>
                  </a:txBody>
                  <a:tcPr>
                    <a:solidFill>
                      <a:schemeClr val="accent4">
                        <a:lumMod val="60000"/>
                        <a:lumOff val="40000"/>
                      </a:schemeClr>
                    </a:solidFill>
                  </a:tcPr>
                </a:tc>
                <a:tc>
                  <a:txBody>
                    <a:bodyPr/>
                    <a:lstStyle/>
                    <a:p>
                      <a:pPr algn="ctr"/>
                      <a:r>
                        <a:rPr lang="en-US" altLang="zh-CN" b="0" dirty="0">
                          <a:solidFill>
                            <a:schemeClr val="tx1"/>
                          </a:solidFill>
                        </a:rPr>
                        <a:t>a4.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0" dirty="0">
                          <a:solidFill>
                            <a:schemeClr val="tx1"/>
                          </a:solidFill>
                        </a:rPr>
                        <a:t>Dosage</a:t>
                      </a:r>
                    </a:p>
                    <a:p>
                      <a:pPr algn="ctr"/>
                      <a:endParaRPr lang="en-US" altLang="zh-CN" b="0" dirty="0">
                        <a:solidFill>
                          <a:schemeClr val="tx1"/>
                        </a:solidFill>
                      </a:endParaRPr>
                    </a:p>
                  </a:txBody>
                  <a:tcPr>
                    <a:solidFill>
                      <a:schemeClr val="accent4">
                        <a:lumMod val="60000"/>
                        <a:lumOff val="40000"/>
                      </a:schemeClr>
                    </a:solidFill>
                  </a:tcPr>
                </a:tc>
                <a:tc>
                  <a:txBody>
                    <a:bodyPr/>
                    <a:lstStyle/>
                    <a:p>
                      <a:pPr algn="ctr"/>
                      <a:r>
                        <a:rPr lang="en-US" altLang="zh-CN" b="0" dirty="0">
                          <a:solidFill>
                            <a:schemeClr val="tx1"/>
                          </a:solidFill>
                        </a:rPr>
                        <a:t>a5.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0" dirty="0">
                          <a:solidFill>
                            <a:schemeClr val="tx1"/>
                          </a:solidFill>
                        </a:rPr>
                        <a:t>Mechanism of Action</a:t>
                      </a:r>
                      <a:endParaRPr lang="zh-CN" altLang="en-US" b="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3324915150"/>
                  </a:ext>
                </a:extLst>
              </a:tr>
              <a:tr h="370840">
                <a:tc>
                  <a:txBody>
                    <a:bodyPr/>
                    <a:lstStyle/>
                    <a:p>
                      <a:pPr algn="ctr"/>
                      <a:r>
                        <a:rPr lang="en-US" altLang="zh-CN" b="0" dirty="0">
                          <a:solidFill>
                            <a:schemeClr val="tx1"/>
                          </a:solidFill>
                        </a:rPr>
                        <a:t>188</a:t>
                      </a:r>
                      <a:endParaRPr lang="zh-CN" altLang="en-US" b="0" dirty="0">
                        <a:solidFill>
                          <a:schemeClr val="tx1"/>
                        </a:solidFill>
                      </a:endParaRPr>
                    </a:p>
                  </a:txBody>
                  <a:tcPr/>
                </a:tc>
                <a:tc>
                  <a:txBody>
                    <a:bodyPr/>
                    <a:lstStyle/>
                    <a:p>
                      <a:pPr algn="ctr"/>
                      <a:r>
                        <a:rPr lang="en-US" altLang="zh-CN" b="0" dirty="0">
                          <a:solidFill>
                            <a:schemeClr val="tx1"/>
                          </a:solidFill>
                        </a:rPr>
                        <a:t>Ibuprofen</a:t>
                      </a:r>
                      <a:endParaRPr lang="zh-CN" altLang="en-US" b="0" dirty="0">
                        <a:solidFill>
                          <a:schemeClr val="tx1"/>
                        </a:solidFill>
                      </a:endParaRPr>
                    </a:p>
                  </a:txBody>
                  <a:tcPr/>
                </a:tc>
                <a:tc>
                  <a:txBody>
                    <a:bodyPr/>
                    <a:lstStyle/>
                    <a:p>
                      <a:pPr algn="ctr"/>
                      <a:r>
                        <a:rPr lang="en-US" altLang="zh-CN" b="0" dirty="0">
                          <a:solidFill>
                            <a:schemeClr val="tx1"/>
                          </a:solidFill>
                        </a:rPr>
                        <a:t>CliD1</a:t>
                      </a:r>
                      <a:endParaRPr lang="zh-CN" altLang="en-US" b="0" dirty="0">
                        <a:solidFill>
                          <a:schemeClr val="tx1"/>
                        </a:solidFill>
                      </a:endParaRPr>
                    </a:p>
                  </a:txBody>
                  <a:tcPr/>
                </a:tc>
                <a:tc>
                  <a:txBody>
                    <a:bodyPr/>
                    <a:lstStyle/>
                    <a:p>
                      <a:pPr algn="ctr"/>
                      <a:r>
                        <a:rPr lang="en-US" altLang="zh-CN" b="0" dirty="0">
                          <a:solidFill>
                            <a:schemeClr val="tx1"/>
                          </a:solidFill>
                        </a:rPr>
                        <a:t>New Dosage</a:t>
                      </a:r>
                      <a:endParaRPr lang="zh-CN" altLang="en-US" b="0" dirty="0">
                        <a:solidFill>
                          <a:schemeClr val="tx1"/>
                        </a:solidFill>
                      </a:endParaRPr>
                    </a:p>
                  </a:txBody>
                  <a:tcPr>
                    <a:solidFill>
                      <a:schemeClr val="accent3">
                        <a:lumMod val="60000"/>
                        <a:lumOff val="40000"/>
                      </a:schemeClr>
                    </a:solidFill>
                  </a:tcPr>
                </a:tc>
                <a:tc>
                  <a:txBody>
                    <a:bodyPr/>
                    <a:lstStyle/>
                    <a:p>
                      <a:pPr algn="ctr"/>
                      <a:r>
                        <a:rPr lang="en-US" altLang="zh-CN" b="0" dirty="0">
                          <a:solidFill>
                            <a:schemeClr val="tx1"/>
                          </a:solidFill>
                        </a:rPr>
                        <a:t>MeA1</a:t>
                      </a:r>
                      <a:endParaRPr lang="zh-CN" altLang="en-US" b="0" dirty="0">
                        <a:solidFill>
                          <a:schemeClr val="tx1"/>
                        </a:solidFill>
                      </a:endParaRPr>
                    </a:p>
                  </a:txBody>
                  <a:tcPr/>
                </a:tc>
                <a:extLst>
                  <a:ext uri="{0D108BD9-81ED-4DB2-BD59-A6C34878D82A}">
                    <a16:rowId xmlns:a16="http://schemas.microsoft.com/office/drawing/2014/main" val="2759757479"/>
                  </a:ext>
                </a:extLst>
              </a:tr>
              <a:tr h="370840">
                <a:tc>
                  <a:txBody>
                    <a:bodyPr/>
                    <a:lstStyle/>
                    <a:p>
                      <a:pPr algn="ctr"/>
                      <a:r>
                        <a:rPr lang="en-US" altLang="zh-CN" b="0" dirty="0">
                          <a:solidFill>
                            <a:schemeClr val="tx1"/>
                          </a:solidFill>
                        </a:rPr>
                        <a:t>189</a:t>
                      </a:r>
                      <a:endParaRPr lang="zh-CN" altLang="en-US" b="0" dirty="0">
                        <a:solidFill>
                          <a:schemeClr val="tx1"/>
                        </a:solidFill>
                      </a:endParaRPr>
                    </a:p>
                  </a:txBody>
                  <a:tcPr/>
                </a:tc>
                <a:tc>
                  <a:txBody>
                    <a:bodyPr/>
                    <a:lstStyle/>
                    <a:p>
                      <a:pPr algn="ctr"/>
                      <a:r>
                        <a:rPr lang="en-US" altLang="zh-CN" b="0" dirty="0">
                          <a:solidFill>
                            <a:schemeClr val="tx1"/>
                          </a:solidFill>
                        </a:rPr>
                        <a:t>Wellbutrin</a:t>
                      </a:r>
                      <a:endParaRPr lang="zh-CN" altLang="en-US" b="0" dirty="0">
                        <a:solidFill>
                          <a:schemeClr val="tx1"/>
                        </a:solidFill>
                      </a:endParaRPr>
                    </a:p>
                  </a:txBody>
                  <a:tcPr/>
                </a:tc>
                <a:tc>
                  <a:txBody>
                    <a:bodyPr/>
                    <a:lstStyle/>
                    <a:p>
                      <a:pPr algn="ctr"/>
                      <a:r>
                        <a:rPr lang="en-US" altLang="zh-CN" b="0" dirty="0">
                          <a:solidFill>
                            <a:schemeClr val="tx1"/>
                          </a:solidFill>
                        </a:rPr>
                        <a:t>CliD2</a:t>
                      </a:r>
                      <a:endParaRPr lang="zh-CN" altLang="en-US" b="0" dirty="0">
                        <a:solidFill>
                          <a:schemeClr val="tx1"/>
                        </a:solidFill>
                      </a:endParaRPr>
                    </a:p>
                  </a:txBody>
                  <a:tcPr/>
                </a:tc>
                <a:tc>
                  <a:txBody>
                    <a:bodyPr/>
                    <a:lstStyle/>
                    <a:p>
                      <a:pPr algn="ctr"/>
                      <a:r>
                        <a:rPr lang="en-US" altLang="zh-CN" b="0" dirty="0">
                          <a:solidFill>
                            <a:schemeClr val="tx1"/>
                          </a:solidFill>
                        </a:rPr>
                        <a:t>100 mg twice daily</a:t>
                      </a:r>
                      <a:endParaRPr lang="zh-CN" altLang="en-US" b="0" dirty="0">
                        <a:solidFill>
                          <a:schemeClr val="tx1"/>
                        </a:solidFill>
                      </a:endParaRPr>
                    </a:p>
                  </a:txBody>
                  <a:tcPr/>
                </a:tc>
                <a:tc>
                  <a:txBody>
                    <a:bodyPr/>
                    <a:lstStyle/>
                    <a:p>
                      <a:pPr algn="ctr"/>
                      <a:r>
                        <a:rPr lang="en-US" altLang="zh-CN" b="0" dirty="0">
                          <a:solidFill>
                            <a:schemeClr val="tx1"/>
                          </a:solidFill>
                        </a:rPr>
                        <a:t>MeA2</a:t>
                      </a:r>
                      <a:endParaRPr lang="zh-CN" altLang="en-US" b="0" dirty="0">
                        <a:solidFill>
                          <a:schemeClr val="tx1"/>
                        </a:solidFill>
                      </a:endParaRPr>
                    </a:p>
                  </a:txBody>
                  <a:tcPr/>
                </a:tc>
                <a:extLst>
                  <a:ext uri="{0D108BD9-81ED-4DB2-BD59-A6C34878D82A}">
                    <a16:rowId xmlns:a16="http://schemas.microsoft.com/office/drawing/2014/main" val="3271478559"/>
                  </a:ext>
                </a:extLst>
              </a:tr>
            </a:tbl>
          </a:graphicData>
        </a:graphic>
      </p:graphicFrame>
      <p:pic>
        <p:nvPicPr>
          <p:cNvPr id="6" name="图片 5">
            <a:extLst>
              <a:ext uri="{FF2B5EF4-FFF2-40B4-BE49-F238E27FC236}">
                <a16:creationId xmlns:a16="http://schemas.microsoft.com/office/drawing/2014/main" id="{1F4A774A-85BC-1E45-BDF7-6A59D0EF6A72}"/>
              </a:ext>
            </a:extLst>
          </p:cNvPr>
          <p:cNvPicPr>
            <a:picLocks noChangeAspect="1"/>
          </p:cNvPicPr>
          <p:nvPr/>
        </p:nvPicPr>
        <p:blipFill>
          <a:blip r:embed="rId3"/>
          <a:stretch>
            <a:fillRect/>
          </a:stretch>
        </p:blipFill>
        <p:spPr>
          <a:xfrm>
            <a:off x="9502254" y="88040"/>
            <a:ext cx="829963" cy="1135626"/>
          </a:xfrm>
          <a:prstGeom prst="rect">
            <a:avLst/>
          </a:prstGeom>
        </p:spPr>
      </p:pic>
      <p:graphicFrame>
        <p:nvGraphicFramePr>
          <p:cNvPr id="8" name="表格 7">
            <a:extLst>
              <a:ext uri="{FF2B5EF4-FFF2-40B4-BE49-F238E27FC236}">
                <a16:creationId xmlns:a16="http://schemas.microsoft.com/office/drawing/2014/main" id="{278EFC50-721A-834F-A379-7C9DB9AAFA9B}"/>
              </a:ext>
            </a:extLst>
          </p:cNvPr>
          <p:cNvGraphicFramePr>
            <a:graphicFrameLocks noGrp="1"/>
          </p:cNvGraphicFramePr>
          <p:nvPr>
            <p:extLst>
              <p:ext uri="{D42A27DB-BD31-4B8C-83A1-F6EECF244321}">
                <p14:modId xmlns:p14="http://schemas.microsoft.com/office/powerpoint/2010/main" val="1791447607"/>
              </p:ext>
            </p:extLst>
          </p:nvPr>
        </p:nvGraphicFramePr>
        <p:xfrm>
          <a:off x="91328" y="4561840"/>
          <a:ext cx="6966667" cy="1656080"/>
        </p:xfrm>
        <a:graphic>
          <a:graphicData uri="http://schemas.openxmlformats.org/drawingml/2006/table">
            <a:tbl>
              <a:tblPr firstRow="1" firstCol="1" bandRow="1">
                <a:tableStyleId>{1E171933-4619-4E11-9A3F-F7608DF75F80}</a:tableStyleId>
              </a:tblPr>
              <a:tblGrid>
                <a:gridCol w="1039239">
                  <a:extLst>
                    <a:ext uri="{9D8B030D-6E8A-4147-A177-3AD203B41FA5}">
                      <a16:colId xmlns:a16="http://schemas.microsoft.com/office/drawing/2014/main" val="2517969326"/>
                    </a:ext>
                  </a:extLst>
                </a:gridCol>
                <a:gridCol w="1380684">
                  <a:extLst>
                    <a:ext uri="{9D8B030D-6E8A-4147-A177-3AD203B41FA5}">
                      <a16:colId xmlns:a16="http://schemas.microsoft.com/office/drawing/2014/main" val="1548876784"/>
                    </a:ext>
                  </a:extLst>
                </a:gridCol>
                <a:gridCol w="1062014">
                  <a:extLst>
                    <a:ext uri="{9D8B030D-6E8A-4147-A177-3AD203B41FA5}">
                      <a16:colId xmlns:a16="http://schemas.microsoft.com/office/drawing/2014/main" val="4056687094"/>
                    </a:ext>
                  </a:extLst>
                </a:gridCol>
                <a:gridCol w="1227952">
                  <a:extLst>
                    <a:ext uri="{9D8B030D-6E8A-4147-A177-3AD203B41FA5}">
                      <a16:colId xmlns:a16="http://schemas.microsoft.com/office/drawing/2014/main" val="3268238745"/>
                    </a:ext>
                  </a:extLst>
                </a:gridCol>
                <a:gridCol w="2256778">
                  <a:extLst>
                    <a:ext uri="{9D8B030D-6E8A-4147-A177-3AD203B41FA5}">
                      <a16:colId xmlns:a16="http://schemas.microsoft.com/office/drawing/2014/main" val="1768237691"/>
                    </a:ext>
                  </a:extLst>
                </a:gridCol>
              </a:tblGrid>
              <a:tr h="370840">
                <a:tc>
                  <a:txBody>
                    <a:bodyPr/>
                    <a:lstStyle/>
                    <a:p>
                      <a:pPr algn="ctr"/>
                      <a:r>
                        <a:rPr lang="en-US" altLang="zh-CN" sz="1800" b="0" dirty="0">
                          <a:solidFill>
                            <a:schemeClr val="tx1"/>
                          </a:solidFill>
                        </a:rPr>
                        <a:t>a0. </a:t>
                      </a:r>
                      <a:br>
                        <a:rPr lang="en-US" altLang="zh-CN" sz="1800" b="0" dirty="0">
                          <a:solidFill>
                            <a:schemeClr val="tx1"/>
                          </a:solidFill>
                        </a:rPr>
                      </a:br>
                      <a:r>
                        <a:rPr lang="en-US" altLang="zh-CN" sz="1800" b="0" dirty="0">
                          <a:solidFill>
                            <a:schemeClr val="tx1"/>
                          </a:solidFill>
                        </a:rPr>
                        <a:t>Patient ID</a:t>
                      </a:r>
                      <a:endParaRPr lang="zh-CN" altLang="en-US" sz="1800" b="0" dirty="0">
                        <a:solidFill>
                          <a:schemeClr val="tx1"/>
                        </a:solidFill>
                      </a:endParaRPr>
                    </a:p>
                  </a:txBody>
                  <a:tcPr>
                    <a:solidFill>
                      <a:schemeClr val="accent4">
                        <a:lumMod val="60000"/>
                        <a:lumOff val="40000"/>
                      </a:schemeClr>
                    </a:solidFill>
                  </a:tcPr>
                </a:tc>
                <a:tc>
                  <a:txBody>
                    <a:bodyPr/>
                    <a:lstStyle/>
                    <a:p>
                      <a:pPr algn="ctr"/>
                      <a:r>
                        <a:rPr lang="en-US" altLang="zh-CN" sz="1800" b="0" dirty="0">
                          <a:solidFill>
                            <a:schemeClr val="tx1"/>
                          </a:solidFill>
                        </a:rPr>
                        <a:t>a1.</a:t>
                      </a:r>
                    </a:p>
                    <a:p>
                      <a:pPr algn="ctr"/>
                      <a:r>
                        <a:rPr lang="en-US" altLang="zh-CN" sz="1800" b="0" dirty="0">
                          <a:solidFill>
                            <a:schemeClr val="tx1"/>
                          </a:solidFill>
                        </a:rPr>
                        <a:t>Medication Name</a:t>
                      </a:r>
                      <a:endParaRPr lang="zh-CN" altLang="en-US" sz="1800" b="0" dirty="0">
                        <a:solidFill>
                          <a:schemeClr val="tx1"/>
                        </a:solidFill>
                      </a:endParaRPr>
                    </a:p>
                  </a:txBody>
                  <a:tcPr>
                    <a:solidFill>
                      <a:schemeClr val="accent4">
                        <a:lumMod val="60000"/>
                        <a:lumOff val="40000"/>
                      </a:schemeClr>
                    </a:solidFill>
                  </a:tcPr>
                </a:tc>
                <a:tc>
                  <a:txBody>
                    <a:bodyPr/>
                    <a:lstStyle/>
                    <a:p>
                      <a:pPr algn="ctr"/>
                      <a:r>
                        <a:rPr lang="en-US" altLang="zh-CN" sz="1800" b="0" dirty="0">
                          <a:solidFill>
                            <a:schemeClr val="tx1"/>
                          </a:solidFill>
                        </a:rPr>
                        <a:t>a2.</a:t>
                      </a:r>
                    </a:p>
                    <a:p>
                      <a:pPr algn="ctr"/>
                      <a:r>
                        <a:rPr lang="en-US" altLang="zh-CN" sz="1800" b="0" dirty="0">
                          <a:solidFill>
                            <a:schemeClr val="tx1"/>
                          </a:solidFill>
                        </a:rPr>
                        <a:t>Clinical </a:t>
                      </a:r>
                    </a:p>
                    <a:p>
                      <a:pPr algn="ctr"/>
                      <a:r>
                        <a:rPr lang="en-US" altLang="zh-CN" sz="1800" b="0" dirty="0">
                          <a:solidFill>
                            <a:schemeClr val="tx1"/>
                          </a:solidFill>
                        </a:rPr>
                        <a:t>Data</a:t>
                      </a:r>
                      <a:endParaRPr lang="zh-CN" altLang="en-US" sz="1800" b="0" dirty="0">
                        <a:solidFill>
                          <a:schemeClr val="tx1"/>
                        </a:solidFill>
                      </a:endParaRPr>
                    </a:p>
                  </a:txBody>
                  <a:tcPr>
                    <a:solidFill>
                      <a:schemeClr val="accent4">
                        <a:lumMod val="60000"/>
                        <a:lumOff val="40000"/>
                      </a:schemeClr>
                    </a:solidFill>
                  </a:tcPr>
                </a:tc>
                <a:tc>
                  <a:txBody>
                    <a:bodyPr/>
                    <a:lstStyle/>
                    <a:p>
                      <a:pPr algn="ctr"/>
                      <a:r>
                        <a:rPr lang="en-US" altLang="zh-CN" sz="1800" b="0" dirty="0">
                          <a:solidFill>
                            <a:schemeClr val="tx1"/>
                          </a:solidFill>
                        </a:rPr>
                        <a:t>a3.</a:t>
                      </a:r>
                    </a:p>
                    <a:p>
                      <a:pPr algn="ctr"/>
                      <a:r>
                        <a:rPr lang="en-US" altLang="zh-CN" sz="1800" b="0" dirty="0">
                          <a:solidFill>
                            <a:schemeClr val="tx1"/>
                          </a:solidFill>
                        </a:rPr>
                        <a:t>Address</a:t>
                      </a:r>
                    </a:p>
                  </a:txBody>
                  <a:tcPr>
                    <a:solidFill>
                      <a:schemeClr val="accent4">
                        <a:lumMod val="60000"/>
                        <a:lumOff val="40000"/>
                      </a:schemeClr>
                    </a:solidFill>
                  </a:tcPr>
                </a:tc>
                <a:tc>
                  <a:txBody>
                    <a:bodyPr/>
                    <a:lstStyle/>
                    <a:p>
                      <a:pPr algn="ctr"/>
                      <a:r>
                        <a:rPr lang="en-US" altLang="zh-CN" sz="1800" b="0" dirty="0">
                          <a:solidFill>
                            <a:schemeClr val="tx1"/>
                          </a:solidFill>
                        </a:rPr>
                        <a:t>a4.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rPr>
                        <a:t>Dosage</a:t>
                      </a:r>
                    </a:p>
                    <a:p>
                      <a:pPr algn="ctr"/>
                      <a:endParaRPr lang="en-US" altLang="zh-CN" sz="1800" b="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3053259120"/>
                  </a:ext>
                </a:extLst>
              </a:tr>
              <a:tr h="370840">
                <a:tc>
                  <a:txBody>
                    <a:bodyPr/>
                    <a:lstStyle/>
                    <a:p>
                      <a:pPr algn="ctr"/>
                      <a:r>
                        <a:rPr lang="en-US" altLang="zh-CN" sz="1800" b="0" dirty="0">
                          <a:solidFill>
                            <a:schemeClr val="tx1"/>
                          </a:solidFill>
                        </a:rPr>
                        <a:t>188</a:t>
                      </a:r>
                      <a:endParaRPr lang="zh-CN" altLang="en-US" sz="1800" b="0" dirty="0">
                        <a:solidFill>
                          <a:schemeClr val="tx1"/>
                        </a:solidFill>
                      </a:endParaRPr>
                    </a:p>
                  </a:txBody>
                  <a:tcPr/>
                </a:tc>
                <a:tc>
                  <a:txBody>
                    <a:bodyPr/>
                    <a:lstStyle/>
                    <a:p>
                      <a:pPr algn="ctr"/>
                      <a:r>
                        <a:rPr lang="en-US" altLang="zh-CN" sz="1800" b="0" dirty="0">
                          <a:solidFill>
                            <a:schemeClr val="tx1"/>
                          </a:solidFill>
                        </a:rPr>
                        <a:t>Ibuprofen</a:t>
                      </a:r>
                      <a:endParaRPr lang="zh-CN" altLang="en-US" sz="1800" b="0" dirty="0">
                        <a:solidFill>
                          <a:schemeClr val="tx1"/>
                        </a:solidFill>
                      </a:endParaRPr>
                    </a:p>
                  </a:txBody>
                  <a:tcPr/>
                </a:tc>
                <a:tc>
                  <a:txBody>
                    <a:bodyPr/>
                    <a:lstStyle/>
                    <a:p>
                      <a:pPr algn="ctr"/>
                      <a:r>
                        <a:rPr lang="en-US" altLang="zh-CN" sz="1800" b="0" dirty="0">
                          <a:solidFill>
                            <a:schemeClr val="tx1"/>
                          </a:solidFill>
                        </a:rPr>
                        <a:t>CliD1</a:t>
                      </a:r>
                      <a:endParaRPr lang="zh-CN" altLang="en-US" sz="1800" b="0" dirty="0">
                        <a:solidFill>
                          <a:schemeClr val="tx1"/>
                        </a:solidFill>
                      </a:endParaRPr>
                    </a:p>
                  </a:txBody>
                  <a:tcPr/>
                </a:tc>
                <a:tc>
                  <a:txBody>
                    <a:bodyPr/>
                    <a:lstStyle/>
                    <a:p>
                      <a:pPr algn="ctr"/>
                      <a:r>
                        <a:rPr lang="en-US" altLang="zh-CN" sz="1800" b="0" dirty="0">
                          <a:solidFill>
                            <a:schemeClr val="tx1"/>
                          </a:solidFill>
                        </a:rPr>
                        <a:t>Sapporo</a:t>
                      </a:r>
                      <a:endParaRPr lang="zh-CN" altLang="en-US" sz="1800" b="0" dirty="0">
                        <a:solidFill>
                          <a:schemeClr val="tx1"/>
                        </a:solidFill>
                      </a:endParaRPr>
                    </a:p>
                  </a:txBody>
                  <a:tcPr/>
                </a:tc>
                <a:tc>
                  <a:txBody>
                    <a:bodyPr/>
                    <a:lstStyle/>
                    <a:p>
                      <a:pPr algn="ctr"/>
                      <a:r>
                        <a:rPr lang="en-US" altLang="zh-CN" sz="1800" b="0" dirty="0">
                          <a:solidFill>
                            <a:schemeClr val="tx1"/>
                          </a:solidFill>
                        </a:rPr>
                        <a:t>New Dosage</a:t>
                      </a:r>
                      <a:endParaRPr lang="zh-CN" altLang="en-US" sz="1800" b="0" dirty="0">
                        <a:solidFill>
                          <a:schemeClr val="tx1"/>
                        </a:solidFill>
                      </a:endParaRPr>
                    </a:p>
                  </a:txBody>
                  <a:tcPr>
                    <a:solidFill>
                      <a:schemeClr val="accent3">
                        <a:lumMod val="60000"/>
                        <a:lumOff val="40000"/>
                      </a:schemeClr>
                    </a:solidFill>
                  </a:tcPr>
                </a:tc>
                <a:extLst>
                  <a:ext uri="{0D108BD9-81ED-4DB2-BD59-A6C34878D82A}">
                    <a16:rowId xmlns:a16="http://schemas.microsoft.com/office/drawing/2014/main" val="2927939576"/>
                  </a:ext>
                </a:extLst>
              </a:tr>
              <a:tr h="370840">
                <a:tc>
                  <a:txBody>
                    <a:bodyPr/>
                    <a:lstStyle/>
                    <a:p>
                      <a:pPr algn="ctr"/>
                      <a:r>
                        <a:rPr lang="en-US" altLang="zh-CN" sz="1800" b="0" dirty="0">
                          <a:solidFill>
                            <a:schemeClr val="tx1"/>
                          </a:solidFill>
                        </a:rPr>
                        <a:t>189</a:t>
                      </a:r>
                      <a:endParaRPr lang="zh-CN" altLang="en-US" sz="1800" b="0" dirty="0">
                        <a:solidFill>
                          <a:schemeClr val="tx1"/>
                        </a:solidFill>
                      </a:endParaRPr>
                    </a:p>
                  </a:txBody>
                  <a:tcPr/>
                </a:tc>
                <a:tc>
                  <a:txBody>
                    <a:bodyPr/>
                    <a:lstStyle/>
                    <a:p>
                      <a:pPr algn="ctr"/>
                      <a:r>
                        <a:rPr lang="en-US" altLang="zh-CN" sz="1800" b="0" dirty="0">
                          <a:solidFill>
                            <a:schemeClr val="tx1"/>
                          </a:solidFill>
                        </a:rPr>
                        <a:t>Wellbutrin</a:t>
                      </a:r>
                      <a:endParaRPr lang="zh-CN" altLang="en-US" sz="1800" b="0" dirty="0">
                        <a:solidFill>
                          <a:schemeClr val="tx1"/>
                        </a:solidFill>
                      </a:endParaRPr>
                    </a:p>
                  </a:txBody>
                  <a:tcPr/>
                </a:tc>
                <a:tc>
                  <a:txBody>
                    <a:bodyPr/>
                    <a:lstStyle/>
                    <a:p>
                      <a:pPr algn="ctr"/>
                      <a:r>
                        <a:rPr lang="en-US" altLang="zh-CN" sz="1800" b="0" dirty="0">
                          <a:solidFill>
                            <a:schemeClr val="tx1"/>
                          </a:solidFill>
                        </a:rPr>
                        <a:t>CliD2</a:t>
                      </a:r>
                      <a:endParaRPr lang="zh-CN" altLang="en-US" sz="1800" b="0" dirty="0">
                        <a:solidFill>
                          <a:schemeClr val="tx1"/>
                        </a:solidFill>
                      </a:endParaRPr>
                    </a:p>
                  </a:txBody>
                  <a:tcPr/>
                </a:tc>
                <a:tc>
                  <a:txBody>
                    <a:bodyPr/>
                    <a:lstStyle/>
                    <a:p>
                      <a:pPr algn="ctr"/>
                      <a:r>
                        <a:rPr lang="en-US" altLang="zh-CN" sz="1800" b="0" dirty="0">
                          <a:solidFill>
                            <a:schemeClr val="tx1"/>
                          </a:solidFill>
                        </a:rPr>
                        <a:t>Osaka</a:t>
                      </a:r>
                      <a:endParaRPr lang="zh-CN" altLang="en-US" sz="1800" b="0" dirty="0">
                        <a:solidFill>
                          <a:schemeClr val="tx1"/>
                        </a:solidFill>
                      </a:endParaRPr>
                    </a:p>
                  </a:txBody>
                  <a:tcPr/>
                </a:tc>
                <a:tc>
                  <a:txBody>
                    <a:bodyPr/>
                    <a:lstStyle/>
                    <a:p>
                      <a:pPr algn="ctr"/>
                      <a:r>
                        <a:rPr lang="en-US" altLang="zh-CN" sz="1800" b="0" dirty="0">
                          <a:solidFill>
                            <a:schemeClr val="tx1"/>
                          </a:solidFill>
                        </a:rPr>
                        <a:t>100 mg twice daily</a:t>
                      </a:r>
                      <a:endParaRPr lang="zh-CN" altLang="en-US" sz="1800" b="0" dirty="0">
                        <a:solidFill>
                          <a:schemeClr val="tx1"/>
                        </a:solidFill>
                      </a:endParaRPr>
                    </a:p>
                  </a:txBody>
                  <a:tcPr/>
                </a:tc>
                <a:extLst>
                  <a:ext uri="{0D108BD9-81ED-4DB2-BD59-A6C34878D82A}">
                    <a16:rowId xmlns:a16="http://schemas.microsoft.com/office/drawing/2014/main" val="2031507961"/>
                  </a:ext>
                </a:extLst>
              </a:tr>
            </a:tbl>
          </a:graphicData>
        </a:graphic>
      </p:graphicFrame>
      <p:graphicFrame>
        <p:nvGraphicFramePr>
          <p:cNvPr id="9" name="表格 8">
            <a:extLst>
              <a:ext uri="{FF2B5EF4-FFF2-40B4-BE49-F238E27FC236}">
                <a16:creationId xmlns:a16="http://schemas.microsoft.com/office/drawing/2014/main" id="{93F09718-147C-3542-B99E-511FB426833D}"/>
              </a:ext>
            </a:extLst>
          </p:cNvPr>
          <p:cNvGraphicFramePr>
            <a:graphicFrameLocks noGrp="1"/>
          </p:cNvGraphicFramePr>
          <p:nvPr/>
        </p:nvGraphicFramePr>
        <p:xfrm>
          <a:off x="7347737" y="4561840"/>
          <a:ext cx="4519573" cy="1656080"/>
        </p:xfrm>
        <a:graphic>
          <a:graphicData uri="http://schemas.openxmlformats.org/drawingml/2006/table">
            <a:tbl>
              <a:tblPr firstRow="1" firstCol="1" bandRow="1">
                <a:tableStyleId>{1E171933-4619-4E11-9A3F-F7608DF75F80}</a:tableStyleId>
              </a:tblPr>
              <a:tblGrid>
                <a:gridCol w="1380684">
                  <a:extLst>
                    <a:ext uri="{9D8B030D-6E8A-4147-A177-3AD203B41FA5}">
                      <a16:colId xmlns:a16="http://schemas.microsoft.com/office/drawing/2014/main" val="1548876784"/>
                    </a:ext>
                  </a:extLst>
                </a:gridCol>
                <a:gridCol w="1690637">
                  <a:extLst>
                    <a:ext uri="{9D8B030D-6E8A-4147-A177-3AD203B41FA5}">
                      <a16:colId xmlns:a16="http://schemas.microsoft.com/office/drawing/2014/main" val="3979094670"/>
                    </a:ext>
                  </a:extLst>
                </a:gridCol>
                <a:gridCol w="1448252">
                  <a:extLst>
                    <a:ext uri="{9D8B030D-6E8A-4147-A177-3AD203B41FA5}">
                      <a16:colId xmlns:a16="http://schemas.microsoft.com/office/drawing/2014/main" val="1833110033"/>
                    </a:ext>
                  </a:extLst>
                </a:gridCol>
              </a:tblGrid>
              <a:tr h="295562">
                <a:tc>
                  <a:txBody>
                    <a:bodyPr/>
                    <a:lstStyle/>
                    <a:p>
                      <a:pPr algn="ctr"/>
                      <a:r>
                        <a:rPr lang="en-US" altLang="zh-CN" sz="1800" b="0" dirty="0">
                          <a:solidFill>
                            <a:schemeClr val="tx1"/>
                          </a:solidFill>
                        </a:rPr>
                        <a:t>a1.</a:t>
                      </a:r>
                    </a:p>
                    <a:p>
                      <a:pPr algn="ctr"/>
                      <a:r>
                        <a:rPr lang="en-US" altLang="zh-CN" sz="1800" b="0" dirty="0">
                          <a:solidFill>
                            <a:schemeClr val="tx1"/>
                          </a:solidFill>
                        </a:rPr>
                        <a:t>Medication Name</a:t>
                      </a:r>
                      <a:endParaRPr lang="zh-CN" altLang="en-US" sz="1800" b="0" dirty="0">
                        <a:solidFill>
                          <a:schemeClr val="tx1"/>
                        </a:solidFill>
                      </a:endParaRPr>
                    </a:p>
                  </a:txBody>
                  <a:tcPr>
                    <a:solidFill>
                      <a:schemeClr val="accent4">
                        <a:lumMod val="60000"/>
                        <a:lumOff val="40000"/>
                      </a:schemeClr>
                    </a:solidFill>
                  </a:tcPr>
                </a:tc>
                <a:tc>
                  <a:txBody>
                    <a:bodyPr/>
                    <a:lstStyle/>
                    <a:p>
                      <a:pPr algn="ctr"/>
                      <a:r>
                        <a:rPr lang="en-US" altLang="zh-CN" sz="1800" b="0" dirty="0">
                          <a:solidFill>
                            <a:schemeClr val="tx1"/>
                          </a:solidFill>
                        </a:rPr>
                        <a:t>a5.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rPr>
                        <a:t>Mechanism of Action</a:t>
                      </a:r>
                      <a:endParaRPr lang="zh-CN" altLang="en-US" sz="1800" b="0" dirty="0">
                        <a:solidFill>
                          <a:schemeClr val="tx1"/>
                        </a:solidFill>
                      </a:endParaRPr>
                    </a:p>
                  </a:txBody>
                  <a:tcPr>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rPr>
                        <a:t>a6.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rPr>
                        <a:t>Mode of Action</a:t>
                      </a:r>
                      <a:endParaRPr lang="zh-CN" altLang="en-US" sz="1800" b="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3053259120"/>
                  </a:ext>
                </a:extLst>
              </a:tr>
              <a:tr h="370840">
                <a:tc>
                  <a:txBody>
                    <a:bodyPr/>
                    <a:lstStyle/>
                    <a:p>
                      <a:pPr algn="ctr"/>
                      <a:r>
                        <a:rPr lang="en-US" altLang="zh-CN" sz="1800" b="0" dirty="0">
                          <a:solidFill>
                            <a:schemeClr val="tx1"/>
                          </a:solidFill>
                        </a:rPr>
                        <a:t>Ibuprofen</a:t>
                      </a:r>
                      <a:endParaRPr lang="zh-CN" altLang="en-US" sz="1800" b="0" dirty="0">
                        <a:solidFill>
                          <a:schemeClr val="tx1"/>
                        </a:solidFill>
                      </a:endParaRPr>
                    </a:p>
                  </a:txBody>
                  <a:tcPr/>
                </a:tc>
                <a:tc>
                  <a:txBody>
                    <a:bodyPr/>
                    <a:lstStyle/>
                    <a:p>
                      <a:pPr algn="ctr"/>
                      <a:r>
                        <a:rPr lang="en-US" altLang="zh-CN" sz="1800" b="0" dirty="0">
                          <a:solidFill>
                            <a:schemeClr val="tx1"/>
                          </a:solidFill>
                        </a:rPr>
                        <a:t>MeA1</a:t>
                      </a:r>
                      <a:endParaRPr lang="zh-CN" altLang="en-US" sz="1800" b="0" dirty="0">
                        <a:solidFill>
                          <a:schemeClr val="tx1"/>
                        </a:solidFill>
                      </a:endParaRPr>
                    </a:p>
                  </a:txBody>
                  <a:tcPr/>
                </a:tc>
                <a:tc>
                  <a:txBody>
                    <a:bodyPr/>
                    <a:lstStyle/>
                    <a:p>
                      <a:pPr algn="ctr"/>
                      <a:r>
                        <a:rPr lang="en-US" altLang="zh-CN" sz="1800" b="0" dirty="0">
                          <a:solidFill>
                            <a:schemeClr val="tx1"/>
                          </a:solidFill>
                        </a:rPr>
                        <a:t>MoA1</a:t>
                      </a:r>
                      <a:endParaRPr lang="zh-CN" altLang="en-US" sz="1800" b="0" dirty="0">
                        <a:solidFill>
                          <a:schemeClr val="tx1"/>
                        </a:solidFill>
                      </a:endParaRPr>
                    </a:p>
                  </a:txBody>
                  <a:tcPr/>
                </a:tc>
                <a:extLst>
                  <a:ext uri="{0D108BD9-81ED-4DB2-BD59-A6C34878D82A}">
                    <a16:rowId xmlns:a16="http://schemas.microsoft.com/office/drawing/2014/main" val="2927939576"/>
                  </a:ext>
                </a:extLst>
              </a:tr>
              <a:tr h="370840">
                <a:tc>
                  <a:txBody>
                    <a:bodyPr/>
                    <a:lstStyle/>
                    <a:p>
                      <a:pPr algn="ctr"/>
                      <a:r>
                        <a:rPr lang="en-US" altLang="zh-CN" sz="1800" b="0" dirty="0">
                          <a:solidFill>
                            <a:schemeClr val="tx1"/>
                          </a:solidFill>
                        </a:rPr>
                        <a:t>Wellbutrin</a:t>
                      </a:r>
                      <a:endParaRPr lang="zh-CN" altLang="en-US" sz="1800" b="0" dirty="0">
                        <a:solidFill>
                          <a:schemeClr val="tx1"/>
                        </a:solidFill>
                      </a:endParaRPr>
                    </a:p>
                  </a:txBody>
                  <a:tcPr/>
                </a:tc>
                <a:tc>
                  <a:txBody>
                    <a:bodyPr/>
                    <a:lstStyle/>
                    <a:p>
                      <a:pPr algn="ctr"/>
                      <a:r>
                        <a:rPr lang="en-US" altLang="zh-CN" sz="1800" b="0" dirty="0">
                          <a:solidFill>
                            <a:schemeClr val="tx1"/>
                          </a:solidFill>
                        </a:rPr>
                        <a:t>MeA2</a:t>
                      </a:r>
                      <a:endParaRPr lang="zh-CN" altLang="en-US" sz="1800" b="0" dirty="0">
                        <a:solidFill>
                          <a:schemeClr val="tx1"/>
                        </a:solidFill>
                      </a:endParaRPr>
                    </a:p>
                  </a:txBody>
                  <a:tcPr/>
                </a:tc>
                <a:tc>
                  <a:txBody>
                    <a:bodyPr/>
                    <a:lstStyle/>
                    <a:p>
                      <a:pPr algn="ctr"/>
                      <a:r>
                        <a:rPr lang="en-US" altLang="zh-CN" sz="1800" b="0" dirty="0">
                          <a:solidFill>
                            <a:schemeClr val="tx1"/>
                          </a:solidFill>
                        </a:rPr>
                        <a:t>MoA2</a:t>
                      </a:r>
                      <a:endParaRPr lang="zh-CN" altLang="en-US" sz="1800" b="0" dirty="0">
                        <a:solidFill>
                          <a:schemeClr val="tx1"/>
                        </a:solidFill>
                      </a:endParaRPr>
                    </a:p>
                  </a:txBody>
                  <a:tcPr/>
                </a:tc>
                <a:extLst>
                  <a:ext uri="{0D108BD9-81ED-4DB2-BD59-A6C34878D82A}">
                    <a16:rowId xmlns:a16="http://schemas.microsoft.com/office/drawing/2014/main" val="2031507961"/>
                  </a:ext>
                </a:extLst>
              </a:tr>
            </a:tbl>
          </a:graphicData>
        </a:graphic>
      </p:graphicFrame>
      <p:pic>
        <p:nvPicPr>
          <p:cNvPr id="10" name="图片 9">
            <a:extLst>
              <a:ext uri="{FF2B5EF4-FFF2-40B4-BE49-F238E27FC236}">
                <a16:creationId xmlns:a16="http://schemas.microsoft.com/office/drawing/2014/main" id="{246CDAF2-0B8C-814B-A874-24F3B0B06450}"/>
              </a:ext>
            </a:extLst>
          </p:cNvPr>
          <p:cNvPicPr>
            <a:picLocks noChangeAspect="1"/>
          </p:cNvPicPr>
          <p:nvPr/>
        </p:nvPicPr>
        <p:blipFill>
          <a:blip r:embed="rId4"/>
          <a:stretch>
            <a:fillRect/>
          </a:stretch>
        </p:blipFill>
        <p:spPr>
          <a:xfrm>
            <a:off x="91328" y="3338939"/>
            <a:ext cx="1191759" cy="1054960"/>
          </a:xfrm>
          <a:prstGeom prst="rect">
            <a:avLst/>
          </a:prstGeom>
          <a:ln>
            <a:solidFill>
              <a:schemeClr val="bg2"/>
            </a:solidFill>
          </a:ln>
        </p:spPr>
      </p:pic>
      <p:pic>
        <p:nvPicPr>
          <p:cNvPr id="11" name="图片 10">
            <a:extLst>
              <a:ext uri="{FF2B5EF4-FFF2-40B4-BE49-F238E27FC236}">
                <a16:creationId xmlns:a16="http://schemas.microsoft.com/office/drawing/2014/main" id="{4DA667E4-442B-8A4B-B5BB-D96C9E341EF7}"/>
              </a:ext>
            </a:extLst>
          </p:cNvPr>
          <p:cNvPicPr>
            <a:picLocks noChangeAspect="1"/>
          </p:cNvPicPr>
          <p:nvPr/>
        </p:nvPicPr>
        <p:blipFill>
          <a:blip r:embed="rId5"/>
          <a:stretch>
            <a:fillRect/>
          </a:stretch>
        </p:blipFill>
        <p:spPr>
          <a:xfrm>
            <a:off x="10665530" y="3298605"/>
            <a:ext cx="1435142" cy="1135627"/>
          </a:xfrm>
          <a:prstGeom prst="rect">
            <a:avLst/>
          </a:prstGeom>
        </p:spPr>
      </p:pic>
      <p:graphicFrame>
        <p:nvGraphicFramePr>
          <p:cNvPr id="2" name="表格 1">
            <a:extLst>
              <a:ext uri="{FF2B5EF4-FFF2-40B4-BE49-F238E27FC236}">
                <a16:creationId xmlns:a16="http://schemas.microsoft.com/office/drawing/2014/main" id="{12C5664E-AA1A-1343-A499-14F282C7F8B3}"/>
              </a:ext>
            </a:extLst>
          </p:cNvPr>
          <p:cNvGraphicFramePr>
            <a:graphicFrameLocks noGrp="1"/>
          </p:cNvGraphicFramePr>
          <p:nvPr>
            <p:extLst>
              <p:ext uri="{D42A27DB-BD31-4B8C-83A1-F6EECF244321}">
                <p14:modId xmlns:p14="http://schemas.microsoft.com/office/powerpoint/2010/main" val="1721796122"/>
              </p:ext>
            </p:extLst>
          </p:nvPr>
        </p:nvGraphicFramePr>
        <p:xfrm>
          <a:off x="1419276" y="2525299"/>
          <a:ext cx="5003650" cy="1341120"/>
        </p:xfrm>
        <a:graphic>
          <a:graphicData uri="http://schemas.openxmlformats.org/drawingml/2006/table">
            <a:tbl>
              <a:tblPr firstRow="1" firstCol="1" bandRow="1">
                <a:tableStyleId>{1E171933-4619-4E11-9A3F-F7608DF75F80}</a:tableStyleId>
              </a:tblPr>
              <a:tblGrid>
                <a:gridCol w="906124">
                  <a:extLst>
                    <a:ext uri="{9D8B030D-6E8A-4147-A177-3AD203B41FA5}">
                      <a16:colId xmlns:a16="http://schemas.microsoft.com/office/drawing/2014/main" val="2062053275"/>
                    </a:ext>
                  </a:extLst>
                </a:gridCol>
                <a:gridCol w="1203834">
                  <a:extLst>
                    <a:ext uri="{9D8B030D-6E8A-4147-A177-3AD203B41FA5}">
                      <a16:colId xmlns:a16="http://schemas.microsoft.com/office/drawing/2014/main" val="3900980817"/>
                    </a:ext>
                  </a:extLst>
                </a:gridCol>
                <a:gridCol w="925982">
                  <a:extLst>
                    <a:ext uri="{9D8B030D-6E8A-4147-A177-3AD203B41FA5}">
                      <a16:colId xmlns:a16="http://schemas.microsoft.com/office/drawing/2014/main" val="3941468851"/>
                    </a:ext>
                  </a:extLst>
                </a:gridCol>
                <a:gridCol w="1967710">
                  <a:extLst>
                    <a:ext uri="{9D8B030D-6E8A-4147-A177-3AD203B41FA5}">
                      <a16:colId xmlns:a16="http://schemas.microsoft.com/office/drawing/2014/main" val="2903947345"/>
                    </a:ext>
                  </a:extLst>
                </a:gridCol>
              </a:tblGrid>
              <a:tr h="503915">
                <a:tc>
                  <a:txBody>
                    <a:bodyPr/>
                    <a:lstStyle/>
                    <a:p>
                      <a:pPr algn="ctr"/>
                      <a:r>
                        <a:rPr lang="en-US" altLang="zh-CN" sz="1400" b="0" dirty="0">
                          <a:solidFill>
                            <a:schemeClr val="tx1"/>
                          </a:solidFill>
                        </a:rPr>
                        <a:t>a0. </a:t>
                      </a:r>
                      <a:br>
                        <a:rPr lang="en-US" altLang="zh-CN" sz="1400" b="0" dirty="0">
                          <a:solidFill>
                            <a:schemeClr val="tx1"/>
                          </a:solidFill>
                        </a:rPr>
                      </a:br>
                      <a:r>
                        <a:rPr lang="en-US" altLang="zh-CN" sz="1400" b="0" dirty="0">
                          <a:solidFill>
                            <a:schemeClr val="tx1"/>
                          </a:solidFill>
                        </a:rPr>
                        <a:t>Patient ID</a:t>
                      </a:r>
                      <a:endParaRPr lang="zh-CN" altLang="en-US" sz="1400" b="0" dirty="0">
                        <a:solidFill>
                          <a:schemeClr val="tx1"/>
                        </a:solidFill>
                      </a:endParaRPr>
                    </a:p>
                  </a:txBody>
                  <a:tcPr>
                    <a:solidFill>
                      <a:schemeClr val="accent4">
                        <a:lumMod val="60000"/>
                        <a:lumOff val="40000"/>
                      </a:schemeClr>
                    </a:solidFill>
                  </a:tcPr>
                </a:tc>
                <a:tc>
                  <a:txBody>
                    <a:bodyPr/>
                    <a:lstStyle/>
                    <a:p>
                      <a:pPr algn="ctr"/>
                      <a:r>
                        <a:rPr lang="en-US" altLang="zh-CN" sz="1400" b="0" dirty="0">
                          <a:solidFill>
                            <a:schemeClr val="tx1"/>
                          </a:solidFill>
                        </a:rPr>
                        <a:t>a1.</a:t>
                      </a:r>
                    </a:p>
                    <a:p>
                      <a:pPr algn="ctr"/>
                      <a:r>
                        <a:rPr lang="en-US" altLang="zh-CN" sz="1400" b="0" dirty="0">
                          <a:solidFill>
                            <a:schemeClr val="tx1"/>
                          </a:solidFill>
                        </a:rPr>
                        <a:t>Medication Name</a:t>
                      </a:r>
                      <a:endParaRPr lang="zh-CN" altLang="en-US" sz="1400" b="0" dirty="0">
                        <a:solidFill>
                          <a:schemeClr val="tx1"/>
                        </a:solidFill>
                      </a:endParaRPr>
                    </a:p>
                  </a:txBody>
                  <a:tcPr>
                    <a:solidFill>
                      <a:schemeClr val="accent4">
                        <a:lumMod val="60000"/>
                        <a:lumOff val="40000"/>
                      </a:schemeClr>
                    </a:solidFill>
                  </a:tcPr>
                </a:tc>
                <a:tc>
                  <a:txBody>
                    <a:bodyPr/>
                    <a:lstStyle/>
                    <a:p>
                      <a:pPr algn="ctr"/>
                      <a:r>
                        <a:rPr lang="en-US" altLang="zh-CN" sz="1400" b="0" dirty="0">
                          <a:solidFill>
                            <a:schemeClr val="tx1"/>
                          </a:solidFill>
                        </a:rPr>
                        <a:t>a2.</a:t>
                      </a:r>
                    </a:p>
                    <a:p>
                      <a:pPr algn="ctr"/>
                      <a:r>
                        <a:rPr lang="en-US" altLang="zh-CN" sz="1400" b="0" dirty="0">
                          <a:solidFill>
                            <a:schemeClr val="tx1"/>
                          </a:solidFill>
                        </a:rPr>
                        <a:t>Clinical </a:t>
                      </a:r>
                    </a:p>
                    <a:p>
                      <a:pPr algn="ctr"/>
                      <a:r>
                        <a:rPr lang="en-US" altLang="zh-CN" sz="1400" b="0" dirty="0">
                          <a:solidFill>
                            <a:schemeClr val="tx1"/>
                          </a:solidFill>
                        </a:rPr>
                        <a:t>Data</a:t>
                      </a:r>
                      <a:endParaRPr lang="zh-CN" altLang="en-US" sz="1400" b="0" dirty="0">
                        <a:solidFill>
                          <a:schemeClr val="tx1"/>
                        </a:solidFill>
                      </a:endParaRPr>
                    </a:p>
                  </a:txBody>
                  <a:tcPr>
                    <a:solidFill>
                      <a:schemeClr val="accent4">
                        <a:lumMod val="60000"/>
                        <a:lumOff val="40000"/>
                      </a:schemeClr>
                    </a:solidFill>
                  </a:tcPr>
                </a:tc>
                <a:tc>
                  <a:txBody>
                    <a:bodyPr/>
                    <a:lstStyle/>
                    <a:p>
                      <a:pPr algn="ctr"/>
                      <a:r>
                        <a:rPr lang="en-US" altLang="zh-CN" sz="1400" b="0" dirty="0">
                          <a:solidFill>
                            <a:schemeClr val="tx1"/>
                          </a:solidFill>
                        </a:rPr>
                        <a:t>a4.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rPr>
                        <a:t>Dosage</a:t>
                      </a:r>
                    </a:p>
                    <a:p>
                      <a:pPr algn="ctr"/>
                      <a:endParaRPr lang="en-US" altLang="zh-CN" sz="1400" b="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436339341"/>
                  </a:ext>
                </a:extLst>
              </a:tr>
              <a:tr h="255457">
                <a:tc>
                  <a:txBody>
                    <a:bodyPr/>
                    <a:lstStyle/>
                    <a:p>
                      <a:pPr algn="ctr"/>
                      <a:r>
                        <a:rPr lang="en-US" altLang="zh-CN" sz="1400" b="0" dirty="0">
                          <a:solidFill>
                            <a:schemeClr val="tx1"/>
                          </a:solidFill>
                        </a:rPr>
                        <a:t>188</a:t>
                      </a:r>
                      <a:endParaRPr lang="zh-CN" altLang="en-US" sz="1400" b="0" dirty="0">
                        <a:solidFill>
                          <a:schemeClr val="tx1"/>
                        </a:solidFill>
                      </a:endParaRPr>
                    </a:p>
                  </a:txBody>
                  <a:tcPr/>
                </a:tc>
                <a:tc>
                  <a:txBody>
                    <a:bodyPr/>
                    <a:lstStyle/>
                    <a:p>
                      <a:pPr algn="ctr"/>
                      <a:r>
                        <a:rPr lang="en-US" altLang="zh-CN" sz="1400" b="0" dirty="0">
                          <a:solidFill>
                            <a:schemeClr val="tx1"/>
                          </a:solidFill>
                        </a:rPr>
                        <a:t>Ibuprofen</a:t>
                      </a:r>
                      <a:endParaRPr lang="zh-CN" altLang="en-US" sz="1400" b="0" dirty="0">
                        <a:solidFill>
                          <a:schemeClr val="tx1"/>
                        </a:solidFill>
                      </a:endParaRPr>
                    </a:p>
                  </a:txBody>
                  <a:tcPr/>
                </a:tc>
                <a:tc>
                  <a:txBody>
                    <a:bodyPr/>
                    <a:lstStyle/>
                    <a:p>
                      <a:pPr algn="ctr"/>
                      <a:r>
                        <a:rPr lang="en-US" altLang="zh-CN" sz="1400" b="0" dirty="0">
                          <a:solidFill>
                            <a:schemeClr val="tx1"/>
                          </a:solidFill>
                        </a:rPr>
                        <a:t>CliD1</a:t>
                      </a:r>
                      <a:endParaRPr lang="zh-CN" altLang="en-US" sz="1400" b="0" dirty="0">
                        <a:solidFill>
                          <a:schemeClr val="tx1"/>
                        </a:solidFill>
                      </a:endParaRPr>
                    </a:p>
                  </a:txBody>
                  <a:tcPr/>
                </a:tc>
                <a:tc>
                  <a:txBody>
                    <a:bodyPr/>
                    <a:lstStyle/>
                    <a:p>
                      <a:pPr algn="ctr"/>
                      <a:r>
                        <a:rPr lang="en-US" altLang="zh-CN" sz="1400" b="0" dirty="0">
                          <a:solidFill>
                            <a:schemeClr val="tx1"/>
                          </a:solidFill>
                        </a:rPr>
                        <a:t>New Dosage</a:t>
                      </a:r>
                      <a:endParaRPr lang="zh-CN" altLang="en-US" sz="1400" b="0" dirty="0">
                        <a:solidFill>
                          <a:schemeClr val="tx1"/>
                        </a:solidFill>
                      </a:endParaRPr>
                    </a:p>
                  </a:txBody>
                  <a:tcPr>
                    <a:solidFill>
                      <a:schemeClr val="accent3">
                        <a:lumMod val="60000"/>
                        <a:lumOff val="40000"/>
                      </a:schemeClr>
                    </a:solidFill>
                  </a:tcPr>
                </a:tc>
                <a:extLst>
                  <a:ext uri="{0D108BD9-81ED-4DB2-BD59-A6C34878D82A}">
                    <a16:rowId xmlns:a16="http://schemas.microsoft.com/office/drawing/2014/main" val="1383118963"/>
                  </a:ext>
                </a:extLst>
              </a:tr>
              <a:tr h="255457">
                <a:tc>
                  <a:txBody>
                    <a:bodyPr/>
                    <a:lstStyle/>
                    <a:p>
                      <a:pPr algn="ctr"/>
                      <a:r>
                        <a:rPr lang="en-US" altLang="zh-CN" sz="1400" b="0" dirty="0">
                          <a:solidFill>
                            <a:schemeClr val="tx1"/>
                          </a:solidFill>
                        </a:rPr>
                        <a:t>189</a:t>
                      </a:r>
                      <a:endParaRPr lang="zh-CN" altLang="en-US" sz="1400" b="0" dirty="0">
                        <a:solidFill>
                          <a:schemeClr val="tx1"/>
                        </a:solidFill>
                      </a:endParaRPr>
                    </a:p>
                  </a:txBody>
                  <a:tcPr/>
                </a:tc>
                <a:tc>
                  <a:txBody>
                    <a:bodyPr/>
                    <a:lstStyle/>
                    <a:p>
                      <a:pPr algn="ctr"/>
                      <a:r>
                        <a:rPr lang="en-US" altLang="zh-CN" sz="1400" b="0" dirty="0">
                          <a:solidFill>
                            <a:schemeClr val="tx1"/>
                          </a:solidFill>
                        </a:rPr>
                        <a:t>Wellbutrin</a:t>
                      </a:r>
                      <a:endParaRPr lang="zh-CN" altLang="en-US" sz="1400" b="0" dirty="0">
                        <a:solidFill>
                          <a:schemeClr val="tx1"/>
                        </a:solidFill>
                      </a:endParaRPr>
                    </a:p>
                  </a:txBody>
                  <a:tcPr/>
                </a:tc>
                <a:tc>
                  <a:txBody>
                    <a:bodyPr/>
                    <a:lstStyle/>
                    <a:p>
                      <a:pPr algn="ctr"/>
                      <a:r>
                        <a:rPr lang="en-US" altLang="zh-CN" sz="1400" b="0" dirty="0">
                          <a:solidFill>
                            <a:schemeClr val="tx1"/>
                          </a:solidFill>
                        </a:rPr>
                        <a:t>CliD2</a:t>
                      </a:r>
                      <a:endParaRPr lang="zh-CN" altLang="en-US" sz="1400" b="0" dirty="0">
                        <a:solidFill>
                          <a:schemeClr val="tx1"/>
                        </a:solidFill>
                      </a:endParaRPr>
                    </a:p>
                  </a:txBody>
                  <a:tcPr/>
                </a:tc>
                <a:tc>
                  <a:txBody>
                    <a:bodyPr/>
                    <a:lstStyle/>
                    <a:p>
                      <a:pPr algn="ctr"/>
                      <a:r>
                        <a:rPr lang="en-US" altLang="zh-CN" sz="1400" b="0" dirty="0">
                          <a:solidFill>
                            <a:schemeClr val="tx1"/>
                          </a:solidFill>
                        </a:rPr>
                        <a:t>100 mg twice daily</a:t>
                      </a:r>
                      <a:endParaRPr lang="zh-CN" altLang="en-US" sz="1400" b="0" dirty="0">
                        <a:solidFill>
                          <a:schemeClr val="tx1"/>
                        </a:solidFill>
                      </a:endParaRPr>
                    </a:p>
                  </a:txBody>
                  <a:tcPr/>
                </a:tc>
                <a:extLst>
                  <a:ext uri="{0D108BD9-81ED-4DB2-BD59-A6C34878D82A}">
                    <a16:rowId xmlns:a16="http://schemas.microsoft.com/office/drawing/2014/main" val="2333692411"/>
                  </a:ext>
                </a:extLst>
              </a:tr>
            </a:tbl>
          </a:graphicData>
        </a:graphic>
      </p:graphicFrame>
      <p:sp>
        <p:nvSpPr>
          <p:cNvPr id="13" name="虚尾箭头 12">
            <a:extLst>
              <a:ext uri="{FF2B5EF4-FFF2-40B4-BE49-F238E27FC236}">
                <a16:creationId xmlns:a16="http://schemas.microsoft.com/office/drawing/2014/main" id="{783CC142-4543-2A49-8353-17A5847E555E}"/>
              </a:ext>
            </a:extLst>
          </p:cNvPr>
          <p:cNvSpPr/>
          <p:nvPr/>
        </p:nvSpPr>
        <p:spPr>
          <a:xfrm rot="17713136">
            <a:off x="2628450" y="4029252"/>
            <a:ext cx="516193" cy="309731"/>
          </a:xfrm>
          <a:prstGeom prst="stripedRightArrow">
            <a:avLst/>
          </a:prstGeom>
          <a:solidFill>
            <a:schemeClr val="accent3">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
        <p:nvSpPr>
          <p:cNvPr id="16" name="文本框 15">
            <a:extLst>
              <a:ext uri="{FF2B5EF4-FFF2-40B4-BE49-F238E27FC236}">
                <a16:creationId xmlns:a16="http://schemas.microsoft.com/office/drawing/2014/main" id="{B7B360B2-4DDA-8E48-BAF8-E07883FD34B0}"/>
              </a:ext>
            </a:extLst>
          </p:cNvPr>
          <p:cNvSpPr txBox="1"/>
          <p:nvPr/>
        </p:nvSpPr>
        <p:spPr>
          <a:xfrm>
            <a:off x="9446295" y="1257080"/>
            <a:ext cx="2116440" cy="707886"/>
          </a:xfrm>
          <a:prstGeom prst="rect">
            <a:avLst/>
          </a:prstGeom>
          <a:noFill/>
        </p:spPr>
        <p:txBody>
          <a:bodyPr wrap="square" rtlCol="0">
            <a:spAutoFit/>
          </a:bodyPr>
          <a:lstStyle/>
          <a:p>
            <a:r>
              <a:rPr kumimoji="1" lang="en-US" altLang="zh-CN" sz="2000" dirty="0"/>
              <a:t>Doctor base/ source table</a:t>
            </a:r>
            <a:endParaRPr kumimoji="1" lang="zh-CN" altLang="en-US" sz="2000" dirty="0"/>
          </a:p>
        </p:txBody>
      </p:sp>
      <p:sp>
        <p:nvSpPr>
          <p:cNvPr id="17" name="矩形 16">
            <a:extLst>
              <a:ext uri="{FF2B5EF4-FFF2-40B4-BE49-F238E27FC236}">
                <a16:creationId xmlns:a16="http://schemas.microsoft.com/office/drawing/2014/main" id="{716393D8-CF5C-7644-9C12-4B756EAC1291}"/>
              </a:ext>
            </a:extLst>
          </p:cNvPr>
          <p:cNvSpPr/>
          <p:nvPr/>
        </p:nvSpPr>
        <p:spPr>
          <a:xfrm>
            <a:off x="1695028" y="6270888"/>
            <a:ext cx="2847254" cy="400110"/>
          </a:xfrm>
          <a:prstGeom prst="rect">
            <a:avLst/>
          </a:prstGeom>
        </p:spPr>
        <p:txBody>
          <a:bodyPr wrap="none">
            <a:spAutoFit/>
          </a:bodyPr>
          <a:lstStyle/>
          <a:p>
            <a:r>
              <a:rPr kumimoji="1" lang="en-US" altLang="zh-CN" sz="2000" dirty="0"/>
              <a:t>Patient base/ source table</a:t>
            </a:r>
            <a:endParaRPr kumimoji="1" lang="zh-CN" altLang="en-US" sz="2000" dirty="0"/>
          </a:p>
        </p:txBody>
      </p:sp>
      <p:sp>
        <p:nvSpPr>
          <p:cNvPr id="18" name="矩形 17">
            <a:extLst>
              <a:ext uri="{FF2B5EF4-FFF2-40B4-BE49-F238E27FC236}">
                <a16:creationId xmlns:a16="http://schemas.microsoft.com/office/drawing/2014/main" id="{CC94FE2B-9D39-D648-ABCE-E425EAE8AC23}"/>
              </a:ext>
            </a:extLst>
          </p:cNvPr>
          <p:cNvSpPr/>
          <p:nvPr/>
        </p:nvSpPr>
        <p:spPr>
          <a:xfrm>
            <a:off x="7561735" y="6270888"/>
            <a:ext cx="3299301" cy="400110"/>
          </a:xfrm>
          <a:prstGeom prst="rect">
            <a:avLst/>
          </a:prstGeom>
        </p:spPr>
        <p:txBody>
          <a:bodyPr wrap="none">
            <a:spAutoFit/>
          </a:bodyPr>
          <a:lstStyle/>
          <a:p>
            <a:r>
              <a:rPr kumimoji="1" lang="en-US" altLang="zh-CN" sz="2000" dirty="0"/>
              <a:t>Researcher base/ source table</a:t>
            </a:r>
            <a:endParaRPr kumimoji="1" lang="zh-CN" altLang="en-US" sz="2000" dirty="0"/>
          </a:p>
        </p:txBody>
      </p:sp>
      <p:sp>
        <p:nvSpPr>
          <p:cNvPr id="19" name="矩形 18">
            <a:extLst>
              <a:ext uri="{FF2B5EF4-FFF2-40B4-BE49-F238E27FC236}">
                <a16:creationId xmlns:a16="http://schemas.microsoft.com/office/drawing/2014/main" id="{21078975-0E18-2D47-8AE1-7D4546981ACD}"/>
              </a:ext>
            </a:extLst>
          </p:cNvPr>
          <p:cNvSpPr/>
          <p:nvPr/>
        </p:nvSpPr>
        <p:spPr>
          <a:xfrm>
            <a:off x="231902" y="2666595"/>
            <a:ext cx="1051185" cy="400110"/>
          </a:xfrm>
          <a:prstGeom prst="rect">
            <a:avLst/>
          </a:prstGeom>
        </p:spPr>
        <p:txBody>
          <a:bodyPr wrap="none">
            <a:spAutoFit/>
          </a:bodyPr>
          <a:lstStyle/>
          <a:p>
            <a:r>
              <a:rPr kumimoji="1" lang="en-US" altLang="zh-CN" sz="2000" dirty="0"/>
              <a:t>DP view</a:t>
            </a:r>
            <a:endParaRPr kumimoji="1" lang="zh-CN" altLang="en-US" sz="2000" dirty="0"/>
          </a:p>
        </p:txBody>
      </p:sp>
      <p:sp>
        <p:nvSpPr>
          <p:cNvPr id="20" name="矩形 19">
            <a:extLst>
              <a:ext uri="{FF2B5EF4-FFF2-40B4-BE49-F238E27FC236}">
                <a16:creationId xmlns:a16="http://schemas.microsoft.com/office/drawing/2014/main" id="{EE4DC149-DD70-7E40-AC01-81EF15983B16}"/>
              </a:ext>
            </a:extLst>
          </p:cNvPr>
          <p:cNvSpPr/>
          <p:nvPr/>
        </p:nvSpPr>
        <p:spPr>
          <a:xfrm>
            <a:off x="9813801" y="2634636"/>
            <a:ext cx="1075231" cy="400110"/>
          </a:xfrm>
          <a:prstGeom prst="rect">
            <a:avLst/>
          </a:prstGeom>
        </p:spPr>
        <p:txBody>
          <a:bodyPr wrap="none">
            <a:spAutoFit/>
          </a:bodyPr>
          <a:lstStyle/>
          <a:p>
            <a:r>
              <a:rPr kumimoji="1" lang="en-US" altLang="zh-CN" sz="2000" dirty="0"/>
              <a:t>DR view</a:t>
            </a:r>
            <a:endParaRPr kumimoji="1" lang="zh-CN" altLang="en-US" sz="2000" dirty="0"/>
          </a:p>
        </p:txBody>
      </p:sp>
      <p:graphicFrame>
        <p:nvGraphicFramePr>
          <p:cNvPr id="21" name="表格 20">
            <a:extLst>
              <a:ext uri="{FF2B5EF4-FFF2-40B4-BE49-F238E27FC236}">
                <a16:creationId xmlns:a16="http://schemas.microsoft.com/office/drawing/2014/main" id="{86183385-880A-F04C-A88B-85F3E74226F1}"/>
              </a:ext>
            </a:extLst>
          </p:cNvPr>
          <p:cNvGraphicFramePr>
            <a:graphicFrameLocks noGrp="1"/>
          </p:cNvGraphicFramePr>
          <p:nvPr/>
        </p:nvGraphicFramePr>
        <p:xfrm>
          <a:off x="7561735" y="2504490"/>
          <a:ext cx="2100112" cy="1360565"/>
        </p:xfrm>
        <a:graphic>
          <a:graphicData uri="http://schemas.openxmlformats.org/drawingml/2006/table">
            <a:tbl>
              <a:tblPr firstRow="1" firstCol="1" bandRow="1">
                <a:tableStyleId>{1E171933-4619-4E11-9A3F-F7608DF75F80}</a:tableStyleId>
              </a:tblPr>
              <a:tblGrid>
                <a:gridCol w="1061280">
                  <a:extLst>
                    <a:ext uri="{9D8B030D-6E8A-4147-A177-3AD203B41FA5}">
                      <a16:colId xmlns:a16="http://schemas.microsoft.com/office/drawing/2014/main" val="2000373528"/>
                    </a:ext>
                  </a:extLst>
                </a:gridCol>
                <a:gridCol w="1038832">
                  <a:extLst>
                    <a:ext uri="{9D8B030D-6E8A-4147-A177-3AD203B41FA5}">
                      <a16:colId xmlns:a16="http://schemas.microsoft.com/office/drawing/2014/main" val="1471844293"/>
                    </a:ext>
                  </a:extLst>
                </a:gridCol>
              </a:tblGrid>
              <a:tr h="736763">
                <a:tc>
                  <a:txBody>
                    <a:bodyPr/>
                    <a:lstStyle/>
                    <a:p>
                      <a:pPr algn="ctr"/>
                      <a:r>
                        <a:rPr lang="en-US" altLang="zh-CN" sz="1400" b="0" dirty="0">
                          <a:solidFill>
                            <a:schemeClr val="tx1"/>
                          </a:solidFill>
                        </a:rPr>
                        <a:t>a1.</a:t>
                      </a:r>
                    </a:p>
                    <a:p>
                      <a:pPr algn="ctr"/>
                      <a:r>
                        <a:rPr lang="en-US" altLang="zh-CN" sz="1400" b="0" dirty="0">
                          <a:solidFill>
                            <a:schemeClr val="tx1"/>
                          </a:solidFill>
                        </a:rPr>
                        <a:t>Medication Name</a:t>
                      </a:r>
                      <a:endParaRPr lang="zh-CN" altLang="en-US" sz="1400" b="0" dirty="0">
                        <a:solidFill>
                          <a:schemeClr val="tx1"/>
                        </a:solidFill>
                      </a:endParaRPr>
                    </a:p>
                  </a:txBody>
                  <a:tcPr>
                    <a:solidFill>
                      <a:schemeClr val="accent4">
                        <a:lumMod val="60000"/>
                        <a:lumOff val="40000"/>
                      </a:schemeClr>
                    </a:solidFill>
                  </a:tcPr>
                </a:tc>
                <a:tc>
                  <a:txBody>
                    <a:bodyPr/>
                    <a:lstStyle/>
                    <a:p>
                      <a:pPr algn="ctr"/>
                      <a:r>
                        <a:rPr lang="en-US" altLang="zh-CN" sz="1400" b="0" dirty="0">
                          <a:solidFill>
                            <a:schemeClr val="tx1"/>
                          </a:solidFill>
                        </a:rPr>
                        <a:t>a5.</a:t>
                      </a:r>
                    </a:p>
                    <a:p>
                      <a:pPr algn="ctr"/>
                      <a:r>
                        <a:rPr lang="en-US" altLang="zh-CN" sz="1400" b="0" dirty="0">
                          <a:solidFill>
                            <a:schemeClr val="tx1"/>
                          </a:solidFill>
                        </a:rPr>
                        <a:t>Mechanism of Action</a:t>
                      </a:r>
                    </a:p>
                  </a:txBody>
                  <a:tcPr>
                    <a:solidFill>
                      <a:schemeClr val="accent4">
                        <a:lumMod val="60000"/>
                        <a:lumOff val="40000"/>
                      </a:schemeClr>
                    </a:solidFill>
                  </a:tcPr>
                </a:tc>
                <a:extLst>
                  <a:ext uri="{0D108BD9-81ED-4DB2-BD59-A6C34878D82A}">
                    <a16:rowId xmlns:a16="http://schemas.microsoft.com/office/drawing/2014/main" val="1992330608"/>
                  </a:ext>
                </a:extLst>
              </a:tr>
              <a:tr h="311901">
                <a:tc>
                  <a:txBody>
                    <a:bodyPr/>
                    <a:lstStyle/>
                    <a:p>
                      <a:pPr algn="ctr"/>
                      <a:r>
                        <a:rPr lang="en-US" altLang="zh-CN" sz="1400" b="0" dirty="0">
                          <a:solidFill>
                            <a:schemeClr val="tx1"/>
                          </a:solidFill>
                        </a:rPr>
                        <a:t>Ibuprofen</a:t>
                      </a:r>
                      <a:endParaRPr lang="zh-CN" altLang="en-US" sz="1400" b="0" dirty="0">
                        <a:solidFill>
                          <a:schemeClr val="tx1"/>
                        </a:solidFill>
                      </a:endParaRPr>
                    </a:p>
                  </a:txBody>
                  <a:tcPr/>
                </a:tc>
                <a:tc>
                  <a:txBody>
                    <a:bodyPr/>
                    <a:lstStyle/>
                    <a:p>
                      <a:pPr algn="ctr"/>
                      <a:r>
                        <a:rPr lang="en-US" altLang="zh-CN" sz="1400" b="0" dirty="0">
                          <a:solidFill>
                            <a:schemeClr val="tx1"/>
                          </a:solidFill>
                        </a:rPr>
                        <a:t>MeA1</a:t>
                      </a:r>
                      <a:endParaRPr lang="zh-CN" altLang="en-US" sz="1400" b="0" dirty="0">
                        <a:solidFill>
                          <a:schemeClr val="tx1"/>
                        </a:solidFill>
                      </a:endParaRPr>
                    </a:p>
                  </a:txBody>
                  <a:tcPr/>
                </a:tc>
                <a:extLst>
                  <a:ext uri="{0D108BD9-81ED-4DB2-BD59-A6C34878D82A}">
                    <a16:rowId xmlns:a16="http://schemas.microsoft.com/office/drawing/2014/main" val="2496329064"/>
                  </a:ext>
                </a:extLst>
              </a:tr>
              <a:tr h="311901">
                <a:tc>
                  <a:txBody>
                    <a:bodyPr/>
                    <a:lstStyle/>
                    <a:p>
                      <a:pPr algn="ctr"/>
                      <a:r>
                        <a:rPr lang="en-US" altLang="zh-CN" sz="1400" b="0" dirty="0">
                          <a:solidFill>
                            <a:schemeClr val="tx1"/>
                          </a:solidFill>
                        </a:rPr>
                        <a:t>Wellbutrin</a:t>
                      </a:r>
                      <a:endParaRPr lang="zh-CN" altLang="en-US" sz="1400" b="0" dirty="0">
                        <a:solidFill>
                          <a:schemeClr val="tx1"/>
                        </a:solidFill>
                      </a:endParaRPr>
                    </a:p>
                  </a:txBody>
                  <a:tcPr/>
                </a:tc>
                <a:tc>
                  <a:txBody>
                    <a:bodyPr/>
                    <a:lstStyle/>
                    <a:p>
                      <a:pPr algn="ctr"/>
                      <a:r>
                        <a:rPr lang="en-US" altLang="zh-CN" sz="1400" b="0" dirty="0">
                          <a:solidFill>
                            <a:schemeClr val="tx1"/>
                          </a:solidFill>
                        </a:rPr>
                        <a:t>MeA2</a:t>
                      </a:r>
                      <a:endParaRPr lang="zh-CN" altLang="en-US" sz="1400" b="0" dirty="0">
                        <a:solidFill>
                          <a:schemeClr val="tx1"/>
                        </a:solidFill>
                      </a:endParaRPr>
                    </a:p>
                  </a:txBody>
                  <a:tcPr/>
                </a:tc>
                <a:extLst>
                  <a:ext uri="{0D108BD9-81ED-4DB2-BD59-A6C34878D82A}">
                    <a16:rowId xmlns:a16="http://schemas.microsoft.com/office/drawing/2014/main" val="3382618486"/>
                  </a:ext>
                </a:extLst>
              </a:tr>
            </a:tbl>
          </a:graphicData>
        </a:graphic>
      </p:graphicFrame>
      <p:sp>
        <p:nvSpPr>
          <p:cNvPr id="22" name="虚尾箭头 21">
            <a:extLst>
              <a:ext uri="{FF2B5EF4-FFF2-40B4-BE49-F238E27FC236}">
                <a16:creationId xmlns:a16="http://schemas.microsoft.com/office/drawing/2014/main" id="{2B006D39-4C58-804E-A0A4-3C68E249A878}"/>
              </a:ext>
            </a:extLst>
          </p:cNvPr>
          <p:cNvSpPr/>
          <p:nvPr/>
        </p:nvSpPr>
        <p:spPr>
          <a:xfrm rot="17713136">
            <a:off x="4929907" y="2086397"/>
            <a:ext cx="516193" cy="309731"/>
          </a:xfrm>
          <a:prstGeom prst="stripedRightArrow">
            <a:avLst/>
          </a:prstGeom>
          <a:solidFill>
            <a:schemeClr val="accent3">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Tree>
    <p:extLst>
      <p:ext uri="{BB962C8B-B14F-4D97-AF65-F5344CB8AC3E}">
        <p14:creationId xmlns:p14="http://schemas.microsoft.com/office/powerpoint/2010/main" val="2162084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58F4D5DB-6BAA-7046-A21A-8B1D4E7BC693}"/>
              </a:ext>
            </a:extLst>
          </p:cNvPr>
          <p:cNvSpPr>
            <a:spLocks noGrp="1"/>
          </p:cNvSpPr>
          <p:nvPr>
            <p:ph type="sldNum" sz="quarter" idx="12"/>
          </p:nvPr>
        </p:nvSpPr>
        <p:spPr/>
        <p:txBody>
          <a:bodyPr/>
          <a:lstStyle/>
          <a:p>
            <a:fld id="{8A7A6979-0714-4377-B894-6BE4C2D6E202}" type="slidenum">
              <a:rPr lang="en-US" smtClean="0"/>
              <a:pPr/>
              <a:t>18</a:t>
            </a:fld>
            <a:endParaRPr lang="en-US" dirty="0"/>
          </a:p>
        </p:txBody>
      </p:sp>
      <p:graphicFrame>
        <p:nvGraphicFramePr>
          <p:cNvPr id="5" name="表格 4">
            <a:extLst>
              <a:ext uri="{FF2B5EF4-FFF2-40B4-BE49-F238E27FC236}">
                <a16:creationId xmlns:a16="http://schemas.microsoft.com/office/drawing/2014/main" id="{BDD83CCE-331C-C840-8FAA-F50C86378F3A}"/>
              </a:ext>
            </a:extLst>
          </p:cNvPr>
          <p:cNvGraphicFramePr>
            <a:graphicFrameLocks noGrp="1"/>
          </p:cNvGraphicFramePr>
          <p:nvPr>
            <p:extLst>
              <p:ext uri="{D42A27DB-BD31-4B8C-83A1-F6EECF244321}">
                <p14:modId xmlns:p14="http://schemas.microsoft.com/office/powerpoint/2010/main" val="3347726969"/>
              </p:ext>
            </p:extLst>
          </p:nvPr>
        </p:nvGraphicFramePr>
        <p:xfrm>
          <a:off x="1963022" y="316625"/>
          <a:ext cx="7435993" cy="1656080"/>
        </p:xfrm>
        <a:graphic>
          <a:graphicData uri="http://schemas.openxmlformats.org/drawingml/2006/table">
            <a:tbl>
              <a:tblPr firstRow="1" firstCol="1" bandRow="1">
                <a:tableStyleId>{1E171933-4619-4E11-9A3F-F7608DF75F80}</a:tableStyleId>
              </a:tblPr>
              <a:tblGrid>
                <a:gridCol w="1039239">
                  <a:extLst>
                    <a:ext uri="{9D8B030D-6E8A-4147-A177-3AD203B41FA5}">
                      <a16:colId xmlns:a16="http://schemas.microsoft.com/office/drawing/2014/main" val="2392303474"/>
                    </a:ext>
                  </a:extLst>
                </a:gridCol>
                <a:gridCol w="1380684">
                  <a:extLst>
                    <a:ext uri="{9D8B030D-6E8A-4147-A177-3AD203B41FA5}">
                      <a16:colId xmlns:a16="http://schemas.microsoft.com/office/drawing/2014/main" val="696982075"/>
                    </a:ext>
                  </a:extLst>
                </a:gridCol>
                <a:gridCol w="1062014">
                  <a:extLst>
                    <a:ext uri="{9D8B030D-6E8A-4147-A177-3AD203B41FA5}">
                      <a16:colId xmlns:a16="http://schemas.microsoft.com/office/drawing/2014/main" val="2018791737"/>
                    </a:ext>
                  </a:extLst>
                </a:gridCol>
                <a:gridCol w="2263419">
                  <a:extLst>
                    <a:ext uri="{9D8B030D-6E8A-4147-A177-3AD203B41FA5}">
                      <a16:colId xmlns:a16="http://schemas.microsoft.com/office/drawing/2014/main" val="3991618385"/>
                    </a:ext>
                  </a:extLst>
                </a:gridCol>
                <a:gridCol w="1690637">
                  <a:extLst>
                    <a:ext uri="{9D8B030D-6E8A-4147-A177-3AD203B41FA5}">
                      <a16:colId xmlns:a16="http://schemas.microsoft.com/office/drawing/2014/main" val="982224606"/>
                    </a:ext>
                  </a:extLst>
                </a:gridCol>
              </a:tblGrid>
              <a:tr h="370840">
                <a:tc>
                  <a:txBody>
                    <a:bodyPr/>
                    <a:lstStyle/>
                    <a:p>
                      <a:pPr algn="ctr"/>
                      <a:r>
                        <a:rPr lang="en-US" altLang="zh-CN" b="0" dirty="0">
                          <a:solidFill>
                            <a:schemeClr val="tx1"/>
                          </a:solidFill>
                        </a:rPr>
                        <a:t>a0. </a:t>
                      </a:r>
                      <a:br>
                        <a:rPr lang="en-US" altLang="zh-CN" b="0" dirty="0">
                          <a:solidFill>
                            <a:schemeClr val="tx1"/>
                          </a:solidFill>
                        </a:rPr>
                      </a:br>
                      <a:r>
                        <a:rPr lang="en-US" altLang="zh-CN" b="0" dirty="0">
                          <a:solidFill>
                            <a:schemeClr val="tx1"/>
                          </a:solidFill>
                        </a:rPr>
                        <a:t>Patient ID</a:t>
                      </a:r>
                      <a:endParaRPr lang="zh-CN" altLang="en-US" b="0" dirty="0">
                        <a:solidFill>
                          <a:schemeClr val="tx1"/>
                        </a:solidFill>
                      </a:endParaRPr>
                    </a:p>
                  </a:txBody>
                  <a:tcPr>
                    <a:solidFill>
                      <a:schemeClr val="accent4">
                        <a:lumMod val="60000"/>
                        <a:lumOff val="40000"/>
                      </a:schemeClr>
                    </a:solidFill>
                  </a:tcPr>
                </a:tc>
                <a:tc>
                  <a:txBody>
                    <a:bodyPr/>
                    <a:lstStyle/>
                    <a:p>
                      <a:pPr algn="ctr"/>
                      <a:r>
                        <a:rPr lang="en-US" altLang="zh-CN" b="0" dirty="0">
                          <a:solidFill>
                            <a:schemeClr val="tx1"/>
                          </a:solidFill>
                        </a:rPr>
                        <a:t>a1.</a:t>
                      </a:r>
                    </a:p>
                    <a:p>
                      <a:pPr algn="ctr"/>
                      <a:r>
                        <a:rPr lang="en-US" altLang="zh-CN" b="0" dirty="0">
                          <a:solidFill>
                            <a:schemeClr val="tx1"/>
                          </a:solidFill>
                        </a:rPr>
                        <a:t>Medication Name</a:t>
                      </a:r>
                      <a:endParaRPr lang="zh-CN" altLang="en-US" b="0" dirty="0">
                        <a:solidFill>
                          <a:schemeClr val="tx1"/>
                        </a:solidFill>
                      </a:endParaRPr>
                    </a:p>
                  </a:txBody>
                  <a:tcPr>
                    <a:solidFill>
                      <a:schemeClr val="accent4">
                        <a:lumMod val="60000"/>
                        <a:lumOff val="40000"/>
                      </a:schemeClr>
                    </a:solidFill>
                  </a:tcPr>
                </a:tc>
                <a:tc>
                  <a:txBody>
                    <a:bodyPr/>
                    <a:lstStyle/>
                    <a:p>
                      <a:pPr algn="ctr"/>
                      <a:r>
                        <a:rPr lang="en-US" altLang="zh-CN" b="0" dirty="0">
                          <a:solidFill>
                            <a:schemeClr val="tx1"/>
                          </a:solidFill>
                        </a:rPr>
                        <a:t>a2.</a:t>
                      </a:r>
                    </a:p>
                    <a:p>
                      <a:pPr algn="ctr"/>
                      <a:r>
                        <a:rPr lang="en-US" altLang="zh-CN" b="0" dirty="0">
                          <a:solidFill>
                            <a:schemeClr val="tx1"/>
                          </a:solidFill>
                        </a:rPr>
                        <a:t>Clinical </a:t>
                      </a:r>
                    </a:p>
                    <a:p>
                      <a:pPr algn="ctr"/>
                      <a:r>
                        <a:rPr lang="en-US" altLang="zh-CN" b="0" dirty="0">
                          <a:solidFill>
                            <a:schemeClr val="tx1"/>
                          </a:solidFill>
                        </a:rPr>
                        <a:t>Data</a:t>
                      </a:r>
                      <a:endParaRPr lang="zh-CN" altLang="en-US" b="0" dirty="0">
                        <a:solidFill>
                          <a:schemeClr val="tx1"/>
                        </a:solidFill>
                      </a:endParaRPr>
                    </a:p>
                  </a:txBody>
                  <a:tcPr>
                    <a:solidFill>
                      <a:schemeClr val="accent4">
                        <a:lumMod val="60000"/>
                        <a:lumOff val="40000"/>
                      </a:schemeClr>
                    </a:solidFill>
                  </a:tcPr>
                </a:tc>
                <a:tc>
                  <a:txBody>
                    <a:bodyPr/>
                    <a:lstStyle/>
                    <a:p>
                      <a:pPr algn="ctr"/>
                      <a:r>
                        <a:rPr lang="en-US" altLang="zh-CN" b="0" dirty="0">
                          <a:solidFill>
                            <a:schemeClr val="tx1"/>
                          </a:solidFill>
                        </a:rPr>
                        <a:t>a4.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0" dirty="0">
                          <a:solidFill>
                            <a:schemeClr val="tx1"/>
                          </a:solidFill>
                        </a:rPr>
                        <a:t>Dosage</a:t>
                      </a:r>
                    </a:p>
                    <a:p>
                      <a:pPr algn="ctr"/>
                      <a:endParaRPr lang="en-US" altLang="zh-CN" b="0" dirty="0">
                        <a:solidFill>
                          <a:schemeClr val="tx1"/>
                        </a:solidFill>
                      </a:endParaRPr>
                    </a:p>
                  </a:txBody>
                  <a:tcPr>
                    <a:solidFill>
                      <a:schemeClr val="accent4">
                        <a:lumMod val="60000"/>
                        <a:lumOff val="40000"/>
                      </a:schemeClr>
                    </a:solidFill>
                  </a:tcPr>
                </a:tc>
                <a:tc>
                  <a:txBody>
                    <a:bodyPr/>
                    <a:lstStyle/>
                    <a:p>
                      <a:pPr algn="ctr"/>
                      <a:r>
                        <a:rPr lang="en-US" altLang="zh-CN" b="0" dirty="0">
                          <a:solidFill>
                            <a:schemeClr val="tx1"/>
                          </a:solidFill>
                        </a:rPr>
                        <a:t>a5.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0" dirty="0">
                          <a:solidFill>
                            <a:schemeClr val="tx1"/>
                          </a:solidFill>
                        </a:rPr>
                        <a:t>Mechanism of Action</a:t>
                      </a:r>
                      <a:endParaRPr lang="zh-CN" altLang="en-US" b="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3324915150"/>
                  </a:ext>
                </a:extLst>
              </a:tr>
              <a:tr h="370840">
                <a:tc>
                  <a:txBody>
                    <a:bodyPr/>
                    <a:lstStyle/>
                    <a:p>
                      <a:pPr algn="ctr"/>
                      <a:r>
                        <a:rPr lang="en-US" altLang="zh-CN" b="0" dirty="0">
                          <a:solidFill>
                            <a:schemeClr val="tx1"/>
                          </a:solidFill>
                        </a:rPr>
                        <a:t>188</a:t>
                      </a:r>
                      <a:endParaRPr lang="zh-CN" altLang="en-US" b="0" dirty="0">
                        <a:solidFill>
                          <a:schemeClr val="tx1"/>
                        </a:solidFill>
                      </a:endParaRPr>
                    </a:p>
                  </a:txBody>
                  <a:tcPr/>
                </a:tc>
                <a:tc>
                  <a:txBody>
                    <a:bodyPr/>
                    <a:lstStyle/>
                    <a:p>
                      <a:pPr algn="ctr"/>
                      <a:r>
                        <a:rPr lang="en-US" altLang="zh-CN" b="0" dirty="0">
                          <a:solidFill>
                            <a:schemeClr val="tx1"/>
                          </a:solidFill>
                        </a:rPr>
                        <a:t>Ibuprofen</a:t>
                      </a:r>
                      <a:endParaRPr lang="zh-CN" altLang="en-US" b="0" dirty="0">
                        <a:solidFill>
                          <a:schemeClr val="tx1"/>
                        </a:solidFill>
                      </a:endParaRPr>
                    </a:p>
                  </a:txBody>
                  <a:tcPr/>
                </a:tc>
                <a:tc>
                  <a:txBody>
                    <a:bodyPr/>
                    <a:lstStyle/>
                    <a:p>
                      <a:pPr algn="ctr"/>
                      <a:r>
                        <a:rPr lang="en-US" altLang="zh-CN" b="0" dirty="0">
                          <a:solidFill>
                            <a:schemeClr val="tx1"/>
                          </a:solidFill>
                        </a:rPr>
                        <a:t>CliD1</a:t>
                      </a:r>
                      <a:endParaRPr lang="zh-CN" altLang="en-US" b="0" dirty="0">
                        <a:solidFill>
                          <a:schemeClr val="tx1"/>
                        </a:solidFill>
                      </a:endParaRPr>
                    </a:p>
                  </a:txBody>
                  <a:tcPr/>
                </a:tc>
                <a:tc>
                  <a:txBody>
                    <a:bodyPr/>
                    <a:lstStyle/>
                    <a:p>
                      <a:pPr algn="ctr"/>
                      <a:r>
                        <a:rPr lang="en-US" altLang="zh-CN" b="0" dirty="0">
                          <a:solidFill>
                            <a:schemeClr val="tx1"/>
                          </a:solidFill>
                        </a:rPr>
                        <a:t>New Dosage</a:t>
                      </a:r>
                      <a:endParaRPr lang="zh-CN" altLang="en-US" b="0" dirty="0">
                        <a:solidFill>
                          <a:schemeClr val="tx1"/>
                        </a:solidFill>
                      </a:endParaRPr>
                    </a:p>
                  </a:txBody>
                  <a:tcPr>
                    <a:solidFill>
                      <a:schemeClr val="accent3">
                        <a:lumMod val="60000"/>
                        <a:lumOff val="40000"/>
                      </a:schemeClr>
                    </a:solidFill>
                  </a:tcPr>
                </a:tc>
                <a:tc>
                  <a:txBody>
                    <a:bodyPr/>
                    <a:lstStyle/>
                    <a:p>
                      <a:pPr algn="ctr"/>
                      <a:r>
                        <a:rPr lang="en-US" altLang="zh-CN" b="0" dirty="0">
                          <a:solidFill>
                            <a:schemeClr val="tx1"/>
                          </a:solidFill>
                        </a:rPr>
                        <a:t>New Mech</a:t>
                      </a:r>
                      <a:endParaRPr lang="zh-CN" altLang="en-US" b="0" dirty="0">
                        <a:solidFill>
                          <a:schemeClr val="tx1"/>
                        </a:solidFill>
                      </a:endParaRPr>
                    </a:p>
                  </a:txBody>
                  <a:tcPr>
                    <a:solidFill>
                      <a:srgbClr val="00B0F0"/>
                    </a:solidFill>
                  </a:tcPr>
                </a:tc>
                <a:extLst>
                  <a:ext uri="{0D108BD9-81ED-4DB2-BD59-A6C34878D82A}">
                    <a16:rowId xmlns:a16="http://schemas.microsoft.com/office/drawing/2014/main" val="2759757479"/>
                  </a:ext>
                </a:extLst>
              </a:tr>
              <a:tr h="370840">
                <a:tc>
                  <a:txBody>
                    <a:bodyPr/>
                    <a:lstStyle/>
                    <a:p>
                      <a:pPr algn="ctr"/>
                      <a:r>
                        <a:rPr lang="en-US" altLang="zh-CN" b="0" dirty="0">
                          <a:solidFill>
                            <a:schemeClr val="tx1"/>
                          </a:solidFill>
                        </a:rPr>
                        <a:t>189</a:t>
                      </a:r>
                      <a:endParaRPr lang="zh-CN" altLang="en-US" b="0" dirty="0">
                        <a:solidFill>
                          <a:schemeClr val="tx1"/>
                        </a:solidFill>
                      </a:endParaRPr>
                    </a:p>
                  </a:txBody>
                  <a:tcPr/>
                </a:tc>
                <a:tc>
                  <a:txBody>
                    <a:bodyPr/>
                    <a:lstStyle/>
                    <a:p>
                      <a:pPr algn="ctr"/>
                      <a:r>
                        <a:rPr lang="en-US" altLang="zh-CN" b="0" dirty="0">
                          <a:solidFill>
                            <a:schemeClr val="tx1"/>
                          </a:solidFill>
                        </a:rPr>
                        <a:t>Wellbutrin</a:t>
                      </a:r>
                      <a:endParaRPr lang="zh-CN" altLang="en-US" b="0" dirty="0">
                        <a:solidFill>
                          <a:schemeClr val="tx1"/>
                        </a:solidFill>
                      </a:endParaRPr>
                    </a:p>
                  </a:txBody>
                  <a:tcPr/>
                </a:tc>
                <a:tc>
                  <a:txBody>
                    <a:bodyPr/>
                    <a:lstStyle/>
                    <a:p>
                      <a:pPr algn="ctr"/>
                      <a:r>
                        <a:rPr lang="en-US" altLang="zh-CN" b="0" dirty="0">
                          <a:solidFill>
                            <a:schemeClr val="tx1"/>
                          </a:solidFill>
                        </a:rPr>
                        <a:t>CliD2</a:t>
                      </a:r>
                      <a:endParaRPr lang="zh-CN" altLang="en-US" b="0" dirty="0">
                        <a:solidFill>
                          <a:schemeClr val="tx1"/>
                        </a:solidFill>
                      </a:endParaRPr>
                    </a:p>
                  </a:txBody>
                  <a:tcPr/>
                </a:tc>
                <a:tc>
                  <a:txBody>
                    <a:bodyPr/>
                    <a:lstStyle/>
                    <a:p>
                      <a:pPr algn="ctr"/>
                      <a:r>
                        <a:rPr lang="en-US" altLang="zh-CN" b="0" dirty="0">
                          <a:solidFill>
                            <a:schemeClr val="tx1"/>
                          </a:solidFill>
                        </a:rPr>
                        <a:t>100 mg twice daily</a:t>
                      </a:r>
                      <a:endParaRPr lang="zh-CN" altLang="en-US" b="0" dirty="0">
                        <a:solidFill>
                          <a:schemeClr val="tx1"/>
                        </a:solidFill>
                      </a:endParaRPr>
                    </a:p>
                  </a:txBody>
                  <a:tcPr/>
                </a:tc>
                <a:tc>
                  <a:txBody>
                    <a:bodyPr/>
                    <a:lstStyle/>
                    <a:p>
                      <a:pPr algn="ctr"/>
                      <a:r>
                        <a:rPr lang="en-US" altLang="zh-CN" b="0" dirty="0">
                          <a:solidFill>
                            <a:schemeClr val="tx1"/>
                          </a:solidFill>
                        </a:rPr>
                        <a:t>MeA2</a:t>
                      </a:r>
                      <a:endParaRPr lang="zh-CN" altLang="en-US" b="0" dirty="0">
                        <a:solidFill>
                          <a:schemeClr val="tx1"/>
                        </a:solidFill>
                      </a:endParaRPr>
                    </a:p>
                  </a:txBody>
                  <a:tcPr/>
                </a:tc>
                <a:extLst>
                  <a:ext uri="{0D108BD9-81ED-4DB2-BD59-A6C34878D82A}">
                    <a16:rowId xmlns:a16="http://schemas.microsoft.com/office/drawing/2014/main" val="3271478559"/>
                  </a:ext>
                </a:extLst>
              </a:tr>
            </a:tbl>
          </a:graphicData>
        </a:graphic>
      </p:graphicFrame>
      <p:pic>
        <p:nvPicPr>
          <p:cNvPr id="6" name="图片 5">
            <a:extLst>
              <a:ext uri="{FF2B5EF4-FFF2-40B4-BE49-F238E27FC236}">
                <a16:creationId xmlns:a16="http://schemas.microsoft.com/office/drawing/2014/main" id="{1F4A774A-85BC-1E45-BDF7-6A59D0EF6A72}"/>
              </a:ext>
            </a:extLst>
          </p:cNvPr>
          <p:cNvPicPr>
            <a:picLocks noChangeAspect="1"/>
          </p:cNvPicPr>
          <p:nvPr/>
        </p:nvPicPr>
        <p:blipFill>
          <a:blip r:embed="rId3"/>
          <a:stretch>
            <a:fillRect/>
          </a:stretch>
        </p:blipFill>
        <p:spPr>
          <a:xfrm>
            <a:off x="9502254" y="88040"/>
            <a:ext cx="829963" cy="1135626"/>
          </a:xfrm>
          <a:prstGeom prst="rect">
            <a:avLst/>
          </a:prstGeom>
        </p:spPr>
      </p:pic>
      <p:graphicFrame>
        <p:nvGraphicFramePr>
          <p:cNvPr id="8" name="表格 7">
            <a:extLst>
              <a:ext uri="{FF2B5EF4-FFF2-40B4-BE49-F238E27FC236}">
                <a16:creationId xmlns:a16="http://schemas.microsoft.com/office/drawing/2014/main" id="{278EFC50-721A-834F-A379-7C9DB9AAFA9B}"/>
              </a:ext>
            </a:extLst>
          </p:cNvPr>
          <p:cNvGraphicFramePr>
            <a:graphicFrameLocks noGrp="1"/>
          </p:cNvGraphicFramePr>
          <p:nvPr/>
        </p:nvGraphicFramePr>
        <p:xfrm>
          <a:off x="91328" y="4561840"/>
          <a:ext cx="6966667" cy="1656080"/>
        </p:xfrm>
        <a:graphic>
          <a:graphicData uri="http://schemas.openxmlformats.org/drawingml/2006/table">
            <a:tbl>
              <a:tblPr firstRow="1" firstCol="1" bandRow="1">
                <a:tableStyleId>{1E171933-4619-4E11-9A3F-F7608DF75F80}</a:tableStyleId>
              </a:tblPr>
              <a:tblGrid>
                <a:gridCol w="1039239">
                  <a:extLst>
                    <a:ext uri="{9D8B030D-6E8A-4147-A177-3AD203B41FA5}">
                      <a16:colId xmlns:a16="http://schemas.microsoft.com/office/drawing/2014/main" val="2517969326"/>
                    </a:ext>
                  </a:extLst>
                </a:gridCol>
                <a:gridCol w="1380684">
                  <a:extLst>
                    <a:ext uri="{9D8B030D-6E8A-4147-A177-3AD203B41FA5}">
                      <a16:colId xmlns:a16="http://schemas.microsoft.com/office/drawing/2014/main" val="1548876784"/>
                    </a:ext>
                  </a:extLst>
                </a:gridCol>
                <a:gridCol w="1062014">
                  <a:extLst>
                    <a:ext uri="{9D8B030D-6E8A-4147-A177-3AD203B41FA5}">
                      <a16:colId xmlns:a16="http://schemas.microsoft.com/office/drawing/2014/main" val="4056687094"/>
                    </a:ext>
                  </a:extLst>
                </a:gridCol>
                <a:gridCol w="1227952">
                  <a:extLst>
                    <a:ext uri="{9D8B030D-6E8A-4147-A177-3AD203B41FA5}">
                      <a16:colId xmlns:a16="http://schemas.microsoft.com/office/drawing/2014/main" val="3268238745"/>
                    </a:ext>
                  </a:extLst>
                </a:gridCol>
                <a:gridCol w="2256778">
                  <a:extLst>
                    <a:ext uri="{9D8B030D-6E8A-4147-A177-3AD203B41FA5}">
                      <a16:colId xmlns:a16="http://schemas.microsoft.com/office/drawing/2014/main" val="1768237691"/>
                    </a:ext>
                  </a:extLst>
                </a:gridCol>
              </a:tblGrid>
              <a:tr h="370840">
                <a:tc>
                  <a:txBody>
                    <a:bodyPr/>
                    <a:lstStyle/>
                    <a:p>
                      <a:pPr algn="ctr"/>
                      <a:r>
                        <a:rPr lang="en-US" altLang="zh-CN" sz="1800" b="0" dirty="0">
                          <a:solidFill>
                            <a:schemeClr val="tx1"/>
                          </a:solidFill>
                        </a:rPr>
                        <a:t>a0. </a:t>
                      </a:r>
                      <a:br>
                        <a:rPr lang="en-US" altLang="zh-CN" sz="1800" b="0" dirty="0">
                          <a:solidFill>
                            <a:schemeClr val="tx1"/>
                          </a:solidFill>
                        </a:rPr>
                      </a:br>
                      <a:r>
                        <a:rPr lang="en-US" altLang="zh-CN" sz="1800" b="0" dirty="0">
                          <a:solidFill>
                            <a:schemeClr val="tx1"/>
                          </a:solidFill>
                        </a:rPr>
                        <a:t>Patient ID</a:t>
                      </a:r>
                      <a:endParaRPr lang="zh-CN" altLang="en-US" sz="1800" b="0" dirty="0">
                        <a:solidFill>
                          <a:schemeClr val="tx1"/>
                        </a:solidFill>
                      </a:endParaRPr>
                    </a:p>
                  </a:txBody>
                  <a:tcPr>
                    <a:solidFill>
                      <a:schemeClr val="accent4">
                        <a:lumMod val="60000"/>
                        <a:lumOff val="40000"/>
                      </a:schemeClr>
                    </a:solidFill>
                  </a:tcPr>
                </a:tc>
                <a:tc>
                  <a:txBody>
                    <a:bodyPr/>
                    <a:lstStyle/>
                    <a:p>
                      <a:pPr algn="ctr"/>
                      <a:r>
                        <a:rPr lang="en-US" altLang="zh-CN" sz="1800" b="0" dirty="0">
                          <a:solidFill>
                            <a:schemeClr val="tx1"/>
                          </a:solidFill>
                        </a:rPr>
                        <a:t>a1.</a:t>
                      </a:r>
                    </a:p>
                    <a:p>
                      <a:pPr algn="ctr"/>
                      <a:r>
                        <a:rPr lang="en-US" altLang="zh-CN" sz="1800" b="0" dirty="0">
                          <a:solidFill>
                            <a:schemeClr val="tx1"/>
                          </a:solidFill>
                        </a:rPr>
                        <a:t>Medication Name</a:t>
                      </a:r>
                      <a:endParaRPr lang="zh-CN" altLang="en-US" sz="1800" b="0" dirty="0">
                        <a:solidFill>
                          <a:schemeClr val="tx1"/>
                        </a:solidFill>
                      </a:endParaRPr>
                    </a:p>
                  </a:txBody>
                  <a:tcPr>
                    <a:solidFill>
                      <a:schemeClr val="accent4">
                        <a:lumMod val="60000"/>
                        <a:lumOff val="40000"/>
                      </a:schemeClr>
                    </a:solidFill>
                  </a:tcPr>
                </a:tc>
                <a:tc>
                  <a:txBody>
                    <a:bodyPr/>
                    <a:lstStyle/>
                    <a:p>
                      <a:pPr algn="ctr"/>
                      <a:r>
                        <a:rPr lang="en-US" altLang="zh-CN" sz="1800" b="0" dirty="0">
                          <a:solidFill>
                            <a:schemeClr val="tx1"/>
                          </a:solidFill>
                        </a:rPr>
                        <a:t>a2.</a:t>
                      </a:r>
                    </a:p>
                    <a:p>
                      <a:pPr algn="ctr"/>
                      <a:r>
                        <a:rPr lang="en-US" altLang="zh-CN" sz="1800" b="0" dirty="0">
                          <a:solidFill>
                            <a:schemeClr val="tx1"/>
                          </a:solidFill>
                        </a:rPr>
                        <a:t>Clinical </a:t>
                      </a:r>
                    </a:p>
                    <a:p>
                      <a:pPr algn="ctr"/>
                      <a:r>
                        <a:rPr lang="en-US" altLang="zh-CN" sz="1800" b="0" dirty="0">
                          <a:solidFill>
                            <a:schemeClr val="tx1"/>
                          </a:solidFill>
                        </a:rPr>
                        <a:t>Data</a:t>
                      </a:r>
                      <a:endParaRPr lang="zh-CN" altLang="en-US" sz="1800" b="0" dirty="0">
                        <a:solidFill>
                          <a:schemeClr val="tx1"/>
                        </a:solidFill>
                      </a:endParaRPr>
                    </a:p>
                  </a:txBody>
                  <a:tcPr>
                    <a:solidFill>
                      <a:schemeClr val="accent4">
                        <a:lumMod val="60000"/>
                        <a:lumOff val="40000"/>
                      </a:schemeClr>
                    </a:solidFill>
                  </a:tcPr>
                </a:tc>
                <a:tc>
                  <a:txBody>
                    <a:bodyPr/>
                    <a:lstStyle/>
                    <a:p>
                      <a:pPr algn="ctr"/>
                      <a:r>
                        <a:rPr lang="en-US" altLang="zh-CN" sz="1800" b="0" dirty="0">
                          <a:solidFill>
                            <a:schemeClr val="tx1"/>
                          </a:solidFill>
                        </a:rPr>
                        <a:t>a3.</a:t>
                      </a:r>
                    </a:p>
                    <a:p>
                      <a:pPr algn="ctr"/>
                      <a:r>
                        <a:rPr lang="en-US" altLang="zh-CN" sz="1800" b="0" dirty="0">
                          <a:solidFill>
                            <a:schemeClr val="tx1"/>
                          </a:solidFill>
                        </a:rPr>
                        <a:t>Address</a:t>
                      </a:r>
                    </a:p>
                  </a:txBody>
                  <a:tcPr>
                    <a:solidFill>
                      <a:schemeClr val="accent4">
                        <a:lumMod val="60000"/>
                        <a:lumOff val="40000"/>
                      </a:schemeClr>
                    </a:solidFill>
                  </a:tcPr>
                </a:tc>
                <a:tc>
                  <a:txBody>
                    <a:bodyPr/>
                    <a:lstStyle/>
                    <a:p>
                      <a:pPr algn="ctr"/>
                      <a:r>
                        <a:rPr lang="en-US" altLang="zh-CN" sz="1800" b="0" dirty="0">
                          <a:solidFill>
                            <a:schemeClr val="tx1"/>
                          </a:solidFill>
                        </a:rPr>
                        <a:t>a4.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rPr>
                        <a:t>Dosage</a:t>
                      </a:r>
                    </a:p>
                    <a:p>
                      <a:pPr algn="ctr"/>
                      <a:endParaRPr lang="en-US" altLang="zh-CN" sz="1800" b="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3053259120"/>
                  </a:ext>
                </a:extLst>
              </a:tr>
              <a:tr h="370840">
                <a:tc>
                  <a:txBody>
                    <a:bodyPr/>
                    <a:lstStyle/>
                    <a:p>
                      <a:pPr algn="ctr"/>
                      <a:r>
                        <a:rPr lang="en-US" altLang="zh-CN" sz="1800" b="0" dirty="0">
                          <a:solidFill>
                            <a:schemeClr val="tx1"/>
                          </a:solidFill>
                        </a:rPr>
                        <a:t>188</a:t>
                      </a:r>
                      <a:endParaRPr lang="zh-CN" altLang="en-US" sz="1800" b="0" dirty="0">
                        <a:solidFill>
                          <a:schemeClr val="tx1"/>
                        </a:solidFill>
                      </a:endParaRPr>
                    </a:p>
                  </a:txBody>
                  <a:tcPr/>
                </a:tc>
                <a:tc>
                  <a:txBody>
                    <a:bodyPr/>
                    <a:lstStyle/>
                    <a:p>
                      <a:pPr algn="ctr"/>
                      <a:r>
                        <a:rPr lang="en-US" altLang="zh-CN" sz="1800" b="0" dirty="0">
                          <a:solidFill>
                            <a:schemeClr val="tx1"/>
                          </a:solidFill>
                        </a:rPr>
                        <a:t>Ibuprofen</a:t>
                      </a:r>
                      <a:endParaRPr lang="zh-CN" altLang="en-US" sz="1800" b="0" dirty="0">
                        <a:solidFill>
                          <a:schemeClr val="tx1"/>
                        </a:solidFill>
                      </a:endParaRPr>
                    </a:p>
                  </a:txBody>
                  <a:tcPr/>
                </a:tc>
                <a:tc>
                  <a:txBody>
                    <a:bodyPr/>
                    <a:lstStyle/>
                    <a:p>
                      <a:pPr algn="ctr"/>
                      <a:r>
                        <a:rPr lang="en-US" altLang="zh-CN" sz="1800" b="0" dirty="0">
                          <a:solidFill>
                            <a:schemeClr val="tx1"/>
                          </a:solidFill>
                        </a:rPr>
                        <a:t>CliD1</a:t>
                      </a:r>
                      <a:endParaRPr lang="zh-CN" altLang="en-US" sz="1800" b="0" dirty="0">
                        <a:solidFill>
                          <a:schemeClr val="tx1"/>
                        </a:solidFill>
                      </a:endParaRPr>
                    </a:p>
                  </a:txBody>
                  <a:tcPr/>
                </a:tc>
                <a:tc>
                  <a:txBody>
                    <a:bodyPr/>
                    <a:lstStyle/>
                    <a:p>
                      <a:pPr algn="ctr"/>
                      <a:r>
                        <a:rPr lang="en-US" altLang="zh-CN" sz="1800" b="0" dirty="0">
                          <a:solidFill>
                            <a:schemeClr val="tx1"/>
                          </a:solidFill>
                        </a:rPr>
                        <a:t>Sapporo</a:t>
                      </a:r>
                      <a:endParaRPr lang="zh-CN" altLang="en-US" sz="1800" b="0" dirty="0">
                        <a:solidFill>
                          <a:schemeClr val="tx1"/>
                        </a:solidFill>
                      </a:endParaRPr>
                    </a:p>
                  </a:txBody>
                  <a:tcPr/>
                </a:tc>
                <a:tc>
                  <a:txBody>
                    <a:bodyPr/>
                    <a:lstStyle/>
                    <a:p>
                      <a:pPr algn="ctr"/>
                      <a:r>
                        <a:rPr lang="en-US" altLang="zh-CN" sz="1800" b="0" dirty="0">
                          <a:solidFill>
                            <a:schemeClr val="tx1"/>
                          </a:solidFill>
                        </a:rPr>
                        <a:t>New Dosage</a:t>
                      </a:r>
                      <a:endParaRPr lang="zh-CN" altLang="en-US" sz="1800" b="0" dirty="0">
                        <a:solidFill>
                          <a:schemeClr val="tx1"/>
                        </a:solidFill>
                      </a:endParaRPr>
                    </a:p>
                  </a:txBody>
                  <a:tcPr>
                    <a:solidFill>
                      <a:schemeClr val="accent3">
                        <a:lumMod val="60000"/>
                        <a:lumOff val="40000"/>
                      </a:schemeClr>
                    </a:solidFill>
                  </a:tcPr>
                </a:tc>
                <a:extLst>
                  <a:ext uri="{0D108BD9-81ED-4DB2-BD59-A6C34878D82A}">
                    <a16:rowId xmlns:a16="http://schemas.microsoft.com/office/drawing/2014/main" val="2927939576"/>
                  </a:ext>
                </a:extLst>
              </a:tr>
              <a:tr h="370840">
                <a:tc>
                  <a:txBody>
                    <a:bodyPr/>
                    <a:lstStyle/>
                    <a:p>
                      <a:pPr algn="ctr"/>
                      <a:r>
                        <a:rPr lang="en-US" altLang="zh-CN" sz="1800" b="0" dirty="0">
                          <a:solidFill>
                            <a:schemeClr val="tx1"/>
                          </a:solidFill>
                        </a:rPr>
                        <a:t>189</a:t>
                      </a:r>
                      <a:endParaRPr lang="zh-CN" altLang="en-US" sz="1800" b="0" dirty="0">
                        <a:solidFill>
                          <a:schemeClr val="tx1"/>
                        </a:solidFill>
                      </a:endParaRPr>
                    </a:p>
                  </a:txBody>
                  <a:tcPr/>
                </a:tc>
                <a:tc>
                  <a:txBody>
                    <a:bodyPr/>
                    <a:lstStyle/>
                    <a:p>
                      <a:pPr algn="ctr"/>
                      <a:r>
                        <a:rPr lang="en-US" altLang="zh-CN" sz="1800" b="0" dirty="0">
                          <a:solidFill>
                            <a:schemeClr val="tx1"/>
                          </a:solidFill>
                        </a:rPr>
                        <a:t>Wellbutrin</a:t>
                      </a:r>
                      <a:endParaRPr lang="zh-CN" altLang="en-US" sz="1800" b="0" dirty="0">
                        <a:solidFill>
                          <a:schemeClr val="tx1"/>
                        </a:solidFill>
                      </a:endParaRPr>
                    </a:p>
                  </a:txBody>
                  <a:tcPr/>
                </a:tc>
                <a:tc>
                  <a:txBody>
                    <a:bodyPr/>
                    <a:lstStyle/>
                    <a:p>
                      <a:pPr algn="ctr"/>
                      <a:r>
                        <a:rPr lang="en-US" altLang="zh-CN" sz="1800" b="0" dirty="0">
                          <a:solidFill>
                            <a:schemeClr val="tx1"/>
                          </a:solidFill>
                        </a:rPr>
                        <a:t>CliD2</a:t>
                      </a:r>
                      <a:endParaRPr lang="zh-CN" altLang="en-US" sz="1800" b="0" dirty="0">
                        <a:solidFill>
                          <a:schemeClr val="tx1"/>
                        </a:solidFill>
                      </a:endParaRPr>
                    </a:p>
                  </a:txBody>
                  <a:tcPr/>
                </a:tc>
                <a:tc>
                  <a:txBody>
                    <a:bodyPr/>
                    <a:lstStyle/>
                    <a:p>
                      <a:pPr algn="ctr"/>
                      <a:r>
                        <a:rPr lang="en-US" altLang="zh-CN" sz="1800" b="0" dirty="0">
                          <a:solidFill>
                            <a:schemeClr val="tx1"/>
                          </a:solidFill>
                        </a:rPr>
                        <a:t>Osaka</a:t>
                      </a:r>
                      <a:endParaRPr lang="zh-CN" altLang="en-US" sz="1800" b="0" dirty="0">
                        <a:solidFill>
                          <a:schemeClr val="tx1"/>
                        </a:solidFill>
                      </a:endParaRPr>
                    </a:p>
                  </a:txBody>
                  <a:tcPr/>
                </a:tc>
                <a:tc>
                  <a:txBody>
                    <a:bodyPr/>
                    <a:lstStyle/>
                    <a:p>
                      <a:pPr algn="ctr"/>
                      <a:r>
                        <a:rPr lang="en-US" altLang="zh-CN" sz="1800" b="0" dirty="0">
                          <a:solidFill>
                            <a:schemeClr val="tx1"/>
                          </a:solidFill>
                        </a:rPr>
                        <a:t>100 mg twice daily</a:t>
                      </a:r>
                      <a:endParaRPr lang="zh-CN" altLang="en-US" sz="1800" b="0" dirty="0">
                        <a:solidFill>
                          <a:schemeClr val="tx1"/>
                        </a:solidFill>
                      </a:endParaRPr>
                    </a:p>
                  </a:txBody>
                  <a:tcPr/>
                </a:tc>
                <a:extLst>
                  <a:ext uri="{0D108BD9-81ED-4DB2-BD59-A6C34878D82A}">
                    <a16:rowId xmlns:a16="http://schemas.microsoft.com/office/drawing/2014/main" val="2031507961"/>
                  </a:ext>
                </a:extLst>
              </a:tr>
            </a:tbl>
          </a:graphicData>
        </a:graphic>
      </p:graphicFrame>
      <p:graphicFrame>
        <p:nvGraphicFramePr>
          <p:cNvPr id="9" name="表格 8">
            <a:extLst>
              <a:ext uri="{FF2B5EF4-FFF2-40B4-BE49-F238E27FC236}">
                <a16:creationId xmlns:a16="http://schemas.microsoft.com/office/drawing/2014/main" id="{93F09718-147C-3542-B99E-511FB426833D}"/>
              </a:ext>
            </a:extLst>
          </p:cNvPr>
          <p:cNvGraphicFramePr>
            <a:graphicFrameLocks noGrp="1"/>
          </p:cNvGraphicFramePr>
          <p:nvPr>
            <p:extLst>
              <p:ext uri="{D42A27DB-BD31-4B8C-83A1-F6EECF244321}">
                <p14:modId xmlns:p14="http://schemas.microsoft.com/office/powerpoint/2010/main" val="630152404"/>
              </p:ext>
            </p:extLst>
          </p:nvPr>
        </p:nvGraphicFramePr>
        <p:xfrm>
          <a:off x="7347737" y="4561840"/>
          <a:ext cx="4519573" cy="1656080"/>
        </p:xfrm>
        <a:graphic>
          <a:graphicData uri="http://schemas.openxmlformats.org/drawingml/2006/table">
            <a:tbl>
              <a:tblPr firstRow="1" firstCol="1" bandRow="1">
                <a:tableStyleId>{1E171933-4619-4E11-9A3F-F7608DF75F80}</a:tableStyleId>
              </a:tblPr>
              <a:tblGrid>
                <a:gridCol w="1380684">
                  <a:extLst>
                    <a:ext uri="{9D8B030D-6E8A-4147-A177-3AD203B41FA5}">
                      <a16:colId xmlns:a16="http://schemas.microsoft.com/office/drawing/2014/main" val="1548876784"/>
                    </a:ext>
                  </a:extLst>
                </a:gridCol>
                <a:gridCol w="1690637">
                  <a:extLst>
                    <a:ext uri="{9D8B030D-6E8A-4147-A177-3AD203B41FA5}">
                      <a16:colId xmlns:a16="http://schemas.microsoft.com/office/drawing/2014/main" val="3979094670"/>
                    </a:ext>
                  </a:extLst>
                </a:gridCol>
                <a:gridCol w="1448252">
                  <a:extLst>
                    <a:ext uri="{9D8B030D-6E8A-4147-A177-3AD203B41FA5}">
                      <a16:colId xmlns:a16="http://schemas.microsoft.com/office/drawing/2014/main" val="1833110033"/>
                    </a:ext>
                  </a:extLst>
                </a:gridCol>
              </a:tblGrid>
              <a:tr h="295562">
                <a:tc>
                  <a:txBody>
                    <a:bodyPr/>
                    <a:lstStyle/>
                    <a:p>
                      <a:pPr algn="ctr"/>
                      <a:r>
                        <a:rPr lang="en-US" altLang="zh-CN" sz="1800" b="0" dirty="0">
                          <a:solidFill>
                            <a:schemeClr val="tx1"/>
                          </a:solidFill>
                        </a:rPr>
                        <a:t>a1.</a:t>
                      </a:r>
                    </a:p>
                    <a:p>
                      <a:pPr algn="ctr"/>
                      <a:r>
                        <a:rPr lang="en-US" altLang="zh-CN" sz="1800" b="0" dirty="0">
                          <a:solidFill>
                            <a:schemeClr val="tx1"/>
                          </a:solidFill>
                        </a:rPr>
                        <a:t>Medication Name</a:t>
                      </a:r>
                      <a:endParaRPr lang="zh-CN" altLang="en-US" sz="1800" b="0" dirty="0">
                        <a:solidFill>
                          <a:schemeClr val="tx1"/>
                        </a:solidFill>
                      </a:endParaRPr>
                    </a:p>
                  </a:txBody>
                  <a:tcPr>
                    <a:solidFill>
                      <a:schemeClr val="accent4">
                        <a:lumMod val="60000"/>
                        <a:lumOff val="40000"/>
                      </a:schemeClr>
                    </a:solidFill>
                  </a:tcPr>
                </a:tc>
                <a:tc>
                  <a:txBody>
                    <a:bodyPr/>
                    <a:lstStyle/>
                    <a:p>
                      <a:pPr algn="ctr"/>
                      <a:r>
                        <a:rPr lang="en-US" altLang="zh-CN" sz="1800" b="0" dirty="0">
                          <a:solidFill>
                            <a:schemeClr val="tx1"/>
                          </a:solidFill>
                        </a:rPr>
                        <a:t>a5.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rPr>
                        <a:t>Mechanism of Action</a:t>
                      </a:r>
                      <a:endParaRPr lang="zh-CN" altLang="en-US" sz="1800" b="0" dirty="0">
                        <a:solidFill>
                          <a:schemeClr val="tx1"/>
                        </a:solidFill>
                      </a:endParaRPr>
                    </a:p>
                  </a:txBody>
                  <a:tcPr>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rPr>
                        <a:t>a6.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rPr>
                        <a:t>Mode of Action</a:t>
                      </a:r>
                      <a:endParaRPr lang="zh-CN" altLang="en-US" sz="1800" b="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3053259120"/>
                  </a:ext>
                </a:extLst>
              </a:tr>
              <a:tr h="370840">
                <a:tc>
                  <a:txBody>
                    <a:bodyPr/>
                    <a:lstStyle/>
                    <a:p>
                      <a:pPr algn="ctr"/>
                      <a:r>
                        <a:rPr lang="en-US" altLang="zh-CN" sz="1800" b="0" dirty="0">
                          <a:solidFill>
                            <a:schemeClr val="tx1"/>
                          </a:solidFill>
                        </a:rPr>
                        <a:t>Ibuprofen</a:t>
                      </a:r>
                      <a:endParaRPr lang="zh-CN" altLang="en-US" sz="1800" b="0" dirty="0">
                        <a:solidFill>
                          <a:schemeClr val="tx1"/>
                        </a:solidFill>
                      </a:endParaRPr>
                    </a:p>
                  </a:txBody>
                  <a:tcPr/>
                </a:tc>
                <a:tc>
                  <a:txBody>
                    <a:bodyPr/>
                    <a:lstStyle/>
                    <a:p>
                      <a:pPr algn="ctr"/>
                      <a:r>
                        <a:rPr lang="en-US" altLang="zh-CN" sz="1800" b="0" dirty="0">
                          <a:solidFill>
                            <a:schemeClr val="tx1"/>
                          </a:solidFill>
                        </a:rPr>
                        <a:t>New Mech</a:t>
                      </a:r>
                      <a:endParaRPr lang="zh-CN" altLang="en-US" sz="1800" b="0" dirty="0">
                        <a:solidFill>
                          <a:schemeClr val="tx1"/>
                        </a:solidFill>
                      </a:endParaRPr>
                    </a:p>
                  </a:txBody>
                  <a:tcPr>
                    <a:solidFill>
                      <a:srgbClr val="00B0F0"/>
                    </a:solidFill>
                  </a:tcPr>
                </a:tc>
                <a:tc>
                  <a:txBody>
                    <a:bodyPr/>
                    <a:lstStyle/>
                    <a:p>
                      <a:pPr algn="ctr"/>
                      <a:r>
                        <a:rPr lang="en-US" altLang="zh-CN" sz="1800" b="0" dirty="0">
                          <a:solidFill>
                            <a:schemeClr val="tx1"/>
                          </a:solidFill>
                        </a:rPr>
                        <a:t>MoA1</a:t>
                      </a:r>
                      <a:endParaRPr lang="zh-CN" altLang="en-US" sz="1800" b="0" dirty="0">
                        <a:solidFill>
                          <a:schemeClr val="tx1"/>
                        </a:solidFill>
                      </a:endParaRPr>
                    </a:p>
                  </a:txBody>
                  <a:tcPr/>
                </a:tc>
                <a:extLst>
                  <a:ext uri="{0D108BD9-81ED-4DB2-BD59-A6C34878D82A}">
                    <a16:rowId xmlns:a16="http://schemas.microsoft.com/office/drawing/2014/main" val="2927939576"/>
                  </a:ext>
                </a:extLst>
              </a:tr>
              <a:tr h="370840">
                <a:tc>
                  <a:txBody>
                    <a:bodyPr/>
                    <a:lstStyle/>
                    <a:p>
                      <a:pPr algn="ctr"/>
                      <a:r>
                        <a:rPr lang="en-US" altLang="zh-CN" sz="1800" b="0" dirty="0">
                          <a:solidFill>
                            <a:schemeClr val="tx1"/>
                          </a:solidFill>
                        </a:rPr>
                        <a:t>Wellbutrin</a:t>
                      </a:r>
                      <a:endParaRPr lang="zh-CN" altLang="en-US" sz="1800" b="0" dirty="0">
                        <a:solidFill>
                          <a:schemeClr val="tx1"/>
                        </a:solidFill>
                      </a:endParaRPr>
                    </a:p>
                  </a:txBody>
                  <a:tcPr/>
                </a:tc>
                <a:tc>
                  <a:txBody>
                    <a:bodyPr/>
                    <a:lstStyle/>
                    <a:p>
                      <a:pPr algn="ctr"/>
                      <a:r>
                        <a:rPr lang="en-US" altLang="zh-CN" sz="1800" b="0" dirty="0">
                          <a:solidFill>
                            <a:schemeClr val="tx1"/>
                          </a:solidFill>
                        </a:rPr>
                        <a:t>MeA2</a:t>
                      </a:r>
                      <a:endParaRPr lang="zh-CN" altLang="en-US" sz="1800" b="0" dirty="0">
                        <a:solidFill>
                          <a:schemeClr val="tx1"/>
                        </a:solidFill>
                      </a:endParaRPr>
                    </a:p>
                  </a:txBody>
                  <a:tcPr/>
                </a:tc>
                <a:tc>
                  <a:txBody>
                    <a:bodyPr/>
                    <a:lstStyle/>
                    <a:p>
                      <a:pPr algn="ctr"/>
                      <a:r>
                        <a:rPr lang="en-US" altLang="zh-CN" sz="1800" b="0" dirty="0">
                          <a:solidFill>
                            <a:schemeClr val="tx1"/>
                          </a:solidFill>
                        </a:rPr>
                        <a:t>MoA2</a:t>
                      </a:r>
                      <a:endParaRPr lang="zh-CN" altLang="en-US" sz="1800" b="0" dirty="0">
                        <a:solidFill>
                          <a:schemeClr val="tx1"/>
                        </a:solidFill>
                      </a:endParaRPr>
                    </a:p>
                  </a:txBody>
                  <a:tcPr/>
                </a:tc>
                <a:extLst>
                  <a:ext uri="{0D108BD9-81ED-4DB2-BD59-A6C34878D82A}">
                    <a16:rowId xmlns:a16="http://schemas.microsoft.com/office/drawing/2014/main" val="2031507961"/>
                  </a:ext>
                </a:extLst>
              </a:tr>
            </a:tbl>
          </a:graphicData>
        </a:graphic>
      </p:graphicFrame>
      <p:pic>
        <p:nvPicPr>
          <p:cNvPr id="10" name="图片 9">
            <a:extLst>
              <a:ext uri="{FF2B5EF4-FFF2-40B4-BE49-F238E27FC236}">
                <a16:creationId xmlns:a16="http://schemas.microsoft.com/office/drawing/2014/main" id="{246CDAF2-0B8C-814B-A874-24F3B0B06450}"/>
              </a:ext>
            </a:extLst>
          </p:cNvPr>
          <p:cNvPicPr>
            <a:picLocks noChangeAspect="1"/>
          </p:cNvPicPr>
          <p:nvPr/>
        </p:nvPicPr>
        <p:blipFill>
          <a:blip r:embed="rId4"/>
          <a:stretch>
            <a:fillRect/>
          </a:stretch>
        </p:blipFill>
        <p:spPr>
          <a:xfrm>
            <a:off x="91328" y="3338939"/>
            <a:ext cx="1191759" cy="1054960"/>
          </a:xfrm>
          <a:prstGeom prst="rect">
            <a:avLst/>
          </a:prstGeom>
          <a:ln>
            <a:solidFill>
              <a:schemeClr val="bg2"/>
            </a:solidFill>
          </a:ln>
        </p:spPr>
      </p:pic>
      <p:pic>
        <p:nvPicPr>
          <p:cNvPr id="11" name="图片 10">
            <a:extLst>
              <a:ext uri="{FF2B5EF4-FFF2-40B4-BE49-F238E27FC236}">
                <a16:creationId xmlns:a16="http://schemas.microsoft.com/office/drawing/2014/main" id="{4DA667E4-442B-8A4B-B5BB-D96C9E341EF7}"/>
              </a:ext>
            </a:extLst>
          </p:cNvPr>
          <p:cNvPicPr>
            <a:picLocks noChangeAspect="1"/>
          </p:cNvPicPr>
          <p:nvPr/>
        </p:nvPicPr>
        <p:blipFill>
          <a:blip r:embed="rId5"/>
          <a:stretch>
            <a:fillRect/>
          </a:stretch>
        </p:blipFill>
        <p:spPr>
          <a:xfrm>
            <a:off x="10665530" y="3298605"/>
            <a:ext cx="1435142" cy="1135627"/>
          </a:xfrm>
          <a:prstGeom prst="rect">
            <a:avLst/>
          </a:prstGeom>
        </p:spPr>
      </p:pic>
      <p:graphicFrame>
        <p:nvGraphicFramePr>
          <p:cNvPr id="2" name="表格 1">
            <a:extLst>
              <a:ext uri="{FF2B5EF4-FFF2-40B4-BE49-F238E27FC236}">
                <a16:creationId xmlns:a16="http://schemas.microsoft.com/office/drawing/2014/main" id="{12C5664E-AA1A-1343-A499-14F282C7F8B3}"/>
              </a:ext>
            </a:extLst>
          </p:cNvPr>
          <p:cNvGraphicFramePr>
            <a:graphicFrameLocks noGrp="1"/>
          </p:cNvGraphicFramePr>
          <p:nvPr/>
        </p:nvGraphicFramePr>
        <p:xfrm>
          <a:off x="1419276" y="2525299"/>
          <a:ext cx="5003650" cy="1341120"/>
        </p:xfrm>
        <a:graphic>
          <a:graphicData uri="http://schemas.openxmlformats.org/drawingml/2006/table">
            <a:tbl>
              <a:tblPr firstRow="1" firstCol="1" bandRow="1">
                <a:tableStyleId>{1E171933-4619-4E11-9A3F-F7608DF75F80}</a:tableStyleId>
              </a:tblPr>
              <a:tblGrid>
                <a:gridCol w="906124">
                  <a:extLst>
                    <a:ext uri="{9D8B030D-6E8A-4147-A177-3AD203B41FA5}">
                      <a16:colId xmlns:a16="http://schemas.microsoft.com/office/drawing/2014/main" val="2062053275"/>
                    </a:ext>
                  </a:extLst>
                </a:gridCol>
                <a:gridCol w="1203834">
                  <a:extLst>
                    <a:ext uri="{9D8B030D-6E8A-4147-A177-3AD203B41FA5}">
                      <a16:colId xmlns:a16="http://schemas.microsoft.com/office/drawing/2014/main" val="3900980817"/>
                    </a:ext>
                  </a:extLst>
                </a:gridCol>
                <a:gridCol w="925982">
                  <a:extLst>
                    <a:ext uri="{9D8B030D-6E8A-4147-A177-3AD203B41FA5}">
                      <a16:colId xmlns:a16="http://schemas.microsoft.com/office/drawing/2014/main" val="3941468851"/>
                    </a:ext>
                  </a:extLst>
                </a:gridCol>
                <a:gridCol w="1967710">
                  <a:extLst>
                    <a:ext uri="{9D8B030D-6E8A-4147-A177-3AD203B41FA5}">
                      <a16:colId xmlns:a16="http://schemas.microsoft.com/office/drawing/2014/main" val="2903947345"/>
                    </a:ext>
                  </a:extLst>
                </a:gridCol>
              </a:tblGrid>
              <a:tr h="503915">
                <a:tc>
                  <a:txBody>
                    <a:bodyPr/>
                    <a:lstStyle/>
                    <a:p>
                      <a:pPr algn="ctr"/>
                      <a:r>
                        <a:rPr lang="en-US" altLang="zh-CN" sz="1400" b="0" dirty="0">
                          <a:solidFill>
                            <a:schemeClr val="tx1"/>
                          </a:solidFill>
                        </a:rPr>
                        <a:t>a0. </a:t>
                      </a:r>
                      <a:br>
                        <a:rPr lang="en-US" altLang="zh-CN" sz="1400" b="0" dirty="0">
                          <a:solidFill>
                            <a:schemeClr val="tx1"/>
                          </a:solidFill>
                        </a:rPr>
                      </a:br>
                      <a:r>
                        <a:rPr lang="en-US" altLang="zh-CN" sz="1400" b="0" dirty="0">
                          <a:solidFill>
                            <a:schemeClr val="tx1"/>
                          </a:solidFill>
                        </a:rPr>
                        <a:t>Patient ID</a:t>
                      </a:r>
                      <a:endParaRPr lang="zh-CN" altLang="en-US" sz="1400" b="0" dirty="0">
                        <a:solidFill>
                          <a:schemeClr val="tx1"/>
                        </a:solidFill>
                      </a:endParaRPr>
                    </a:p>
                  </a:txBody>
                  <a:tcPr>
                    <a:solidFill>
                      <a:schemeClr val="accent4">
                        <a:lumMod val="60000"/>
                        <a:lumOff val="40000"/>
                      </a:schemeClr>
                    </a:solidFill>
                  </a:tcPr>
                </a:tc>
                <a:tc>
                  <a:txBody>
                    <a:bodyPr/>
                    <a:lstStyle/>
                    <a:p>
                      <a:pPr algn="ctr"/>
                      <a:r>
                        <a:rPr lang="en-US" altLang="zh-CN" sz="1400" b="0" dirty="0">
                          <a:solidFill>
                            <a:schemeClr val="tx1"/>
                          </a:solidFill>
                        </a:rPr>
                        <a:t>a1.</a:t>
                      </a:r>
                    </a:p>
                    <a:p>
                      <a:pPr algn="ctr"/>
                      <a:r>
                        <a:rPr lang="en-US" altLang="zh-CN" sz="1400" b="0" dirty="0">
                          <a:solidFill>
                            <a:schemeClr val="tx1"/>
                          </a:solidFill>
                        </a:rPr>
                        <a:t>Medication Name</a:t>
                      </a:r>
                      <a:endParaRPr lang="zh-CN" altLang="en-US" sz="1400" b="0" dirty="0">
                        <a:solidFill>
                          <a:schemeClr val="tx1"/>
                        </a:solidFill>
                      </a:endParaRPr>
                    </a:p>
                  </a:txBody>
                  <a:tcPr>
                    <a:solidFill>
                      <a:schemeClr val="accent4">
                        <a:lumMod val="60000"/>
                        <a:lumOff val="40000"/>
                      </a:schemeClr>
                    </a:solidFill>
                  </a:tcPr>
                </a:tc>
                <a:tc>
                  <a:txBody>
                    <a:bodyPr/>
                    <a:lstStyle/>
                    <a:p>
                      <a:pPr algn="ctr"/>
                      <a:r>
                        <a:rPr lang="en-US" altLang="zh-CN" sz="1400" b="0" dirty="0">
                          <a:solidFill>
                            <a:schemeClr val="tx1"/>
                          </a:solidFill>
                        </a:rPr>
                        <a:t>a2.</a:t>
                      </a:r>
                    </a:p>
                    <a:p>
                      <a:pPr algn="ctr"/>
                      <a:r>
                        <a:rPr lang="en-US" altLang="zh-CN" sz="1400" b="0" dirty="0">
                          <a:solidFill>
                            <a:schemeClr val="tx1"/>
                          </a:solidFill>
                        </a:rPr>
                        <a:t>Clinical </a:t>
                      </a:r>
                    </a:p>
                    <a:p>
                      <a:pPr algn="ctr"/>
                      <a:r>
                        <a:rPr lang="en-US" altLang="zh-CN" sz="1400" b="0" dirty="0">
                          <a:solidFill>
                            <a:schemeClr val="tx1"/>
                          </a:solidFill>
                        </a:rPr>
                        <a:t>Data</a:t>
                      </a:r>
                      <a:endParaRPr lang="zh-CN" altLang="en-US" sz="1400" b="0" dirty="0">
                        <a:solidFill>
                          <a:schemeClr val="tx1"/>
                        </a:solidFill>
                      </a:endParaRPr>
                    </a:p>
                  </a:txBody>
                  <a:tcPr>
                    <a:solidFill>
                      <a:schemeClr val="accent4">
                        <a:lumMod val="60000"/>
                        <a:lumOff val="40000"/>
                      </a:schemeClr>
                    </a:solidFill>
                  </a:tcPr>
                </a:tc>
                <a:tc>
                  <a:txBody>
                    <a:bodyPr/>
                    <a:lstStyle/>
                    <a:p>
                      <a:pPr algn="ctr"/>
                      <a:r>
                        <a:rPr lang="en-US" altLang="zh-CN" sz="1400" b="0" dirty="0">
                          <a:solidFill>
                            <a:schemeClr val="tx1"/>
                          </a:solidFill>
                        </a:rPr>
                        <a:t>a4.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rPr>
                        <a:t>Dosage</a:t>
                      </a:r>
                    </a:p>
                    <a:p>
                      <a:pPr algn="ctr"/>
                      <a:endParaRPr lang="en-US" altLang="zh-CN" sz="1400" b="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436339341"/>
                  </a:ext>
                </a:extLst>
              </a:tr>
              <a:tr h="255457">
                <a:tc>
                  <a:txBody>
                    <a:bodyPr/>
                    <a:lstStyle/>
                    <a:p>
                      <a:pPr algn="ctr"/>
                      <a:r>
                        <a:rPr lang="en-US" altLang="zh-CN" sz="1400" b="0" dirty="0">
                          <a:solidFill>
                            <a:schemeClr val="tx1"/>
                          </a:solidFill>
                        </a:rPr>
                        <a:t>188</a:t>
                      </a:r>
                      <a:endParaRPr lang="zh-CN" altLang="en-US" sz="1400" b="0" dirty="0">
                        <a:solidFill>
                          <a:schemeClr val="tx1"/>
                        </a:solidFill>
                      </a:endParaRPr>
                    </a:p>
                  </a:txBody>
                  <a:tcPr/>
                </a:tc>
                <a:tc>
                  <a:txBody>
                    <a:bodyPr/>
                    <a:lstStyle/>
                    <a:p>
                      <a:pPr algn="ctr"/>
                      <a:r>
                        <a:rPr lang="en-US" altLang="zh-CN" sz="1400" b="0" dirty="0">
                          <a:solidFill>
                            <a:schemeClr val="tx1"/>
                          </a:solidFill>
                        </a:rPr>
                        <a:t>Ibuprofen</a:t>
                      </a:r>
                      <a:endParaRPr lang="zh-CN" altLang="en-US" sz="1400" b="0" dirty="0">
                        <a:solidFill>
                          <a:schemeClr val="tx1"/>
                        </a:solidFill>
                      </a:endParaRPr>
                    </a:p>
                  </a:txBody>
                  <a:tcPr/>
                </a:tc>
                <a:tc>
                  <a:txBody>
                    <a:bodyPr/>
                    <a:lstStyle/>
                    <a:p>
                      <a:pPr algn="ctr"/>
                      <a:r>
                        <a:rPr lang="en-US" altLang="zh-CN" sz="1400" b="0" dirty="0">
                          <a:solidFill>
                            <a:schemeClr val="tx1"/>
                          </a:solidFill>
                        </a:rPr>
                        <a:t>CliD1</a:t>
                      </a:r>
                      <a:endParaRPr lang="zh-CN" altLang="en-US" sz="1400" b="0" dirty="0">
                        <a:solidFill>
                          <a:schemeClr val="tx1"/>
                        </a:solidFill>
                      </a:endParaRPr>
                    </a:p>
                  </a:txBody>
                  <a:tcPr/>
                </a:tc>
                <a:tc>
                  <a:txBody>
                    <a:bodyPr/>
                    <a:lstStyle/>
                    <a:p>
                      <a:pPr algn="ctr"/>
                      <a:r>
                        <a:rPr lang="en-US" altLang="zh-CN" sz="1400" b="0" dirty="0">
                          <a:solidFill>
                            <a:schemeClr val="tx1"/>
                          </a:solidFill>
                        </a:rPr>
                        <a:t>New Dosage</a:t>
                      </a:r>
                      <a:endParaRPr lang="zh-CN" altLang="en-US" sz="1400" b="0" dirty="0">
                        <a:solidFill>
                          <a:schemeClr val="tx1"/>
                        </a:solidFill>
                      </a:endParaRPr>
                    </a:p>
                  </a:txBody>
                  <a:tcPr>
                    <a:solidFill>
                      <a:schemeClr val="accent3">
                        <a:lumMod val="60000"/>
                        <a:lumOff val="40000"/>
                      </a:schemeClr>
                    </a:solidFill>
                  </a:tcPr>
                </a:tc>
                <a:extLst>
                  <a:ext uri="{0D108BD9-81ED-4DB2-BD59-A6C34878D82A}">
                    <a16:rowId xmlns:a16="http://schemas.microsoft.com/office/drawing/2014/main" val="1383118963"/>
                  </a:ext>
                </a:extLst>
              </a:tr>
              <a:tr h="255457">
                <a:tc>
                  <a:txBody>
                    <a:bodyPr/>
                    <a:lstStyle/>
                    <a:p>
                      <a:pPr algn="ctr"/>
                      <a:r>
                        <a:rPr lang="en-US" altLang="zh-CN" sz="1400" b="0" dirty="0">
                          <a:solidFill>
                            <a:schemeClr val="tx1"/>
                          </a:solidFill>
                        </a:rPr>
                        <a:t>189</a:t>
                      </a:r>
                      <a:endParaRPr lang="zh-CN" altLang="en-US" sz="1400" b="0" dirty="0">
                        <a:solidFill>
                          <a:schemeClr val="tx1"/>
                        </a:solidFill>
                      </a:endParaRPr>
                    </a:p>
                  </a:txBody>
                  <a:tcPr/>
                </a:tc>
                <a:tc>
                  <a:txBody>
                    <a:bodyPr/>
                    <a:lstStyle/>
                    <a:p>
                      <a:pPr algn="ctr"/>
                      <a:r>
                        <a:rPr lang="en-US" altLang="zh-CN" sz="1400" b="0" dirty="0">
                          <a:solidFill>
                            <a:schemeClr val="tx1"/>
                          </a:solidFill>
                        </a:rPr>
                        <a:t>Wellbutrin</a:t>
                      </a:r>
                      <a:endParaRPr lang="zh-CN" altLang="en-US" sz="1400" b="0" dirty="0">
                        <a:solidFill>
                          <a:schemeClr val="tx1"/>
                        </a:solidFill>
                      </a:endParaRPr>
                    </a:p>
                  </a:txBody>
                  <a:tcPr/>
                </a:tc>
                <a:tc>
                  <a:txBody>
                    <a:bodyPr/>
                    <a:lstStyle/>
                    <a:p>
                      <a:pPr algn="ctr"/>
                      <a:r>
                        <a:rPr lang="en-US" altLang="zh-CN" sz="1400" b="0" dirty="0">
                          <a:solidFill>
                            <a:schemeClr val="tx1"/>
                          </a:solidFill>
                        </a:rPr>
                        <a:t>CliD2</a:t>
                      </a:r>
                      <a:endParaRPr lang="zh-CN" altLang="en-US" sz="1400" b="0" dirty="0">
                        <a:solidFill>
                          <a:schemeClr val="tx1"/>
                        </a:solidFill>
                      </a:endParaRPr>
                    </a:p>
                  </a:txBody>
                  <a:tcPr/>
                </a:tc>
                <a:tc>
                  <a:txBody>
                    <a:bodyPr/>
                    <a:lstStyle/>
                    <a:p>
                      <a:pPr algn="ctr"/>
                      <a:r>
                        <a:rPr lang="en-US" altLang="zh-CN" sz="1400" b="0" dirty="0">
                          <a:solidFill>
                            <a:schemeClr val="tx1"/>
                          </a:solidFill>
                        </a:rPr>
                        <a:t>100 mg twice daily</a:t>
                      </a:r>
                      <a:endParaRPr lang="zh-CN" altLang="en-US" sz="1400" b="0" dirty="0">
                        <a:solidFill>
                          <a:schemeClr val="tx1"/>
                        </a:solidFill>
                      </a:endParaRPr>
                    </a:p>
                  </a:txBody>
                  <a:tcPr/>
                </a:tc>
                <a:extLst>
                  <a:ext uri="{0D108BD9-81ED-4DB2-BD59-A6C34878D82A}">
                    <a16:rowId xmlns:a16="http://schemas.microsoft.com/office/drawing/2014/main" val="2333692411"/>
                  </a:ext>
                </a:extLst>
              </a:tr>
            </a:tbl>
          </a:graphicData>
        </a:graphic>
      </p:graphicFrame>
      <p:sp>
        <p:nvSpPr>
          <p:cNvPr id="13" name="虚尾箭头 12">
            <a:extLst>
              <a:ext uri="{FF2B5EF4-FFF2-40B4-BE49-F238E27FC236}">
                <a16:creationId xmlns:a16="http://schemas.microsoft.com/office/drawing/2014/main" id="{783CC142-4543-2A49-8353-17A5847E555E}"/>
              </a:ext>
            </a:extLst>
          </p:cNvPr>
          <p:cNvSpPr/>
          <p:nvPr/>
        </p:nvSpPr>
        <p:spPr>
          <a:xfrm rot="17713136">
            <a:off x="2628450" y="4029252"/>
            <a:ext cx="516193" cy="309731"/>
          </a:xfrm>
          <a:prstGeom prst="stripedRightArrow">
            <a:avLst/>
          </a:prstGeom>
          <a:solidFill>
            <a:schemeClr val="accent3">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
        <p:nvSpPr>
          <p:cNvPr id="16" name="文本框 15">
            <a:extLst>
              <a:ext uri="{FF2B5EF4-FFF2-40B4-BE49-F238E27FC236}">
                <a16:creationId xmlns:a16="http://schemas.microsoft.com/office/drawing/2014/main" id="{B7B360B2-4DDA-8E48-BAF8-E07883FD34B0}"/>
              </a:ext>
            </a:extLst>
          </p:cNvPr>
          <p:cNvSpPr txBox="1"/>
          <p:nvPr/>
        </p:nvSpPr>
        <p:spPr>
          <a:xfrm>
            <a:off x="9446295" y="1257080"/>
            <a:ext cx="2116440" cy="707886"/>
          </a:xfrm>
          <a:prstGeom prst="rect">
            <a:avLst/>
          </a:prstGeom>
          <a:noFill/>
        </p:spPr>
        <p:txBody>
          <a:bodyPr wrap="square" rtlCol="0">
            <a:spAutoFit/>
          </a:bodyPr>
          <a:lstStyle/>
          <a:p>
            <a:r>
              <a:rPr kumimoji="1" lang="en-US" altLang="zh-CN" sz="2000" dirty="0"/>
              <a:t>Doctor base/ source table</a:t>
            </a:r>
            <a:endParaRPr kumimoji="1" lang="zh-CN" altLang="en-US" sz="2000" dirty="0"/>
          </a:p>
        </p:txBody>
      </p:sp>
      <p:sp>
        <p:nvSpPr>
          <p:cNvPr id="17" name="矩形 16">
            <a:extLst>
              <a:ext uri="{FF2B5EF4-FFF2-40B4-BE49-F238E27FC236}">
                <a16:creationId xmlns:a16="http://schemas.microsoft.com/office/drawing/2014/main" id="{716393D8-CF5C-7644-9C12-4B756EAC1291}"/>
              </a:ext>
            </a:extLst>
          </p:cNvPr>
          <p:cNvSpPr/>
          <p:nvPr/>
        </p:nvSpPr>
        <p:spPr>
          <a:xfrm>
            <a:off x="1695028" y="6270888"/>
            <a:ext cx="2847254" cy="400110"/>
          </a:xfrm>
          <a:prstGeom prst="rect">
            <a:avLst/>
          </a:prstGeom>
        </p:spPr>
        <p:txBody>
          <a:bodyPr wrap="none">
            <a:spAutoFit/>
          </a:bodyPr>
          <a:lstStyle/>
          <a:p>
            <a:r>
              <a:rPr kumimoji="1" lang="en-US" altLang="zh-CN" sz="2000" dirty="0"/>
              <a:t>Patient base/ source table</a:t>
            </a:r>
            <a:endParaRPr kumimoji="1" lang="zh-CN" altLang="en-US" sz="2000" dirty="0"/>
          </a:p>
        </p:txBody>
      </p:sp>
      <p:sp>
        <p:nvSpPr>
          <p:cNvPr id="18" name="矩形 17">
            <a:extLst>
              <a:ext uri="{FF2B5EF4-FFF2-40B4-BE49-F238E27FC236}">
                <a16:creationId xmlns:a16="http://schemas.microsoft.com/office/drawing/2014/main" id="{CC94FE2B-9D39-D648-ABCE-E425EAE8AC23}"/>
              </a:ext>
            </a:extLst>
          </p:cNvPr>
          <p:cNvSpPr/>
          <p:nvPr/>
        </p:nvSpPr>
        <p:spPr>
          <a:xfrm>
            <a:off x="7561735" y="6270888"/>
            <a:ext cx="3299301" cy="400110"/>
          </a:xfrm>
          <a:prstGeom prst="rect">
            <a:avLst/>
          </a:prstGeom>
        </p:spPr>
        <p:txBody>
          <a:bodyPr wrap="none">
            <a:spAutoFit/>
          </a:bodyPr>
          <a:lstStyle/>
          <a:p>
            <a:r>
              <a:rPr kumimoji="1" lang="en-US" altLang="zh-CN" sz="2000" dirty="0"/>
              <a:t>Researcher base/ source table</a:t>
            </a:r>
            <a:endParaRPr kumimoji="1" lang="zh-CN" altLang="en-US" sz="2000" dirty="0"/>
          </a:p>
        </p:txBody>
      </p:sp>
      <p:sp>
        <p:nvSpPr>
          <p:cNvPr id="19" name="矩形 18">
            <a:extLst>
              <a:ext uri="{FF2B5EF4-FFF2-40B4-BE49-F238E27FC236}">
                <a16:creationId xmlns:a16="http://schemas.microsoft.com/office/drawing/2014/main" id="{21078975-0E18-2D47-8AE1-7D4546981ACD}"/>
              </a:ext>
            </a:extLst>
          </p:cNvPr>
          <p:cNvSpPr/>
          <p:nvPr/>
        </p:nvSpPr>
        <p:spPr>
          <a:xfrm>
            <a:off x="231902" y="2666595"/>
            <a:ext cx="1051185" cy="400110"/>
          </a:xfrm>
          <a:prstGeom prst="rect">
            <a:avLst/>
          </a:prstGeom>
        </p:spPr>
        <p:txBody>
          <a:bodyPr wrap="none">
            <a:spAutoFit/>
          </a:bodyPr>
          <a:lstStyle/>
          <a:p>
            <a:r>
              <a:rPr kumimoji="1" lang="en-US" altLang="zh-CN" sz="2000" dirty="0"/>
              <a:t>DP view</a:t>
            </a:r>
            <a:endParaRPr kumimoji="1" lang="zh-CN" altLang="en-US" sz="2000" dirty="0"/>
          </a:p>
        </p:txBody>
      </p:sp>
      <p:sp>
        <p:nvSpPr>
          <p:cNvPr id="20" name="矩形 19">
            <a:extLst>
              <a:ext uri="{FF2B5EF4-FFF2-40B4-BE49-F238E27FC236}">
                <a16:creationId xmlns:a16="http://schemas.microsoft.com/office/drawing/2014/main" id="{EE4DC149-DD70-7E40-AC01-81EF15983B16}"/>
              </a:ext>
            </a:extLst>
          </p:cNvPr>
          <p:cNvSpPr/>
          <p:nvPr/>
        </p:nvSpPr>
        <p:spPr>
          <a:xfrm>
            <a:off x="9813801" y="2634636"/>
            <a:ext cx="1075231" cy="400110"/>
          </a:xfrm>
          <a:prstGeom prst="rect">
            <a:avLst/>
          </a:prstGeom>
        </p:spPr>
        <p:txBody>
          <a:bodyPr wrap="none">
            <a:spAutoFit/>
          </a:bodyPr>
          <a:lstStyle/>
          <a:p>
            <a:r>
              <a:rPr kumimoji="1" lang="en-US" altLang="zh-CN" sz="2000" dirty="0"/>
              <a:t>DR view</a:t>
            </a:r>
            <a:endParaRPr kumimoji="1" lang="zh-CN" altLang="en-US" sz="2000" dirty="0"/>
          </a:p>
        </p:txBody>
      </p:sp>
      <p:graphicFrame>
        <p:nvGraphicFramePr>
          <p:cNvPr id="21" name="表格 20">
            <a:extLst>
              <a:ext uri="{FF2B5EF4-FFF2-40B4-BE49-F238E27FC236}">
                <a16:creationId xmlns:a16="http://schemas.microsoft.com/office/drawing/2014/main" id="{86183385-880A-F04C-A88B-85F3E74226F1}"/>
              </a:ext>
            </a:extLst>
          </p:cNvPr>
          <p:cNvGraphicFramePr>
            <a:graphicFrameLocks noGrp="1"/>
          </p:cNvGraphicFramePr>
          <p:nvPr>
            <p:extLst>
              <p:ext uri="{D42A27DB-BD31-4B8C-83A1-F6EECF244321}">
                <p14:modId xmlns:p14="http://schemas.microsoft.com/office/powerpoint/2010/main" val="2107692391"/>
              </p:ext>
            </p:extLst>
          </p:nvPr>
        </p:nvGraphicFramePr>
        <p:xfrm>
          <a:off x="7561735" y="2504490"/>
          <a:ext cx="2100112" cy="1360565"/>
        </p:xfrm>
        <a:graphic>
          <a:graphicData uri="http://schemas.openxmlformats.org/drawingml/2006/table">
            <a:tbl>
              <a:tblPr firstRow="1" firstCol="1" bandRow="1">
                <a:tableStyleId>{1E171933-4619-4E11-9A3F-F7608DF75F80}</a:tableStyleId>
              </a:tblPr>
              <a:tblGrid>
                <a:gridCol w="1061280">
                  <a:extLst>
                    <a:ext uri="{9D8B030D-6E8A-4147-A177-3AD203B41FA5}">
                      <a16:colId xmlns:a16="http://schemas.microsoft.com/office/drawing/2014/main" val="2000373528"/>
                    </a:ext>
                  </a:extLst>
                </a:gridCol>
                <a:gridCol w="1038832">
                  <a:extLst>
                    <a:ext uri="{9D8B030D-6E8A-4147-A177-3AD203B41FA5}">
                      <a16:colId xmlns:a16="http://schemas.microsoft.com/office/drawing/2014/main" val="1471844293"/>
                    </a:ext>
                  </a:extLst>
                </a:gridCol>
              </a:tblGrid>
              <a:tr h="736763">
                <a:tc>
                  <a:txBody>
                    <a:bodyPr/>
                    <a:lstStyle/>
                    <a:p>
                      <a:pPr algn="ctr"/>
                      <a:r>
                        <a:rPr lang="en-US" altLang="zh-CN" sz="1400" b="0" dirty="0">
                          <a:solidFill>
                            <a:schemeClr val="tx1"/>
                          </a:solidFill>
                        </a:rPr>
                        <a:t>a1.</a:t>
                      </a:r>
                    </a:p>
                    <a:p>
                      <a:pPr algn="ctr"/>
                      <a:r>
                        <a:rPr lang="en-US" altLang="zh-CN" sz="1400" b="0" dirty="0">
                          <a:solidFill>
                            <a:schemeClr val="tx1"/>
                          </a:solidFill>
                        </a:rPr>
                        <a:t>Medication Name</a:t>
                      </a:r>
                      <a:endParaRPr lang="zh-CN" altLang="en-US" sz="1400" b="0" dirty="0">
                        <a:solidFill>
                          <a:schemeClr val="tx1"/>
                        </a:solidFill>
                      </a:endParaRPr>
                    </a:p>
                  </a:txBody>
                  <a:tcPr>
                    <a:solidFill>
                      <a:schemeClr val="accent4">
                        <a:lumMod val="60000"/>
                        <a:lumOff val="40000"/>
                      </a:schemeClr>
                    </a:solidFill>
                  </a:tcPr>
                </a:tc>
                <a:tc>
                  <a:txBody>
                    <a:bodyPr/>
                    <a:lstStyle/>
                    <a:p>
                      <a:pPr algn="ctr"/>
                      <a:r>
                        <a:rPr lang="en-US" altLang="zh-CN" sz="1400" b="0" dirty="0">
                          <a:solidFill>
                            <a:schemeClr val="tx1"/>
                          </a:solidFill>
                        </a:rPr>
                        <a:t>a5.</a:t>
                      </a:r>
                    </a:p>
                    <a:p>
                      <a:pPr algn="ctr"/>
                      <a:r>
                        <a:rPr lang="en-US" altLang="zh-CN" sz="1400" b="0" dirty="0">
                          <a:solidFill>
                            <a:schemeClr val="tx1"/>
                          </a:solidFill>
                        </a:rPr>
                        <a:t>Mechanism of Action</a:t>
                      </a:r>
                    </a:p>
                  </a:txBody>
                  <a:tcPr>
                    <a:solidFill>
                      <a:schemeClr val="accent4">
                        <a:lumMod val="60000"/>
                        <a:lumOff val="40000"/>
                      </a:schemeClr>
                    </a:solidFill>
                  </a:tcPr>
                </a:tc>
                <a:extLst>
                  <a:ext uri="{0D108BD9-81ED-4DB2-BD59-A6C34878D82A}">
                    <a16:rowId xmlns:a16="http://schemas.microsoft.com/office/drawing/2014/main" val="1992330608"/>
                  </a:ext>
                </a:extLst>
              </a:tr>
              <a:tr h="311901">
                <a:tc>
                  <a:txBody>
                    <a:bodyPr/>
                    <a:lstStyle/>
                    <a:p>
                      <a:pPr algn="ctr"/>
                      <a:r>
                        <a:rPr lang="en-US" altLang="zh-CN" sz="1400" b="0" dirty="0">
                          <a:solidFill>
                            <a:schemeClr val="tx1"/>
                          </a:solidFill>
                        </a:rPr>
                        <a:t>Ibuprofen</a:t>
                      </a:r>
                      <a:endParaRPr lang="zh-CN" altLang="en-US" sz="1400" b="0" dirty="0">
                        <a:solidFill>
                          <a:schemeClr val="tx1"/>
                        </a:solidFill>
                      </a:endParaRPr>
                    </a:p>
                  </a:txBody>
                  <a:tcPr/>
                </a:tc>
                <a:tc>
                  <a:txBody>
                    <a:bodyPr/>
                    <a:lstStyle/>
                    <a:p>
                      <a:pPr algn="ctr"/>
                      <a:r>
                        <a:rPr lang="en-US" altLang="zh-CN" sz="1400" b="0" dirty="0">
                          <a:solidFill>
                            <a:schemeClr val="tx1"/>
                          </a:solidFill>
                        </a:rPr>
                        <a:t>New Mech</a:t>
                      </a:r>
                      <a:endParaRPr lang="zh-CN" altLang="en-US" sz="1400" b="0" dirty="0">
                        <a:solidFill>
                          <a:schemeClr val="tx1"/>
                        </a:solidFill>
                      </a:endParaRPr>
                    </a:p>
                  </a:txBody>
                  <a:tcPr>
                    <a:solidFill>
                      <a:srgbClr val="00B0F0"/>
                    </a:solidFill>
                  </a:tcPr>
                </a:tc>
                <a:extLst>
                  <a:ext uri="{0D108BD9-81ED-4DB2-BD59-A6C34878D82A}">
                    <a16:rowId xmlns:a16="http://schemas.microsoft.com/office/drawing/2014/main" val="2496329064"/>
                  </a:ext>
                </a:extLst>
              </a:tr>
              <a:tr h="311901">
                <a:tc>
                  <a:txBody>
                    <a:bodyPr/>
                    <a:lstStyle/>
                    <a:p>
                      <a:pPr algn="ctr"/>
                      <a:r>
                        <a:rPr lang="en-US" altLang="zh-CN" sz="1400" b="0" dirty="0">
                          <a:solidFill>
                            <a:schemeClr val="tx1"/>
                          </a:solidFill>
                        </a:rPr>
                        <a:t>Wellbutrin</a:t>
                      </a:r>
                      <a:endParaRPr lang="zh-CN" altLang="en-US" sz="1400" b="0" dirty="0">
                        <a:solidFill>
                          <a:schemeClr val="tx1"/>
                        </a:solidFill>
                      </a:endParaRPr>
                    </a:p>
                  </a:txBody>
                  <a:tcPr/>
                </a:tc>
                <a:tc>
                  <a:txBody>
                    <a:bodyPr/>
                    <a:lstStyle/>
                    <a:p>
                      <a:pPr algn="ctr"/>
                      <a:r>
                        <a:rPr lang="en-US" altLang="zh-CN" sz="1400" b="0" dirty="0">
                          <a:solidFill>
                            <a:schemeClr val="tx1"/>
                          </a:solidFill>
                        </a:rPr>
                        <a:t>MeA2</a:t>
                      </a:r>
                      <a:endParaRPr lang="zh-CN" altLang="en-US" sz="1400" b="0" dirty="0">
                        <a:solidFill>
                          <a:schemeClr val="tx1"/>
                        </a:solidFill>
                      </a:endParaRPr>
                    </a:p>
                  </a:txBody>
                  <a:tcPr/>
                </a:tc>
                <a:extLst>
                  <a:ext uri="{0D108BD9-81ED-4DB2-BD59-A6C34878D82A}">
                    <a16:rowId xmlns:a16="http://schemas.microsoft.com/office/drawing/2014/main" val="3382618486"/>
                  </a:ext>
                </a:extLst>
              </a:tr>
            </a:tbl>
          </a:graphicData>
        </a:graphic>
      </p:graphicFrame>
      <p:sp>
        <p:nvSpPr>
          <p:cNvPr id="22" name="虚尾箭头 21">
            <a:extLst>
              <a:ext uri="{FF2B5EF4-FFF2-40B4-BE49-F238E27FC236}">
                <a16:creationId xmlns:a16="http://schemas.microsoft.com/office/drawing/2014/main" id="{2B006D39-4C58-804E-A0A4-3C68E249A878}"/>
              </a:ext>
            </a:extLst>
          </p:cNvPr>
          <p:cNvSpPr/>
          <p:nvPr/>
        </p:nvSpPr>
        <p:spPr>
          <a:xfrm rot="17713136">
            <a:off x="4929907" y="2086397"/>
            <a:ext cx="516193" cy="309731"/>
          </a:xfrm>
          <a:prstGeom prst="stripedRightArrow">
            <a:avLst/>
          </a:prstGeom>
          <a:solidFill>
            <a:schemeClr val="accent3">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
        <p:nvSpPr>
          <p:cNvPr id="23" name="虚尾箭头 22">
            <a:extLst>
              <a:ext uri="{FF2B5EF4-FFF2-40B4-BE49-F238E27FC236}">
                <a16:creationId xmlns:a16="http://schemas.microsoft.com/office/drawing/2014/main" id="{968C2531-8784-B74A-A205-BC61E45B2A4A}"/>
              </a:ext>
            </a:extLst>
          </p:cNvPr>
          <p:cNvSpPr/>
          <p:nvPr/>
        </p:nvSpPr>
        <p:spPr>
          <a:xfrm rot="3701490">
            <a:off x="7978512" y="2084942"/>
            <a:ext cx="496672" cy="300798"/>
          </a:xfrm>
          <a:prstGeom prst="stripedRightArrow">
            <a:avLst/>
          </a:prstGeom>
          <a:solidFill>
            <a:srgbClr val="00B0F0"/>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kumimoji="1" lang="zh-CN" altLang="en-US"/>
          </a:p>
        </p:txBody>
      </p:sp>
      <p:sp>
        <p:nvSpPr>
          <p:cNvPr id="24" name="虚尾箭头 23">
            <a:extLst>
              <a:ext uri="{FF2B5EF4-FFF2-40B4-BE49-F238E27FC236}">
                <a16:creationId xmlns:a16="http://schemas.microsoft.com/office/drawing/2014/main" id="{BBC54975-F8A8-2749-ABF0-518C88E9F9F5}"/>
              </a:ext>
            </a:extLst>
          </p:cNvPr>
          <p:cNvSpPr/>
          <p:nvPr/>
        </p:nvSpPr>
        <p:spPr>
          <a:xfrm rot="3701490">
            <a:off x="8813838" y="4004615"/>
            <a:ext cx="496672" cy="300798"/>
          </a:xfrm>
          <a:prstGeom prst="stripedRightArrow">
            <a:avLst/>
          </a:prstGeom>
          <a:solidFill>
            <a:srgbClr val="00B0F0"/>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kumimoji="1" lang="zh-CN" altLang="en-US"/>
          </a:p>
        </p:txBody>
      </p:sp>
    </p:spTree>
    <p:extLst>
      <p:ext uri="{BB962C8B-B14F-4D97-AF65-F5344CB8AC3E}">
        <p14:creationId xmlns:p14="http://schemas.microsoft.com/office/powerpoint/2010/main" val="183578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58F4D5DB-6BAA-7046-A21A-8B1D4E7BC693}"/>
              </a:ext>
            </a:extLst>
          </p:cNvPr>
          <p:cNvSpPr>
            <a:spLocks noGrp="1"/>
          </p:cNvSpPr>
          <p:nvPr>
            <p:ph type="sldNum" sz="quarter" idx="12"/>
          </p:nvPr>
        </p:nvSpPr>
        <p:spPr/>
        <p:txBody>
          <a:bodyPr/>
          <a:lstStyle/>
          <a:p>
            <a:fld id="{8A7A6979-0714-4377-B894-6BE4C2D6E202}" type="slidenum">
              <a:rPr lang="en-US" smtClean="0"/>
              <a:pPr/>
              <a:t>19</a:t>
            </a:fld>
            <a:endParaRPr lang="en-US" dirty="0"/>
          </a:p>
        </p:txBody>
      </p:sp>
      <p:graphicFrame>
        <p:nvGraphicFramePr>
          <p:cNvPr id="5" name="表格 4">
            <a:extLst>
              <a:ext uri="{FF2B5EF4-FFF2-40B4-BE49-F238E27FC236}">
                <a16:creationId xmlns:a16="http://schemas.microsoft.com/office/drawing/2014/main" id="{BDD83CCE-331C-C840-8FAA-F50C86378F3A}"/>
              </a:ext>
            </a:extLst>
          </p:cNvPr>
          <p:cNvGraphicFramePr>
            <a:graphicFrameLocks noGrp="1"/>
          </p:cNvGraphicFramePr>
          <p:nvPr/>
        </p:nvGraphicFramePr>
        <p:xfrm>
          <a:off x="1963022" y="316625"/>
          <a:ext cx="7435993" cy="1656080"/>
        </p:xfrm>
        <a:graphic>
          <a:graphicData uri="http://schemas.openxmlformats.org/drawingml/2006/table">
            <a:tbl>
              <a:tblPr firstRow="1" firstCol="1" bandRow="1">
                <a:tableStyleId>{1E171933-4619-4E11-9A3F-F7608DF75F80}</a:tableStyleId>
              </a:tblPr>
              <a:tblGrid>
                <a:gridCol w="1039239">
                  <a:extLst>
                    <a:ext uri="{9D8B030D-6E8A-4147-A177-3AD203B41FA5}">
                      <a16:colId xmlns:a16="http://schemas.microsoft.com/office/drawing/2014/main" val="2392303474"/>
                    </a:ext>
                  </a:extLst>
                </a:gridCol>
                <a:gridCol w="1380684">
                  <a:extLst>
                    <a:ext uri="{9D8B030D-6E8A-4147-A177-3AD203B41FA5}">
                      <a16:colId xmlns:a16="http://schemas.microsoft.com/office/drawing/2014/main" val="696982075"/>
                    </a:ext>
                  </a:extLst>
                </a:gridCol>
                <a:gridCol w="1062014">
                  <a:extLst>
                    <a:ext uri="{9D8B030D-6E8A-4147-A177-3AD203B41FA5}">
                      <a16:colId xmlns:a16="http://schemas.microsoft.com/office/drawing/2014/main" val="2018791737"/>
                    </a:ext>
                  </a:extLst>
                </a:gridCol>
                <a:gridCol w="2263419">
                  <a:extLst>
                    <a:ext uri="{9D8B030D-6E8A-4147-A177-3AD203B41FA5}">
                      <a16:colId xmlns:a16="http://schemas.microsoft.com/office/drawing/2014/main" val="3991618385"/>
                    </a:ext>
                  </a:extLst>
                </a:gridCol>
                <a:gridCol w="1690637">
                  <a:extLst>
                    <a:ext uri="{9D8B030D-6E8A-4147-A177-3AD203B41FA5}">
                      <a16:colId xmlns:a16="http://schemas.microsoft.com/office/drawing/2014/main" val="982224606"/>
                    </a:ext>
                  </a:extLst>
                </a:gridCol>
              </a:tblGrid>
              <a:tr h="370840">
                <a:tc>
                  <a:txBody>
                    <a:bodyPr/>
                    <a:lstStyle/>
                    <a:p>
                      <a:pPr algn="ctr"/>
                      <a:r>
                        <a:rPr lang="en-US" altLang="zh-CN" b="0" dirty="0">
                          <a:solidFill>
                            <a:schemeClr val="tx1"/>
                          </a:solidFill>
                        </a:rPr>
                        <a:t>a0. </a:t>
                      </a:r>
                      <a:br>
                        <a:rPr lang="en-US" altLang="zh-CN" b="0" dirty="0">
                          <a:solidFill>
                            <a:schemeClr val="tx1"/>
                          </a:solidFill>
                        </a:rPr>
                      </a:br>
                      <a:r>
                        <a:rPr lang="en-US" altLang="zh-CN" b="0" dirty="0">
                          <a:solidFill>
                            <a:schemeClr val="tx1"/>
                          </a:solidFill>
                        </a:rPr>
                        <a:t>Patient ID</a:t>
                      </a:r>
                      <a:endParaRPr lang="zh-CN" altLang="en-US" b="0" dirty="0">
                        <a:solidFill>
                          <a:schemeClr val="tx1"/>
                        </a:solidFill>
                      </a:endParaRPr>
                    </a:p>
                  </a:txBody>
                  <a:tcPr>
                    <a:solidFill>
                      <a:schemeClr val="accent4">
                        <a:lumMod val="60000"/>
                        <a:lumOff val="40000"/>
                      </a:schemeClr>
                    </a:solidFill>
                  </a:tcPr>
                </a:tc>
                <a:tc>
                  <a:txBody>
                    <a:bodyPr/>
                    <a:lstStyle/>
                    <a:p>
                      <a:pPr algn="ctr"/>
                      <a:r>
                        <a:rPr lang="en-US" altLang="zh-CN" b="0" dirty="0">
                          <a:solidFill>
                            <a:schemeClr val="tx1"/>
                          </a:solidFill>
                        </a:rPr>
                        <a:t>a1.</a:t>
                      </a:r>
                    </a:p>
                    <a:p>
                      <a:pPr algn="ctr"/>
                      <a:r>
                        <a:rPr lang="en-US" altLang="zh-CN" b="0" dirty="0">
                          <a:solidFill>
                            <a:schemeClr val="tx1"/>
                          </a:solidFill>
                        </a:rPr>
                        <a:t>Medication Name</a:t>
                      </a:r>
                      <a:endParaRPr lang="zh-CN" altLang="en-US" b="0" dirty="0">
                        <a:solidFill>
                          <a:schemeClr val="tx1"/>
                        </a:solidFill>
                      </a:endParaRPr>
                    </a:p>
                  </a:txBody>
                  <a:tcPr>
                    <a:solidFill>
                      <a:schemeClr val="accent4">
                        <a:lumMod val="60000"/>
                        <a:lumOff val="40000"/>
                      </a:schemeClr>
                    </a:solidFill>
                  </a:tcPr>
                </a:tc>
                <a:tc>
                  <a:txBody>
                    <a:bodyPr/>
                    <a:lstStyle/>
                    <a:p>
                      <a:pPr algn="ctr"/>
                      <a:r>
                        <a:rPr lang="en-US" altLang="zh-CN" b="0" dirty="0">
                          <a:solidFill>
                            <a:schemeClr val="tx1"/>
                          </a:solidFill>
                        </a:rPr>
                        <a:t>a2.</a:t>
                      </a:r>
                    </a:p>
                    <a:p>
                      <a:pPr algn="ctr"/>
                      <a:r>
                        <a:rPr lang="en-US" altLang="zh-CN" b="0" dirty="0">
                          <a:solidFill>
                            <a:schemeClr val="tx1"/>
                          </a:solidFill>
                        </a:rPr>
                        <a:t>Clinical </a:t>
                      </a:r>
                    </a:p>
                    <a:p>
                      <a:pPr algn="ctr"/>
                      <a:r>
                        <a:rPr lang="en-US" altLang="zh-CN" b="0" dirty="0">
                          <a:solidFill>
                            <a:schemeClr val="tx1"/>
                          </a:solidFill>
                        </a:rPr>
                        <a:t>Data</a:t>
                      </a:r>
                      <a:endParaRPr lang="zh-CN" altLang="en-US" b="0" dirty="0">
                        <a:solidFill>
                          <a:schemeClr val="tx1"/>
                        </a:solidFill>
                      </a:endParaRPr>
                    </a:p>
                  </a:txBody>
                  <a:tcPr>
                    <a:solidFill>
                      <a:schemeClr val="accent4">
                        <a:lumMod val="60000"/>
                        <a:lumOff val="40000"/>
                      </a:schemeClr>
                    </a:solidFill>
                  </a:tcPr>
                </a:tc>
                <a:tc>
                  <a:txBody>
                    <a:bodyPr/>
                    <a:lstStyle/>
                    <a:p>
                      <a:pPr algn="ctr"/>
                      <a:r>
                        <a:rPr lang="en-US" altLang="zh-CN" b="0" dirty="0">
                          <a:solidFill>
                            <a:schemeClr val="tx1"/>
                          </a:solidFill>
                        </a:rPr>
                        <a:t>a4.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0" dirty="0">
                          <a:solidFill>
                            <a:schemeClr val="tx1"/>
                          </a:solidFill>
                        </a:rPr>
                        <a:t>Dosage</a:t>
                      </a:r>
                    </a:p>
                    <a:p>
                      <a:pPr algn="ctr"/>
                      <a:endParaRPr lang="en-US" altLang="zh-CN" b="0" dirty="0">
                        <a:solidFill>
                          <a:schemeClr val="tx1"/>
                        </a:solidFill>
                      </a:endParaRPr>
                    </a:p>
                  </a:txBody>
                  <a:tcPr>
                    <a:solidFill>
                      <a:schemeClr val="accent4">
                        <a:lumMod val="60000"/>
                        <a:lumOff val="40000"/>
                      </a:schemeClr>
                    </a:solidFill>
                  </a:tcPr>
                </a:tc>
                <a:tc>
                  <a:txBody>
                    <a:bodyPr/>
                    <a:lstStyle/>
                    <a:p>
                      <a:pPr algn="ctr"/>
                      <a:r>
                        <a:rPr lang="en-US" altLang="zh-CN" b="0" dirty="0">
                          <a:solidFill>
                            <a:schemeClr val="tx1"/>
                          </a:solidFill>
                        </a:rPr>
                        <a:t>a5.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0" dirty="0">
                          <a:solidFill>
                            <a:schemeClr val="tx1"/>
                          </a:solidFill>
                        </a:rPr>
                        <a:t>Mechanism of Action</a:t>
                      </a:r>
                      <a:endParaRPr lang="zh-CN" altLang="en-US" b="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3324915150"/>
                  </a:ext>
                </a:extLst>
              </a:tr>
              <a:tr h="370840">
                <a:tc>
                  <a:txBody>
                    <a:bodyPr/>
                    <a:lstStyle/>
                    <a:p>
                      <a:pPr algn="ctr"/>
                      <a:r>
                        <a:rPr lang="en-US" altLang="zh-CN" b="0" dirty="0">
                          <a:solidFill>
                            <a:schemeClr val="tx1"/>
                          </a:solidFill>
                        </a:rPr>
                        <a:t>188</a:t>
                      </a:r>
                      <a:endParaRPr lang="zh-CN" altLang="en-US" b="0" dirty="0">
                        <a:solidFill>
                          <a:schemeClr val="tx1"/>
                        </a:solidFill>
                      </a:endParaRPr>
                    </a:p>
                  </a:txBody>
                  <a:tcPr/>
                </a:tc>
                <a:tc>
                  <a:txBody>
                    <a:bodyPr/>
                    <a:lstStyle/>
                    <a:p>
                      <a:pPr algn="ctr"/>
                      <a:r>
                        <a:rPr lang="en-US" altLang="zh-CN" b="0" dirty="0">
                          <a:solidFill>
                            <a:schemeClr val="tx1"/>
                          </a:solidFill>
                        </a:rPr>
                        <a:t>Ibuprofen</a:t>
                      </a:r>
                      <a:endParaRPr lang="zh-CN" altLang="en-US" b="0" dirty="0">
                        <a:solidFill>
                          <a:schemeClr val="tx1"/>
                        </a:solidFill>
                      </a:endParaRPr>
                    </a:p>
                  </a:txBody>
                  <a:tcPr/>
                </a:tc>
                <a:tc>
                  <a:txBody>
                    <a:bodyPr/>
                    <a:lstStyle/>
                    <a:p>
                      <a:pPr algn="ctr"/>
                      <a:r>
                        <a:rPr lang="en-US" altLang="zh-CN" b="0" dirty="0">
                          <a:solidFill>
                            <a:schemeClr val="tx1"/>
                          </a:solidFill>
                        </a:rPr>
                        <a:t>CliD1</a:t>
                      </a:r>
                      <a:endParaRPr lang="zh-CN" altLang="en-US" b="0" dirty="0">
                        <a:solidFill>
                          <a:schemeClr val="tx1"/>
                        </a:solidFill>
                      </a:endParaRPr>
                    </a:p>
                  </a:txBody>
                  <a:tcPr/>
                </a:tc>
                <a:tc>
                  <a:txBody>
                    <a:bodyPr/>
                    <a:lstStyle/>
                    <a:p>
                      <a:pPr algn="ctr"/>
                      <a:r>
                        <a:rPr lang="en-US" altLang="zh-CN" b="0" dirty="0">
                          <a:solidFill>
                            <a:schemeClr val="tx1"/>
                          </a:solidFill>
                        </a:rPr>
                        <a:t>New Dosage</a:t>
                      </a:r>
                      <a:endParaRPr lang="zh-CN" altLang="en-US" b="0" dirty="0">
                        <a:solidFill>
                          <a:schemeClr val="tx1"/>
                        </a:solidFill>
                      </a:endParaRPr>
                    </a:p>
                  </a:txBody>
                  <a:tcPr>
                    <a:solidFill>
                      <a:schemeClr val="accent3">
                        <a:lumMod val="60000"/>
                        <a:lumOff val="40000"/>
                      </a:schemeClr>
                    </a:solidFill>
                  </a:tcPr>
                </a:tc>
                <a:tc>
                  <a:txBody>
                    <a:bodyPr/>
                    <a:lstStyle/>
                    <a:p>
                      <a:pPr algn="ctr"/>
                      <a:r>
                        <a:rPr lang="en-US" altLang="zh-CN" b="0" dirty="0">
                          <a:solidFill>
                            <a:schemeClr val="tx1"/>
                          </a:solidFill>
                        </a:rPr>
                        <a:t>New Mech</a:t>
                      </a:r>
                      <a:endParaRPr lang="zh-CN" altLang="en-US" b="0" dirty="0">
                        <a:solidFill>
                          <a:schemeClr val="tx1"/>
                        </a:solidFill>
                      </a:endParaRPr>
                    </a:p>
                  </a:txBody>
                  <a:tcPr>
                    <a:solidFill>
                      <a:srgbClr val="00B0F0"/>
                    </a:solidFill>
                  </a:tcPr>
                </a:tc>
                <a:extLst>
                  <a:ext uri="{0D108BD9-81ED-4DB2-BD59-A6C34878D82A}">
                    <a16:rowId xmlns:a16="http://schemas.microsoft.com/office/drawing/2014/main" val="2759757479"/>
                  </a:ext>
                </a:extLst>
              </a:tr>
              <a:tr h="370840">
                <a:tc>
                  <a:txBody>
                    <a:bodyPr/>
                    <a:lstStyle/>
                    <a:p>
                      <a:pPr algn="ctr"/>
                      <a:r>
                        <a:rPr lang="en-US" altLang="zh-CN" b="0" dirty="0">
                          <a:solidFill>
                            <a:schemeClr val="tx1"/>
                          </a:solidFill>
                        </a:rPr>
                        <a:t>189</a:t>
                      </a:r>
                      <a:endParaRPr lang="zh-CN" altLang="en-US" b="0" dirty="0">
                        <a:solidFill>
                          <a:schemeClr val="tx1"/>
                        </a:solidFill>
                      </a:endParaRPr>
                    </a:p>
                  </a:txBody>
                  <a:tcPr/>
                </a:tc>
                <a:tc>
                  <a:txBody>
                    <a:bodyPr/>
                    <a:lstStyle/>
                    <a:p>
                      <a:pPr algn="ctr"/>
                      <a:r>
                        <a:rPr lang="en-US" altLang="zh-CN" b="0" dirty="0">
                          <a:solidFill>
                            <a:schemeClr val="tx1"/>
                          </a:solidFill>
                        </a:rPr>
                        <a:t>Wellbutrin</a:t>
                      </a:r>
                      <a:endParaRPr lang="zh-CN" altLang="en-US" b="0" dirty="0">
                        <a:solidFill>
                          <a:schemeClr val="tx1"/>
                        </a:solidFill>
                      </a:endParaRPr>
                    </a:p>
                  </a:txBody>
                  <a:tcPr/>
                </a:tc>
                <a:tc>
                  <a:txBody>
                    <a:bodyPr/>
                    <a:lstStyle/>
                    <a:p>
                      <a:pPr algn="ctr"/>
                      <a:r>
                        <a:rPr lang="en-US" altLang="zh-CN" b="0" dirty="0">
                          <a:solidFill>
                            <a:schemeClr val="tx1"/>
                          </a:solidFill>
                        </a:rPr>
                        <a:t>CliD2</a:t>
                      </a:r>
                      <a:endParaRPr lang="zh-CN" altLang="en-US" b="0" dirty="0">
                        <a:solidFill>
                          <a:schemeClr val="tx1"/>
                        </a:solidFill>
                      </a:endParaRPr>
                    </a:p>
                  </a:txBody>
                  <a:tcPr/>
                </a:tc>
                <a:tc>
                  <a:txBody>
                    <a:bodyPr/>
                    <a:lstStyle/>
                    <a:p>
                      <a:pPr algn="ctr"/>
                      <a:r>
                        <a:rPr lang="en-US" altLang="zh-CN" b="0" dirty="0">
                          <a:solidFill>
                            <a:schemeClr val="tx1"/>
                          </a:solidFill>
                        </a:rPr>
                        <a:t>100 mg twice daily</a:t>
                      </a:r>
                      <a:endParaRPr lang="zh-CN" altLang="en-US" b="0" dirty="0">
                        <a:solidFill>
                          <a:schemeClr val="tx1"/>
                        </a:solidFill>
                      </a:endParaRPr>
                    </a:p>
                  </a:txBody>
                  <a:tcPr/>
                </a:tc>
                <a:tc>
                  <a:txBody>
                    <a:bodyPr/>
                    <a:lstStyle/>
                    <a:p>
                      <a:pPr algn="ctr"/>
                      <a:r>
                        <a:rPr lang="en-US" altLang="zh-CN" b="0" dirty="0">
                          <a:solidFill>
                            <a:schemeClr val="tx1"/>
                          </a:solidFill>
                        </a:rPr>
                        <a:t>MeA2</a:t>
                      </a:r>
                      <a:endParaRPr lang="zh-CN" altLang="en-US" b="0" dirty="0">
                        <a:solidFill>
                          <a:schemeClr val="tx1"/>
                        </a:solidFill>
                      </a:endParaRPr>
                    </a:p>
                  </a:txBody>
                  <a:tcPr/>
                </a:tc>
                <a:extLst>
                  <a:ext uri="{0D108BD9-81ED-4DB2-BD59-A6C34878D82A}">
                    <a16:rowId xmlns:a16="http://schemas.microsoft.com/office/drawing/2014/main" val="3271478559"/>
                  </a:ext>
                </a:extLst>
              </a:tr>
            </a:tbl>
          </a:graphicData>
        </a:graphic>
      </p:graphicFrame>
      <p:pic>
        <p:nvPicPr>
          <p:cNvPr id="6" name="图片 5">
            <a:extLst>
              <a:ext uri="{FF2B5EF4-FFF2-40B4-BE49-F238E27FC236}">
                <a16:creationId xmlns:a16="http://schemas.microsoft.com/office/drawing/2014/main" id="{1F4A774A-85BC-1E45-BDF7-6A59D0EF6A72}"/>
              </a:ext>
            </a:extLst>
          </p:cNvPr>
          <p:cNvPicPr>
            <a:picLocks noChangeAspect="1"/>
          </p:cNvPicPr>
          <p:nvPr/>
        </p:nvPicPr>
        <p:blipFill>
          <a:blip r:embed="rId3"/>
          <a:stretch>
            <a:fillRect/>
          </a:stretch>
        </p:blipFill>
        <p:spPr>
          <a:xfrm>
            <a:off x="9502254" y="88040"/>
            <a:ext cx="829963" cy="1135626"/>
          </a:xfrm>
          <a:prstGeom prst="rect">
            <a:avLst/>
          </a:prstGeom>
        </p:spPr>
      </p:pic>
      <p:graphicFrame>
        <p:nvGraphicFramePr>
          <p:cNvPr id="9" name="表格 8">
            <a:extLst>
              <a:ext uri="{FF2B5EF4-FFF2-40B4-BE49-F238E27FC236}">
                <a16:creationId xmlns:a16="http://schemas.microsoft.com/office/drawing/2014/main" id="{93F09718-147C-3542-B99E-511FB426833D}"/>
              </a:ext>
            </a:extLst>
          </p:cNvPr>
          <p:cNvGraphicFramePr>
            <a:graphicFrameLocks noGrp="1"/>
          </p:cNvGraphicFramePr>
          <p:nvPr/>
        </p:nvGraphicFramePr>
        <p:xfrm>
          <a:off x="6750975" y="4122160"/>
          <a:ext cx="4920820" cy="2026920"/>
        </p:xfrm>
        <a:graphic>
          <a:graphicData uri="http://schemas.openxmlformats.org/drawingml/2006/table">
            <a:tbl>
              <a:tblPr firstRow="1" firstCol="1" bandRow="1">
                <a:tableStyleId>{1E171933-4619-4E11-9A3F-F7608DF75F80}</a:tableStyleId>
              </a:tblPr>
              <a:tblGrid>
                <a:gridCol w="1503261">
                  <a:extLst>
                    <a:ext uri="{9D8B030D-6E8A-4147-A177-3AD203B41FA5}">
                      <a16:colId xmlns:a16="http://schemas.microsoft.com/office/drawing/2014/main" val="1548876784"/>
                    </a:ext>
                  </a:extLst>
                </a:gridCol>
                <a:gridCol w="1840731">
                  <a:extLst>
                    <a:ext uri="{9D8B030D-6E8A-4147-A177-3AD203B41FA5}">
                      <a16:colId xmlns:a16="http://schemas.microsoft.com/office/drawing/2014/main" val="3979094670"/>
                    </a:ext>
                  </a:extLst>
                </a:gridCol>
                <a:gridCol w="1576828">
                  <a:extLst>
                    <a:ext uri="{9D8B030D-6E8A-4147-A177-3AD203B41FA5}">
                      <a16:colId xmlns:a16="http://schemas.microsoft.com/office/drawing/2014/main" val="1833110033"/>
                    </a:ext>
                  </a:extLst>
                </a:gridCol>
              </a:tblGrid>
              <a:tr h="295562">
                <a:tc>
                  <a:txBody>
                    <a:bodyPr/>
                    <a:lstStyle/>
                    <a:p>
                      <a:pPr algn="ctr"/>
                      <a:r>
                        <a:rPr lang="en-US" altLang="zh-CN" sz="2300" b="0" dirty="0">
                          <a:solidFill>
                            <a:schemeClr val="tx1"/>
                          </a:solidFill>
                        </a:rPr>
                        <a:t>a1.</a:t>
                      </a:r>
                    </a:p>
                    <a:p>
                      <a:pPr algn="ctr"/>
                      <a:r>
                        <a:rPr lang="en-US" altLang="zh-CN" sz="2300" b="0" dirty="0">
                          <a:solidFill>
                            <a:schemeClr val="tx1"/>
                          </a:solidFill>
                        </a:rPr>
                        <a:t>Medication Name</a:t>
                      </a:r>
                      <a:endParaRPr lang="zh-CN" altLang="en-US" sz="2300" b="0" dirty="0">
                        <a:solidFill>
                          <a:schemeClr val="tx1"/>
                        </a:solidFill>
                      </a:endParaRPr>
                    </a:p>
                  </a:txBody>
                  <a:tcPr>
                    <a:solidFill>
                      <a:schemeClr val="accent4">
                        <a:lumMod val="60000"/>
                        <a:lumOff val="40000"/>
                      </a:schemeClr>
                    </a:solidFill>
                  </a:tcPr>
                </a:tc>
                <a:tc>
                  <a:txBody>
                    <a:bodyPr/>
                    <a:lstStyle/>
                    <a:p>
                      <a:pPr algn="ctr"/>
                      <a:r>
                        <a:rPr lang="en-US" altLang="zh-CN" sz="2300" b="0" dirty="0">
                          <a:solidFill>
                            <a:schemeClr val="tx1"/>
                          </a:solidFill>
                        </a:rPr>
                        <a:t>a5.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300" b="0" dirty="0">
                          <a:solidFill>
                            <a:schemeClr val="tx1"/>
                          </a:solidFill>
                        </a:rPr>
                        <a:t>Mechanism of Action</a:t>
                      </a:r>
                      <a:endParaRPr lang="zh-CN" altLang="en-US" sz="2300" b="0" dirty="0">
                        <a:solidFill>
                          <a:schemeClr val="tx1"/>
                        </a:solidFill>
                      </a:endParaRPr>
                    </a:p>
                  </a:txBody>
                  <a:tcPr>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300" b="0" dirty="0">
                          <a:solidFill>
                            <a:schemeClr val="tx1"/>
                          </a:solidFill>
                        </a:rPr>
                        <a:t>a6.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300" b="0" dirty="0">
                          <a:solidFill>
                            <a:schemeClr val="tx1"/>
                          </a:solidFill>
                        </a:rPr>
                        <a:t>Mode of Action</a:t>
                      </a:r>
                      <a:endParaRPr lang="zh-CN" altLang="en-US" sz="2300" b="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3053259120"/>
                  </a:ext>
                </a:extLst>
              </a:tr>
              <a:tr h="370840">
                <a:tc>
                  <a:txBody>
                    <a:bodyPr/>
                    <a:lstStyle/>
                    <a:p>
                      <a:pPr algn="ctr"/>
                      <a:r>
                        <a:rPr lang="en-US" altLang="zh-CN" sz="2300" b="0" dirty="0">
                          <a:solidFill>
                            <a:schemeClr val="tx1"/>
                          </a:solidFill>
                        </a:rPr>
                        <a:t>Ibuprofen</a:t>
                      </a:r>
                      <a:endParaRPr lang="zh-CN" altLang="en-US" sz="2300" b="0" dirty="0">
                        <a:solidFill>
                          <a:schemeClr val="tx1"/>
                        </a:solidFill>
                      </a:endParaRPr>
                    </a:p>
                  </a:txBody>
                  <a:tcPr/>
                </a:tc>
                <a:tc>
                  <a:txBody>
                    <a:bodyPr/>
                    <a:lstStyle/>
                    <a:p>
                      <a:pPr algn="ctr"/>
                      <a:r>
                        <a:rPr lang="en-US" altLang="zh-CN" sz="2300" b="0" dirty="0">
                          <a:solidFill>
                            <a:schemeClr val="tx1"/>
                          </a:solidFill>
                        </a:rPr>
                        <a:t>New Mech</a:t>
                      </a:r>
                      <a:endParaRPr lang="zh-CN" altLang="en-US" sz="2300" b="0" dirty="0">
                        <a:solidFill>
                          <a:schemeClr val="tx1"/>
                        </a:solidFill>
                      </a:endParaRPr>
                    </a:p>
                  </a:txBody>
                  <a:tcPr>
                    <a:solidFill>
                      <a:srgbClr val="00B0F0"/>
                    </a:solidFill>
                  </a:tcPr>
                </a:tc>
                <a:tc>
                  <a:txBody>
                    <a:bodyPr/>
                    <a:lstStyle/>
                    <a:p>
                      <a:pPr algn="ctr"/>
                      <a:r>
                        <a:rPr lang="en-US" altLang="zh-CN" sz="2300" b="0" dirty="0">
                          <a:solidFill>
                            <a:schemeClr val="tx1"/>
                          </a:solidFill>
                        </a:rPr>
                        <a:t>MoA1</a:t>
                      </a:r>
                      <a:endParaRPr lang="zh-CN" altLang="en-US" sz="2300" b="0" dirty="0">
                        <a:solidFill>
                          <a:schemeClr val="tx1"/>
                        </a:solidFill>
                      </a:endParaRPr>
                    </a:p>
                  </a:txBody>
                  <a:tcPr/>
                </a:tc>
                <a:extLst>
                  <a:ext uri="{0D108BD9-81ED-4DB2-BD59-A6C34878D82A}">
                    <a16:rowId xmlns:a16="http://schemas.microsoft.com/office/drawing/2014/main" val="2927939576"/>
                  </a:ext>
                </a:extLst>
              </a:tr>
              <a:tr h="370840">
                <a:tc>
                  <a:txBody>
                    <a:bodyPr/>
                    <a:lstStyle/>
                    <a:p>
                      <a:pPr algn="ctr"/>
                      <a:r>
                        <a:rPr lang="en-US" altLang="zh-CN" sz="2300" b="0" dirty="0">
                          <a:solidFill>
                            <a:schemeClr val="tx1"/>
                          </a:solidFill>
                        </a:rPr>
                        <a:t>Wellbutrin</a:t>
                      </a:r>
                      <a:endParaRPr lang="zh-CN" altLang="en-US" sz="2300" b="0" dirty="0">
                        <a:solidFill>
                          <a:schemeClr val="tx1"/>
                        </a:solidFill>
                      </a:endParaRPr>
                    </a:p>
                  </a:txBody>
                  <a:tcPr/>
                </a:tc>
                <a:tc>
                  <a:txBody>
                    <a:bodyPr/>
                    <a:lstStyle/>
                    <a:p>
                      <a:pPr algn="ctr"/>
                      <a:r>
                        <a:rPr lang="en-US" altLang="zh-CN" sz="2300" b="0" dirty="0">
                          <a:solidFill>
                            <a:schemeClr val="tx1"/>
                          </a:solidFill>
                        </a:rPr>
                        <a:t>MeA2</a:t>
                      </a:r>
                      <a:endParaRPr lang="zh-CN" altLang="en-US" sz="2300" b="0" dirty="0">
                        <a:solidFill>
                          <a:schemeClr val="tx1"/>
                        </a:solidFill>
                      </a:endParaRPr>
                    </a:p>
                  </a:txBody>
                  <a:tcPr/>
                </a:tc>
                <a:tc>
                  <a:txBody>
                    <a:bodyPr/>
                    <a:lstStyle/>
                    <a:p>
                      <a:pPr algn="ctr"/>
                      <a:r>
                        <a:rPr lang="en-US" altLang="zh-CN" sz="2300" b="0" dirty="0">
                          <a:solidFill>
                            <a:schemeClr val="tx1"/>
                          </a:solidFill>
                        </a:rPr>
                        <a:t>MoA2</a:t>
                      </a:r>
                      <a:endParaRPr lang="zh-CN" altLang="en-US" sz="2300" b="0" dirty="0">
                        <a:solidFill>
                          <a:schemeClr val="tx1"/>
                        </a:solidFill>
                      </a:endParaRPr>
                    </a:p>
                  </a:txBody>
                  <a:tcPr/>
                </a:tc>
                <a:extLst>
                  <a:ext uri="{0D108BD9-81ED-4DB2-BD59-A6C34878D82A}">
                    <a16:rowId xmlns:a16="http://schemas.microsoft.com/office/drawing/2014/main" val="2031507961"/>
                  </a:ext>
                </a:extLst>
              </a:tr>
            </a:tbl>
          </a:graphicData>
        </a:graphic>
      </p:graphicFrame>
      <p:graphicFrame>
        <p:nvGraphicFramePr>
          <p:cNvPr id="2" name="表格 1">
            <a:extLst>
              <a:ext uri="{FF2B5EF4-FFF2-40B4-BE49-F238E27FC236}">
                <a16:creationId xmlns:a16="http://schemas.microsoft.com/office/drawing/2014/main" id="{12C5664E-AA1A-1343-A499-14F282C7F8B3}"/>
              </a:ext>
            </a:extLst>
          </p:cNvPr>
          <p:cNvGraphicFramePr>
            <a:graphicFrameLocks noGrp="1"/>
          </p:cNvGraphicFramePr>
          <p:nvPr/>
        </p:nvGraphicFramePr>
        <p:xfrm>
          <a:off x="190020" y="2961376"/>
          <a:ext cx="6300080" cy="2026920"/>
        </p:xfrm>
        <a:graphic>
          <a:graphicData uri="http://schemas.openxmlformats.org/drawingml/2006/table">
            <a:tbl>
              <a:tblPr firstRow="1" firstCol="1" bandRow="1">
                <a:tableStyleId>{1E171933-4619-4E11-9A3F-F7608DF75F80}</a:tableStyleId>
              </a:tblPr>
              <a:tblGrid>
                <a:gridCol w="1140898">
                  <a:extLst>
                    <a:ext uri="{9D8B030D-6E8A-4147-A177-3AD203B41FA5}">
                      <a16:colId xmlns:a16="http://schemas.microsoft.com/office/drawing/2014/main" val="2062053275"/>
                    </a:ext>
                  </a:extLst>
                </a:gridCol>
                <a:gridCol w="1515743">
                  <a:extLst>
                    <a:ext uri="{9D8B030D-6E8A-4147-A177-3AD203B41FA5}">
                      <a16:colId xmlns:a16="http://schemas.microsoft.com/office/drawing/2014/main" val="3900980817"/>
                    </a:ext>
                  </a:extLst>
                </a:gridCol>
                <a:gridCol w="1165901">
                  <a:extLst>
                    <a:ext uri="{9D8B030D-6E8A-4147-A177-3AD203B41FA5}">
                      <a16:colId xmlns:a16="http://schemas.microsoft.com/office/drawing/2014/main" val="3941468851"/>
                    </a:ext>
                  </a:extLst>
                </a:gridCol>
                <a:gridCol w="2477538">
                  <a:extLst>
                    <a:ext uri="{9D8B030D-6E8A-4147-A177-3AD203B41FA5}">
                      <a16:colId xmlns:a16="http://schemas.microsoft.com/office/drawing/2014/main" val="2903947345"/>
                    </a:ext>
                  </a:extLst>
                </a:gridCol>
              </a:tblGrid>
              <a:tr h="503915">
                <a:tc>
                  <a:txBody>
                    <a:bodyPr/>
                    <a:lstStyle/>
                    <a:p>
                      <a:pPr algn="ctr"/>
                      <a:r>
                        <a:rPr lang="en-US" altLang="zh-CN" sz="2300" b="0" dirty="0">
                          <a:solidFill>
                            <a:schemeClr val="tx1"/>
                          </a:solidFill>
                        </a:rPr>
                        <a:t>a0. </a:t>
                      </a:r>
                      <a:br>
                        <a:rPr lang="en-US" altLang="zh-CN" sz="2300" b="0" dirty="0">
                          <a:solidFill>
                            <a:schemeClr val="tx1"/>
                          </a:solidFill>
                        </a:rPr>
                      </a:br>
                      <a:r>
                        <a:rPr lang="en-US" altLang="zh-CN" sz="2300" b="0" dirty="0">
                          <a:solidFill>
                            <a:schemeClr val="tx1"/>
                          </a:solidFill>
                        </a:rPr>
                        <a:t>Patient ID</a:t>
                      </a:r>
                      <a:endParaRPr lang="zh-CN" altLang="en-US" sz="2300" b="0" dirty="0">
                        <a:solidFill>
                          <a:schemeClr val="tx1"/>
                        </a:solidFill>
                      </a:endParaRPr>
                    </a:p>
                  </a:txBody>
                  <a:tcPr>
                    <a:solidFill>
                      <a:schemeClr val="accent4">
                        <a:lumMod val="60000"/>
                        <a:lumOff val="40000"/>
                      </a:schemeClr>
                    </a:solidFill>
                  </a:tcPr>
                </a:tc>
                <a:tc>
                  <a:txBody>
                    <a:bodyPr/>
                    <a:lstStyle/>
                    <a:p>
                      <a:pPr algn="ctr"/>
                      <a:r>
                        <a:rPr lang="en-US" altLang="zh-CN" sz="2300" b="0" dirty="0">
                          <a:solidFill>
                            <a:schemeClr val="tx1"/>
                          </a:solidFill>
                        </a:rPr>
                        <a:t>a1.</a:t>
                      </a:r>
                    </a:p>
                    <a:p>
                      <a:pPr algn="ctr"/>
                      <a:r>
                        <a:rPr lang="en-US" altLang="zh-CN" sz="2300" b="0" dirty="0">
                          <a:solidFill>
                            <a:schemeClr val="tx1"/>
                          </a:solidFill>
                        </a:rPr>
                        <a:t>Medication Name</a:t>
                      </a:r>
                      <a:endParaRPr lang="zh-CN" altLang="en-US" sz="2300" b="0" dirty="0">
                        <a:solidFill>
                          <a:schemeClr val="tx1"/>
                        </a:solidFill>
                      </a:endParaRPr>
                    </a:p>
                  </a:txBody>
                  <a:tcPr>
                    <a:solidFill>
                      <a:schemeClr val="accent4">
                        <a:lumMod val="60000"/>
                        <a:lumOff val="40000"/>
                      </a:schemeClr>
                    </a:solidFill>
                  </a:tcPr>
                </a:tc>
                <a:tc>
                  <a:txBody>
                    <a:bodyPr/>
                    <a:lstStyle/>
                    <a:p>
                      <a:pPr algn="ctr"/>
                      <a:r>
                        <a:rPr lang="en-US" altLang="zh-CN" sz="2300" b="0" dirty="0">
                          <a:solidFill>
                            <a:schemeClr val="tx1"/>
                          </a:solidFill>
                        </a:rPr>
                        <a:t>a2.</a:t>
                      </a:r>
                    </a:p>
                    <a:p>
                      <a:pPr algn="ctr"/>
                      <a:r>
                        <a:rPr lang="en-US" altLang="zh-CN" sz="2300" b="0" dirty="0">
                          <a:solidFill>
                            <a:schemeClr val="tx1"/>
                          </a:solidFill>
                        </a:rPr>
                        <a:t>Clinical </a:t>
                      </a:r>
                    </a:p>
                    <a:p>
                      <a:pPr algn="ctr"/>
                      <a:r>
                        <a:rPr lang="en-US" altLang="zh-CN" sz="2300" b="0" dirty="0">
                          <a:solidFill>
                            <a:schemeClr val="tx1"/>
                          </a:solidFill>
                        </a:rPr>
                        <a:t>Data</a:t>
                      </a:r>
                      <a:endParaRPr lang="zh-CN" altLang="en-US" sz="2300" b="0" dirty="0">
                        <a:solidFill>
                          <a:schemeClr val="tx1"/>
                        </a:solidFill>
                      </a:endParaRPr>
                    </a:p>
                  </a:txBody>
                  <a:tcPr>
                    <a:solidFill>
                      <a:schemeClr val="accent4">
                        <a:lumMod val="60000"/>
                        <a:lumOff val="40000"/>
                      </a:schemeClr>
                    </a:solidFill>
                  </a:tcPr>
                </a:tc>
                <a:tc>
                  <a:txBody>
                    <a:bodyPr/>
                    <a:lstStyle/>
                    <a:p>
                      <a:pPr algn="ctr"/>
                      <a:r>
                        <a:rPr lang="en-US" altLang="zh-CN" sz="2300" b="0" dirty="0">
                          <a:solidFill>
                            <a:schemeClr val="tx1"/>
                          </a:solidFill>
                        </a:rPr>
                        <a:t>a4.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300" b="0" dirty="0">
                          <a:solidFill>
                            <a:schemeClr val="tx1"/>
                          </a:solidFill>
                        </a:rPr>
                        <a:t>Dosage</a:t>
                      </a:r>
                    </a:p>
                    <a:p>
                      <a:pPr algn="ctr"/>
                      <a:endParaRPr lang="en-US" altLang="zh-CN" sz="2300" b="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436339341"/>
                  </a:ext>
                </a:extLst>
              </a:tr>
              <a:tr h="255457">
                <a:tc>
                  <a:txBody>
                    <a:bodyPr/>
                    <a:lstStyle/>
                    <a:p>
                      <a:pPr algn="ctr"/>
                      <a:r>
                        <a:rPr lang="en-US" altLang="zh-CN" sz="2300" b="0" dirty="0">
                          <a:solidFill>
                            <a:schemeClr val="tx1"/>
                          </a:solidFill>
                        </a:rPr>
                        <a:t>188</a:t>
                      </a:r>
                      <a:endParaRPr lang="zh-CN" altLang="en-US" sz="2300" b="0" dirty="0">
                        <a:solidFill>
                          <a:schemeClr val="tx1"/>
                        </a:solidFill>
                      </a:endParaRPr>
                    </a:p>
                  </a:txBody>
                  <a:tcPr/>
                </a:tc>
                <a:tc>
                  <a:txBody>
                    <a:bodyPr/>
                    <a:lstStyle/>
                    <a:p>
                      <a:pPr algn="ctr"/>
                      <a:r>
                        <a:rPr lang="en-US" altLang="zh-CN" sz="2300" b="0" dirty="0">
                          <a:solidFill>
                            <a:schemeClr val="tx1"/>
                          </a:solidFill>
                        </a:rPr>
                        <a:t>Ibuprofen</a:t>
                      </a:r>
                      <a:endParaRPr lang="zh-CN" altLang="en-US" sz="2300" b="0" dirty="0">
                        <a:solidFill>
                          <a:schemeClr val="tx1"/>
                        </a:solidFill>
                      </a:endParaRPr>
                    </a:p>
                  </a:txBody>
                  <a:tcPr/>
                </a:tc>
                <a:tc>
                  <a:txBody>
                    <a:bodyPr/>
                    <a:lstStyle/>
                    <a:p>
                      <a:pPr algn="ctr"/>
                      <a:r>
                        <a:rPr lang="en-US" altLang="zh-CN" sz="2300" b="0" dirty="0">
                          <a:solidFill>
                            <a:schemeClr val="tx1"/>
                          </a:solidFill>
                        </a:rPr>
                        <a:t>CliD1</a:t>
                      </a:r>
                      <a:endParaRPr lang="zh-CN" altLang="en-US" sz="2300" b="0" dirty="0">
                        <a:solidFill>
                          <a:schemeClr val="tx1"/>
                        </a:solidFill>
                      </a:endParaRPr>
                    </a:p>
                  </a:txBody>
                  <a:tcPr/>
                </a:tc>
                <a:tc>
                  <a:txBody>
                    <a:bodyPr/>
                    <a:lstStyle/>
                    <a:p>
                      <a:pPr algn="ctr"/>
                      <a:r>
                        <a:rPr lang="en-US" altLang="zh-CN" sz="2300" b="0" dirty="0">
                          <a:solidFill>
                            <a:schemeClr val="tx1"/>
                          </a:solidFill>
                        </a:rPr>
                        <a:t>New Dosage</a:t>
                      </a:r>
                      <a:endParaRPr lang="zh-CN" altLang="en-US" sz="2300" b="0" dirty="0">
                        <a:solidFill>
                          <a:schemeClr val="tx1"/>
                        </a:solidFill>
                      </a:endParaRPr>
                    </a:p>
                  </a:txBody>
                  <a:tcPr>
                    <a:solidFill>
                      <a:schemeClr val="accent3">
                        <a:lumMod val="60000"/>
                        <a:lumOff val="40000"/>
                      </a:schemeClr>
                    </a:solidFill>
                  </a:tcPr>
                </a:tc>
                <a:extLst>
                  <a:ext uri="{0D108BD9-81ED-4DB2-BD59-A6C34878D82A}">
                    <a16:rowId xmlns:a16="http://schemas.microsoft.com/office/drawing/2014/main" val="1383118963"/>
                  </a:ext>
                </a:extLst>
              </a:tr>
              <a:tr h="255457">
                <a:tc>
                  <a:txBody>
                    <a:bodyPr/>
                    <a:lstStyle/>
                    <a:p>
                      <a:pPr algn="ctr"/>
                      <a:r>
                        <a:rPr lang="en-US" altLang="zh-CN" sz="2300" b="0" dirty="0">
                          <a:solidFill>
                            <a:schemeClr val="tx1"/>
                          </a:solidFill>
                        </a:rPr>
                        <a:t>189</a:t>
                      </a:r>
                      <a:endParaRPr lang="zh-CN" altLang="en-US" sz="2300" b="0" dirty="0">
                        <a:solidFill>
                          <a:schemeClr val="tx1"/>
                        </a:solidFill>
                      </a:endParaRPr>
                    </a:p>
                  </a:txBody>
                  <a:tcPr/>
                </a:tc>
                <a:tc>
                  <a:txBody>
                    <a:bodyPr/>
                    <a:lstStyle/>
                    <a:p>
                      <a:pPr algn="ctr"/>
                      <a:r>
                        <a:rPr lang="en-US" altLang="zh-CN" sz="2300" b="0" dirty="0">
                          <a:solidFill>
                            <a:schemeClr val="tx1"/>
                          </a:solidFill>
                        </a:rPr>
                        <a:t>Wellbutrin</a:t>
                      </a:r>
                      <a:endParaRPr lang="zh-CN" altLang="en-US" sz="2300" b="0" dirty="0">
                        <a:solidFill>
                          <a:schemeClr val="tx1"/>
                        </a:solidFill>
                      </a:endParaRPr>
                    </a:p>
                  </a:txBody>
                  <a:tcPr/>
                </a:tc>
                <a:tc>
                  <a:txBody>
                    <a:bodyPr/>
                    <a:lstStyle/>
                    <a:p>
                      <a:pPr algn="ctr"/>
                      <a:r>
                        <a:rPr lang="en-US" altLang="zh-CN" sz="2300" b="0" dirty="0">
                          <a:solidFill>
                            <a:schemeClr val="tx1"/>
                          </a:solidFill>
                        </a:rPr>
                        <a:t>CliD2</a:t>
                      </a:r>
                      <a:endParaRPr lang="zh-CN" altLang="en-US" sz="2300" b="0" dirty="0">
                        <a:solidFill>
                          <a:schemeClr val="tx1"/>
                        </a:solidFill>
                      </a:endParaRPr>
                    </a:p>
                  </a:txBody>
                  <a:tcPr/>
                </a:tc>
                <a:tc>
                  <a:txBody>
                    <a:bodyPr/>
                    <a:lstStyle/>
                    <a:p>
                      <a:pPr algn="ctr"/>
                      <a:r>
                        <a:rPr lang="en-US" altLang="zh-CN" sz="2300" b="0" dirty="0">
                          <a:solidFill>
                            <a:schemeClr val="tx1"/>
                          </a:solidFill>
                        </a:rPr>
                        <a:t>100 mg twice daily</a:t>
                      </a:r>
                      <a:endParaRPr lang="zh-CN" altLang="en-US" sz="2300" b="0" dirty="0">
                        <a:solidFill>
                          <a:schemeClr val="tx1"/>
                        </a:solidFill>
                      </a:endParaRPr>
                    </a:p>
                  </a:txBody>
                  <a:tcPr/>
                </a:tc>
                <a:extLst>
                  <a:ext uri="{0D108BD9-81ED-4DB2-BD59-A6C34878D82A}">
                    <a16:rowId xmlns:a16="http://schemas.microsoft.com/office/drawing/2014/main" val="2333692411"/>
                  </a:ext>
                </a:extLst>
              </a:tr>
            </a:tbl>
          </a:graphicData>
        </a:graphic>
      </p:graphicFrame>
      <p:sp>
        <p:nvSpPr>
          <p:cNvPr id="16" name="文本框 15">
            <a:extLst>
              <a:ext uri="{FF2B5EF4-FFF2-40B4-BE49-F238E27FC236}">
                <a16:creationId xmlns:a16="http://schemas.microsoft.com/office/drawing/2014/main" id="{B7B360B2-4DDA-8E48-BAF8-E07883FD34B0}"/>
              </a:ext>
            </a:extLst>
          </p:cNvPr>
          <p:cNvSpPr txBox="1"/>
          <p:nvPr/>
        </p:nvSpPr>
        <p:spPr>
          <a:xfrm>
            <a:off x="9446295" y="1257080"/>
            <a:ext cx="2116440" cy="707886"/>
          </a:xfrm>
          <a:prstGeom prst="rect">
            <a:avLst/>
          </a:prstGeom>
          <a:noFill/>
        </p:spPr>
        <p:txBody>
          <a:bodyPr wrap="square" rtlCol="0">
            <a:spAutoFit/>
          </a:bodyPr>
          <a:lstStyle/>
          <a:p>
            <a:r>
              <a:rPr kumimoji="1" lang="en-US" altLang="zh-CN" sz="2000" dirty="0"/>
              <a:t>Doctor base/ source table</a:t>
            </a:r>
            <a:endParaRPr kumimoji="1" lang="zh-CN" altLang="en-US" sz="2000" dirty="0"/>
          </a:p>
        </p:txBody>
      </p:sp>
      <p:sp>
        <p:nvSpPr>
          <p:cNvPr id="18" name="矩形 17">
            <a:extLst>
              <a:ext uri="{FF2B5EF4-FFF2-40B4-BE49-F238E27FC236}">
                <a16:creationId xmlns:a16="http://schemas.microsoft.com/office/drawing/2014/main" id="{CC94FE2B-9D39-D648-ABCE-E425EAE8AC23}"/>
              </a:ext>
            </a:extLst>
          </p:cNvPr>
          <p:cNvSpPr/>
          <p:nvPr/>
        </p:nvSpPr>
        <p:spPr>
          <a:xfrm>
            <a:off x="7281516" y="6197146"/>
            <a:ext cx="3299301" cy="400110"/>
          </a:xfrm>
          <a:prstGeom prst="rect">
            <a:avLst/>
          </a:prstGeom>
        </p:spPr>
        <p:txBody>
          <a:bodyPr wrap="none">
            <a:spAutoFit/>
          </a:bodyPr>
          <a:lstStyle/>
          <a:p>
            <a:r>
              <a:rPr kumimoji="1" lang="en-US" altLang="zh-CN" sz="2000" dirty="0"/>
              <a:t>Researcher base/ source table</a:t>
            </a:r>
            <a:endParaRPr kumimoji="1" lang="zh-CN" altLang="en-US" sz="2000" dirty="0"/>
          </a:p>
        </p:txBody>
      </p:sp>
      <p:sp>
        <p:nvSpPr>
          <p:cNvPr id="20" name="矩形 19">
            <a:extLst>
              <a:ext uri="{FF2B5EF4-FFF2-40B4-BE49-F238E27FC236}">
                <a16:creationId xmlns:a16="http://schemas.microsoft.com/office/drawing/2014/main" id="{EE4DC149-DD70-7E40-AC01-81EF15983B16}"/>
              </a:ext>
            </a:extLst>
          </p:cNvPr>
          <p:cNvSpPr/>
          <p:nvPr/>
        </p:nvSpPr>
        <p:spPr>
          <a:xfrm>
            <a:off x="9514382" y="2381042"/>
            <a:ext cx="1075231" cy="400110"/>
          </a:xfrm>
          <a:prstGeom prst="rect">
            <a:avLst/>
          </a:prstGeom>
        </p:spPr>
        <p:txBody>
          <a:bodyPr wrap="none">
            <a:spAutoFit/>
          </a:bodyPr>
          <a:lstStyle/>
          <a:p>
            <a:r>
              <a:rPr kumimoji="1" lang="en-US" altLang="zh-CN" sz="2000" dirty="0"/>
              <a:t>DR view</a:t>
            </a:r>
            <a:endParaRPr kumimoji="1" lang="zh-CN" altLang="en-US" sz="2000" dirty="0"/>
          </a:p>
        </p:txBody>
      </p:sp>
      <p:graphicFrame>
        <p:nvGraphicFramePr>
          <p:cNvPr id="21" name="表格 20">
            <a:extLst>
              <a:ext uri="{FF2B5EF4-FFF2-40B4-BE49-F238E27FC236}">
                <a16:creationId xmlns:a16="http://schemas.microsoft.com/office/drawing/2014/main" id="{86183385-880A-F04C-A88B-85F3E74226F1}"/>
              </a:ext>
            </a:extLst>
          </p:cNvPr>
          <p:cNvGraphicFramePr>
            <a:graphicFrameLocks noGrp="1"/>
          </p:cNvGraphicFramePr>
          <p:nvPr/>
        </p:nvGraphicFramePr>
        <p:xfrm>
          <a:off x="7384754" y="2174723"/>
          <a:ext cx="2100112" cy="1360565"/>
        </p:xfrm>
        <a:graphic>
          <a:graphicData uri="http://schemas.openxmlformats.org/drawingml/2006/table">
            <a:tbl>
              <a:tblPr firstRow="1" firstCol="1" bandRow="1">
                <a:tableStyleId>{1E171933-4619-4E11-9A3F-F7608DF75F80}</a:tableStyleId>
              </a:tblPr>
              <a:tblGrid>
                <a:gridCol w="1061280">
                  <a:extLst>
                    <a:ext uri="{9D8B030D-6E8A-4147-A177-3AD203B41FA5}">
                      <a16:colId xmlns:a16="http://schemas.microsoft.com/office/drawing/2014/main" val="2000373528"/>
                    </a:ext>
                  </a:extLst>
                </a:gridCol>
                <a:gridCol w="1038832">
                  <a:extLst>
                    <a:ext uri="{9D8B030D-6E8A-4147-A177-3AD203B41FA5}">
                      <a16:colId xmlns:a16="http://schemas.microsoft.com/office/drawing/2014/main" val="1471844293"/>
                    </a:ext>
                  </a:extLst>
                </a:gridCol>
              </a:tblGrid>
              <a:tr h="736763">
                <a:tc>
                  <a:txBody>
                    <a:bodyPr/>
                    <a:lstStyle/>
                    <a:p>
                      <a:pPr algn="ctr"/>
                      <a:r>
                        <a:rPr lang="en-US" altLang="zh-CN" sz="1400" b="0" dirty="0">
                          <a:solidFill>
                            <a:schemeClr val="tx1"/>
                          </a:solidFill>
                        </a:rPr>
                        <a:t>a1.</a:t>
                      </a:r>
                    </a:p>
                    <a:p>
                      <a:pPr algn="ctr"/>
                      <a:r>
                        <a:rPr lang="en-US" altLang="zh-CN" sz="1400" b="0" dirty="0">
                          <a:solidFill>
                            <a:schemeClr val="tx1"/>
                          </a:solidFill>
                        </a:rPr>
                        <a:t>Medication Name</a:t>
                      </a:r>
                      <a:endParaRPr lang="zh-CN" altLang="en-US" sz="1400" b="0" dirty="0">
                        <a:solidFill>
                          <a:schemeClr val="tx1"/>
                        </a:solidFill>
                      </a:endParaRPr>
                    </a:p>
                  </a:txBody>
                  <a:tcPr>
                    <a:solidFill>
                      <a:schemeClr val="accent4">
                        <a:lumMod val="60000"/>
                        <a:lumOff val="40000"/>
                      </a:schemeClr>
                    </a:solidFill>
                  </a:tcPr>
                </a:tc>
                <a:tc>
                  <a:txBody>
                    <a:bodyPr/>
                    <a:lstStyle/>
                    <a:p>
                      <a:pPr algn="ctr"/>
                      <a:r>
                        <a:rPr lang="en-US" altLang="zh-CN" sz="1400" b="0" dirty="0">
                          <a:solidFill>
                            <a:schemeClr val="tx1"/>
                          </a:solidFill>
                        </a:rPr>
                        <a:t>a5.</a:t>
                      </a:r>
                    </a:p>
                    <a:p>
                      <a:pPr algn="ctr"/>
                      <a:r>
                        <a:rPr lang="en-US" altLang="zh-CN" sz="1400" b="0" dirty="0">
                          <a:solidFill>
                            <a:schemeClr val="tx1"/>
                          </a:solidFill>
                        </a:rPr>
                        <a:t>Mechanism of Action</a:t>
                      </a:r>
                    </a:p>
                  </a:txBody>
                  <a:tcPr>
                    <a:solidFill>
                      <a:schemeClr val="accent4">
                        <a:lumMod val="60000"/>
                        <a:lumOff val="40000"/>
                      </a:schemeClr>
                    </a:solidFill>
                  </a:tcPr>
                </a:tc>
                <a:extLst>
                  <a:ext uri="{0D108BD9-81ED-4DB2-BD59-A6C34878D82A}">
                    <a16:rowId xmlns:a16="http://schemas.microsoft.com/office/drawing/2014/main" val="1992330608"/>
                  </a:ext>
                </a:extLst>
              </a:tr>
              <a:tr h="311901">
                <a:tc>
                  <a:txBody>
                    <a:bodyPr/>
                    <a:lstStyle/>
                    <a:p>
                      <a:pPr algn="ctr"/>
                      <a:r>
                        <a:rPr lang="en-US" altLang="zh-CN" sz="1400" b="0" dirty="0">
                          <a:solidFill>
                            <a:schemeClr val="tx1"/>
                          </a:solidFill>
                        </a:rPr>
                        <a:t>Ibuprofen</a:t>
                      </a:r>
                      <a:endParaRPr lang="zh-CN" altLang="en-US" sz="1400" b="0" dirty="0">
                        <a:solidFill>
                          <a:schemeClr val="tx1"/>
                        </a:solidFill>
                      </a:endParaRPr>
                    </a:p>
                  </a:txBody>
                  <a:tcPr/>
                </a:tc>
                <a:tc>
                  <a:txBody>
                    <a:bodyPr/>
                    <a:lstStyle/>
                    <a:p>
                      <a:pPr algn="ctr"/>
                      <a:r>
                        <a:rPr lang="en-US" altLang="zh-CN" sz="1400" b="0" dirty="0">
                          <a:solidFill>
                            <a:schemeClr val="tx1"/>
                          </a:solidFill>
                        </a:rPr>
                        <a:t>New Mech</a:t>
                      </a:r>
                      <a:endParaRPr lang="zh-CN" altLang="en-US" sz="1400" b="0" dirty="0">
                        <a:solidFill>
                          <a:schemeClr val="tx1"/>
                        </a:solidFill>
                      </a:endParaRPr>
                    </a:p>
                  </a:txBody>
                  <a:tcPr>
                    <a:solidFill>
                      <a:srgbClr val="00B0F0"/>
                    </a:solidFill>
                  </a:tcPr>
                </a:tc>
                <a:extLst>
                  <a:ext uri="{0D108BD9-81ED-4DB2-BD59-A6C34878D82A}">
                    <a16:rowId xmlns:a16="http://schemas.microsoft.com/office/drawing/2014/main" val="2496329064"/>
                  </a:ext>
                </a:extLst>
              </a:tr>
              <a:tr h="311901">
                <a:tc>
                  <a:txBody>
                    <a:bodyPr/>
                    <a:lstStyle/>
                    <a:p>
                      <a:pPr algn="ctr"/>
                      <a:r>
                        <a:rPr lang="en-US" altLang="zh-CN" sz="1400" b="0" dirty="0">
                          <a:solidFill>
                            <a:schemeClr val="tx1"/>
                          </a:solidFill>
                        </a:rPr>
                        <a:t>Wellbutrin</a:t>
                      </a:r>
                      <a:endParaRPr lang="zh-CN" altLang="en-US" sz="1400" b="0" dirty="0">
                        <a:solidFill>
                          <a:schemeClr val="tx1"/>
                        </a:solidFill>
                      </a:endParaRPr>
                    </a:p>
                  </a:txBody>
                  <a:tcPr/>
                </a:tc>
                <a:tc>
                  <a:txBody>
                    <a:bodyPr/>
                    <a:lstStyle/>
                    <a:p>
                      <a:pPr algn="ctr"/>
                      <a:r>
                        <a:rPr lang="en-US" altLang="zh-CN" sz="1400" b="0" dirty="0">
                          <a:solidFill>
                            <a:schemeClr val="tx1"/>
                          </a:solidFill>
                        </a:rPr>
                        <a:t>MeA2</a:t>
                      </a:r>
                      <a:endParaRPr lang="zh-CN" altLang="en-US" sz="1400" b="0" dirty="0">
                        <a:solidFill>
                          <a:schemeClr val="tx1"/>
                        </a:solidFill>
                      </a:endParaRPr>
                    </a:p>
                  </a:txBody>
                  <a:tcPr/>
                </a:tc>
                <a:extLst>
                  <a:ext uri="{0D108BD9-81ED-4DB2-BD59-A6C34878D82A}">
                    <a16:rowId xmlns:a16="http://schemas.microsoft.com/office/drawing/2014/main" val="3382618486"/>
                  </a:ext>
                </a:extLst>
              </a:tr>
            </a:tbl>
          </a:graphicData>
        </a:graphic>
      </p:graphicFrame>
      <p:sp>
        <p:nvSpPr>
          <p:cNvPr id="22" name="虚尾箭头 21">
            <a:extLst>
              <a:ext uri="{FF2B5EF4-FFF2-40B4-BE49-F238E27FC236}">
                <a16:creationId xmlns:a16="http://schemas.microsoft.com/office/drawing/2014/main" id="{2B006D39-4C58-804E-A0A4-3C68E249A878}"/>
              </a:ext>
            </a:extLst>
          </p:cNvPr>
          <p:cNvSpPr/>
          <p:nvPr/>
        </p:nvSpPr>
        <p:spPr>
          <a:xfrm rot="17713136">
            <a:off x="4595204" y="2230689"/>
            <a:ext cx="758600" cy="380383"/>
          </a:xfrm>
          <a:prstGeom prst="stripedRightArrow">
            <a:avLst/>
          </a:prstGeom>
          <a:solidFill>
            <a:schemeClr val="accent3">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dirty="0"/>
          </a:p>
        </p:txBody>
      </p:sp>
      <p:sp>
        <p:nvSpPr>
          <p:cNvPr id="23" name="虚尾箭头 22">
            <a:extLst>
              <a:ext uri="{FF2B5EF4-FFF2-40B4-BE49-F238E27FC236}">
                <a16:creationId xmlns:a16="http://schemas.microsoft.com/office/drawing/2014/main" id="{18C13740-3C86-2B48-B8ED-F9516162D807}"/>
              </a:ext>
            </a:extLst>
          </p:cNvPr>
          <p:cNvSpPr/>
          <p:nvPr/>
        </p:nvSpPr>
        <p:spPr>
          <a:xfrm rot="3701490">
            <a:off x="8714828" y="3712633"/>
            <a:ext cx="496672" cy="300798"/>
          </a:xfrm>
          <a:prstGeom prst="stripedRightArrow">
            <a:avLst/>
          </a:prstGeom>
          <a:solidFill>
            <a:srgbClr val="00B0F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
        <p:nvSpPr>
          <p:cNvPr id="7" name="椭圆 6">
            <a:extLst>
              <a:ext uri="{FF2B5EF4-FFF2-40B4-BE49-F238E27FC236}">
                <a16:creationId xmlns:a16="http://schemas.microsoft.com/office/drawing/2014/main" id="{B3E3FCF6-6131-CE40-96F2-D77757DAD564}"/>
              </a:ext>
            </a:extLst>
          </p:cNvPr>
          <p:cNvSpPr/>
          <p:nvPr/>
        </p:nvSpPr>
        <p:spPr>
          <a:xfrm>
            <a:off x="4350774" y="1989092"/>
            <a:ext cx="1327355" cy="8723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矩形 23">
            <a:extLst>
              <a:ext uri="{FF2B5EF4-FFF2-40B4-BE49-F238E27FC236}">
                <a16:creationId xmlns:a16="http://schemas.microsoft.com/office/drawing/2014/main" id="{21078975-0E18-2D47-8AE1-7D4546981ACD}"/>
              </a:ext>
            </a:extLst>
          </p:cNvPr>
          <p:cNvSpPr/>
          <p:nvPr/>
        </p:nvSpPr>
        <p:spPr>
          <a:xfrm>
            <a:off x="2635478" y="5064496"/>
            <a:ext cx="1051185" cy="400110"/>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zh-CN" sz="2000" dirty="0"/>
              <a:t>DP view</a:t>
            </a:r>
            <a:endParaRPr kumimoji="1" lang="zh-CN" altLang="en-US" sz="2000" dirty="0"/>
          </a:p>
        </p:txBody>
      </p:sp>
      <p:sp>
        <p:nvSpPr>
          <p:cNvPr id="25" name="椭圆 24">
            <a:extLst>
              <a:ext uri="{FF2B5EF4-FFF2-40B4-BE49-F238E27FC236}">
                <a16:creationId xmlns:a16="http://schemas.microsoft.com/office/drawing/2014/main" id="{4A4A5D37-CC63-DF4A-81CB-C9E3065CCBA0}"/>
              </a:ext>
            </a:extLst>
          </p:cNvPr>
          <p:cNvSpPr/>
          <p:nvPr/>
        </p:nvSpPr>
        <p:spPr>
          <a:xfrm>
            <a:off x="8450826" y="3535287"/>
            <a:ext cx="995469" cy="65749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id="{76482B8F-1660-D24C-B5FF-5C8F80B10B06}"/>
              </a:ext>
            </a:extLst>
          </p:cNvPr>
          <p:cNvSpPr txBox="1"/>
          <p:nvPr/>
        </p:nvSpPr>
        <p:spPr>
          <a:xfrm>
            <a:off x="2635478" y="5975357"/>
            <a:ext cx="4029074" cy="523220"/>
          </a:xfrm>
          <a:prstGeom prst="rect">
            <a:avLst/>
          </a:prstGeom>
          <a:noFill/>
        </p:spPr>
        <p:txBody>
          <a:bodyPr wrap="square" rtlCol="0">
            <a:spAutoFit/>
          </a:bodyPr>
          <a:lstStyle/>
          <a:p>
            <a:r>
              <a:rPr kumimoji="1" lang="en-US" altLang="zh-CN" sz="2800" dirty="0">
                <a:solidFill>
                  <a:srgbClr val="FF0000"/>
                </a:solidFill>
                <a:highlight>
                  <a:srgbClr val="FFFF00"/>
                </a:highlight>
              </a:rPr>
              <a:t>We allow updatable views</a:t>
            </a:r>
            <a:endParaRPr kumimoji="1" lang="zh-CN" altLang="en-US" sz="2800" dirty="0">
              <a:solidFill>
                <a:srgbClr val="FF0000"/>
              </a:solidFill>
              <a:highlight>
                <a:srgbClr val="FFFF00"/>
              </a:highlight>
            </a:endParaRPr>
          </a:p>
        </p:txBody>
      </p:sp>
      <p:sp>
        <p:nvSpPr>
          <p:cNvPr id="3" name="文本框 2">
            <a:extLst>
              <a:ext uri="{FF2B5EF4-FFF2-40B4-BE49-F238E27FC236}">
                <a16:creationId xmlns:a16="http://schemas.microsoft.com/office/drawing/2014/main" id="{6C4C1F9B-A0F1-0448-A728-CB8045EDBCB8}"/>
              </a:ext>
            </a:extLst>
          </p:cNvPr>
          <p:cNvSpPr txBox="1"/>
          <p:nvPr/>
        </p:nvSpPr>
        <p:spPr>
          <a:xfrm>
            <a:off x="1926203" y="2159270"/>
            <a:ext cx="2714625" cy="523220"/>
          </a:xfrm>
          <a:prstGeom prst="rect">
            <a:avLst/>
          </a:prstGeom>
          <a:noFill/>
        </p:spPr>
        <p:txBody>
          <a:bodyPr wrap="square" rtlCol="0">
            <a:spAutoFit/>
          </a:bodyPr>
          <a:lstStyle/>
          <a:p>
            <a:r>
              <a:rPr kumimoji="1" lang="en-US" altLang="zh-CN" sz="2800" dirty="0">
                <a:solidFill>
                  <a:srgbClr val="FF0000"/>
                </a:solidFill>
              </a:rPr>
              <a:t>Synchronization</a:t>
            </a:r>
            <a:endParaRPr kumimoji="1" lang="zh-CN" altLang="en-US" sz="2800" dirty="0">
              <a:solidFill>
                <a:srgbClr val="FF0000"/>
              </a:solidFill>
            </a:endParaRPr>
          </a:p>
        </p:txBody>
      </p:sp>
      <p:sp>
        <p:nvSpPr>
          <p:cNvPr id="19" name="文本框 18">
            <a:extLst>
              <a:ext uri="{FF2B5EF4-FFF2-40B4-BE49-F238E27FC236}">
                <a16:creationId xmlns:a16="http://schemas.microsoft.com/office/drawing/2014/main" id="{39B7322D-5448-DC49-BCE2-EE9F155721BE}"/>
              </a:ext>
            </a:extLst>
          </p:cNvPr>
          <p:cNvSpPr txBox="1"/>
          <p:nvPr/>
        </p:nvSpPr>
        <p:spPr>
          <a:xfrm>
            <a:off x="9584489" y="3429000"/>
            <a:ext cx="2714625" cy="523220"/>
          </a:xfrm>
          <a:prstGeom prst="rect">
            <a:avLst/>
          </a:prstGeom>
          <a:noFill/>
        </p:spPr>
        <p:txBody>
          <a:bodyPr wrap="square" rtlCol="0">
            <a:spAutoFit/>
          </a:bodyPr>
          <a:lstStyle/>
          <a:p>
            <a:r>
              <a:rPr kumimoji="1" lang="en-US" altLang="zh-CN" sz="2800" dirty="0">
                <a:solidFill>
                  <a:srgbClr val="FF0000"/>
                </a:solidFill>
              </a:rPr>
              <a:t>Synchronization</a:t>
            </a:r>
            <a:endParaRPr kumimoji="1" lang="zh-CN" altLang="en-US" sz="2800" dirty="0">
              <a:solidFill>
                <a:srgbClr val="FF0000"/>
              </a:solidFill>
            </a:endParaRPr>
          </a:p>
        </p:txBody>
      </p:sp>
    </p:spTree>
    <p:extLst>
      <p:ext uri="{BB962C8B-B14F-4D97-AF65-F5344CB8AC3E}">
        <p14:creationId xmlns:p14="http://schemas.microsoft.com/office/powerpoint/2010/main" val="13772320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2AD5B3-F1DB-2D41-B05A-87E2CC8F605B}"/>
              </a:ext>
            </a:extLst>
          </p:cNvPr>
          <p:cNvSpPr>
            <a:spLocks noGrp="1"/>
          </p:cNvSpPr>
          <p:nvPr>
            <p:ph type="title"/>
          </p:nvPr>
        </p:nvSpPr>
        <p:spPr/>
        <p:txBody>
          <a:bodyPr>
            <a:normAutofit/>
          </a:bodyPr>
          <a:lstStyle/>
          <a:p>
            <a:r>
              <a:rPr kumimoji="1" lang="en-US" altLang="zh-CN" sz="4400" cap="none" dirty="0"/>
              <a:t>Roadmap</a:t>
            </a:r>
            <a:endParaRPr kumimoji="1" lang="zh-CN" altLang="en-US" sz="4400" cap="none" dirty="0"/>
          </a:p>
        </p:txBody>
      </p:sp>
      <p:sp>
        <p:nvSpPr>
          <p:cNvPr id="6" name="文本框 5">
            <a:extLst>
              <a:ext uri="{FF2B5EF4-FFF2-40B4-BE49-F238E27FC236}">
                <a16:creationId xmlns:a16="http://schemas.microsoft.com/office/drawing/2014/main" id="{05007E3D-71F6-A845-8B11-BF3A39E407CB}"/>
              </a:ext>
            </a:extLst>
          </p:cNvPr>
          <p:cNvSpPr txBox="1"/>
          <p:nvPr/>
        </p:nvSpPr>
        <p:spPr>
          <a:xfrm>
            <a:off x="2231136" y="2408663"/>
            <a:ext cx="7729728" cy="2800767"/>
          </a:xfrm>
          <a:prstGeom prst="rect">
            <a:avLst/>
          </a:prstGeom>
          <a:noFill/>
        </p:spPr>
        <p:txBody>
          <a:bodyPr wrap="square" rtlCol="0">
            <a:spAutoFit/>
          </a:bodyPr>
          <a:lstStyle/>
          <a:p>
            <a:pPr marL="285750" indent="-285750">
              <a:buFontTx/>
              <a:buChar char="-"/>
            </a:pPr>
            <a:r>
              <a:rPr kumimoji="1" lang="en-US" altLang="zh-CN" sz="2800" dirty="0"/>
              <a:t>Motivation</a:t>
            </a:r>
          </a:p>
          <a:p>
            <a:endParaRPr kumimoji="1" lang="en-US" altLang="zh-CN" sz="2800" dirty="0"/>
          </a:p>
          <a:p>
            <a:pPr marL="285750" indent="-285750">
              <a:buFontTx/>
              <a:buChar char="-"/>
            </a:pPr>
            <a:r>
              <a:rPr kumimoji="1" lang="en-US" altLang="zh-CN" sz="2800" dirty="0"/>
              <a:t>Our solution</a:t>
            </a:r>
          </a:p>
          <a:p>
            <a:endParaRPr kumimoji="1" lang="en-US" altLang="zh-CN" sz="2800" dirty="0"/>
          </a:p>
          <a:p>
            <a:pPr marL="285750" indent="-285750">
              <a:buFontTx/>
              <a:buChar char="-"/>
            </a:pPr>
            <a:r>
              <a:rPr kumimoji="1" lang="en-US" altLang="zh-CN" sz="2800" dirty="0"/>
              <a:t>Conclusion</a:t>
            </a:r>
          </a:p>
          <a:p>
            <a:pPr marL="285750" indent="-285750">
              <a:buFontTx/>
              <a:buChar char="-"/>
            </a:pPr>
            <a:endParaRPr kumimoji="1" lang="en-US" altLang="zh-CN" dirty="0"/>
          </a:p>
          <a:p>
            <a:pPr marL="285750" indent="-285750">
              <a:buFontTx/>
              <a:buChar char="-"/>
            </a:pPr>
            <a:endParaRPr kumimoji="1" lang="zh-CN" altLang="en-US" dirty="0"/>
          </a:p>
        </p:txBody>
      </p:sp>
      <p:sp>
        <p:nvSpPr>
          <p:cNvPr id="7" name="灯片编号占位符 6">
            <a:extLst>
              <a:ext uri="{FF2B5EF4-FFF2-40B4-BE49-F238E27FC236}">
                <a16:creationId xmlns:a16="http://schemas.microsoft.com/office/drawing/2014/main" id="{A9911BED-46A3-FE4D-9C3D-4FE90754FCF8}"/>
              </a:ext>
            </a:extLst>
          </p:cNvPr>
          <p:cNvSpPr>
            <a:spLocks noGrp="1"/>
          </p:cNvSpPr>
          <p:nvPr>
            <p:ph type="sldNum" sz="quarter" idx="12"/>
          </p:nvPr>
        </p:nvSpPr>
        <p:spPr/>
        <p:txBody>
          <a:bodyPr/>
          <a:lstStyle/>
          <a:p>
            <a:fld id="{8A7A6979-0714-4377-B894-6BE4C2D6E202}" type="slidenum">
              <a:rPr lang="en-US" smtClean="0"/>
              <a:pPr/>
              <a:t>2</a:t>
            </a:fld>
            <a:endParaRPr lang="en-US" dirty="0"/>
          </a:p>
        </p:txBody>
      </p:sp>
    </p:spTree>
    <p:extLst>
      <p:ext uri="{BB962C8B-B14F-4D97-AF65-F5344CB8AC3E}">
        <p14:creationId xmlns:p14="http://schemas.microsoft.com/office/powerpoint/2010/main" val="4179793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58F4D5DB-6BAA-7046-A21A-8B1D4E7BC693}"/>
              </a:ext>
            </a:extLst>
          </p:cNvPr>
          <p:cNvSpPr>
            <a:spLocks noGrp="1"/>
          </p:cNvSpPr>
          <p:nvPr>
            <p:ph type="sldNum" sz="quarter" idx="12"/>
          </p:nvPr>
        </p:nvSpPr>
        <p:spPr/>
        <p:txBody>
          <a:bodyPr/>
          <a:lstStyle/>
          <a:p>
            <a:fld id="{8A7A6979-0714-4377-B894-6BE4C2D6E202}" type="slidenum">
              <a:rPr lang="en-US" smtClean="0"/>
              <a:pPr/>
              <a:t>20</a:t>
            </a:fld>
            <a:endParaRPr lang="en-US" dirty="0"/>
          </a:p>
        </p:txBody>
      </p:sp>
      <p:graphicFrame>
        <p:nvGraphicFramePr>
          <p:cNvPr id="5" name="表格 4">
            <a:extLst>
              <a:ext uri="{FF2B5EF4-FFF2-40B4-BE49-F238E27FC236}">
                <a16:creationId xmlns:a16="http://schemas.microsoft.com/office/drawing/2014/main" id="{BDD83CCE-331C-C840-8FAA-F50C86378F3A}"/>
              </a:ext>
            </a:extLst>
          </p:cNvPr>
          <p:cNvGraphicFramePr>
            <a:graphicFrameLocks noGrp="1"/>
          </p:cNvGraphicFramePr>
          <p:nvPr>
            <p:extLst>
              <p:ext uri="{D42A27DB-BD31-4B8C-83A1-F6EECF244321}">
                <p14:modId xmlns:p14="http://schemas.microsoft.com/office/powerpoint/2010/main" val="3625407729"/>
              </p:ext>
            </p:extLst>
          </p:nvPr>
        </p:nvGraphicFramePr>
        <p:xfrm>
          <a:off x="163718" y="1116904"/>
          <a:ext cx="7435993" cy="1656080"/>
        </p:xfrm>
        <a:graphic>
          <a:graphicData uri="http://schemas.openxmlformats.org/drawingml/2006/table">
            <a:tbl>
              <a:tblPr firstRow="1" firstCol="1" bandRow="1">
                <a:tableStyleId>{1E171933-4619-4E11-9A3F-F7608DF75F80}</a:tableStyleId>
              </a:tblPr>
              <a:tblGrid>
                <a:gridCol w="1039239">
                  <a:extLst>
                    <a:ext uri="{9D8B030D-6E8A-4147-A177-3AD203B41FA5}">
                      <a16:colId xmlns:a16="http://schemas.microsoft.com/office/drawing/2014/main" val="2392303474"/>
                    </a:ext>
                  </a:extLst>
                </a:gridCol>
                <a:gridCol w="1380684">
                  <a:extLst>
                    <a:ext uri="{9D8B030D-6E8A-4147-A177-3AD203B41FA5}">
                      <a16:colId xmlns:a16="http://schemas.microsoft.com/office/drawing/2014/main" val="696982075"/>
                    </a:ext>
                  </a:extLst>
                </a:gridCol>
                <a:gridCol w="1062014">
                  <a:extLst>
                    <a:ext uri="{9D8B030D-6E8A-4147-A177-3AD203B41FA5}">
                      <a16:colId xmlns:a16="http://schemas.microsoft.com/office/drawing/2014/main" val="2018791737"/>
                    </a:ext>
                  </a:extLst>
                </a:gridCol>
                <a:gridCol w="2263419">
                  <a:extLst>
                    <a:ext uri="{9D8B030D-6E8A-4147-A177-3AD203B41FA5}">
                      <a16:colId xmlns:a16="http://schemas.microsoft.com/office/drawing/2014/main" val="3991618385"/>
                    </a:ext>
                  </a:extLst>
                </a:gridCol>
                <a:gridCol w="1690637">
                  <a:extLst>
                    <a:ext uri="{9D8B030D-6E8A-4147-A177-3AD203B41FA5}">
                      <a16:colId xmlns:a16="http://schemas.microsoft.com/office/drawing/2014/main" val="982224606"/>
                    </a:ext>
                  </a:extLst>
                </a:gridCol>
              </a:tblGrid>
              <a:tr h="370840">
                <a:tc>
                  <a:txBody>
                    <a:bodyPr/>
                    <a:lstStyle/>
                    <a:p>
                      <a:pPr algn="ctr"/>
                      <a:r>
                        <a:rPr lang="en-US" altLang="zh-CN" b="0" dirty="0">
                          <a:solidFill>
                            <a:schemeClr val="tx1"/>
                          </a:solidFill>
                        </a:rPr>
                        <a:t>a0. </a:t>
                      </a:r>
                      <a:br>
                        <a:rPr lang="en-US" altLang="zh-CN" b="0" dirty="0">
                          <a:solidFill>
                            <a:schemeClr val="tx1"/>
                          </a:solidFill>
                        </a:rPr>
                      </a:br>
                      <a:r>
                        <a:rPr lang="en-US" altLang="zh-CN" b="0" dirty="0">
                          <a:solidFill>
                            <a:schemeClr val="tx1"/>
                          </a:solidFill>
                        </a:rPr>
                        <a:t>Patient ID</a:t>
                      </a:r>
                      <a:endParaRPr lang="zh-CN" altLang="en-US" b="0" dirty="0">
                        <a:solidFill>
                          <a:schemeClr val="tx1"/>
                        </a:solidFill>
                      </a:endParaRPr>
                    </a:p>
                  </a:txBody>
                  <a:tcPr>
                    <a:solidFill>
                      <a:schemeClr val="accent4">
                        <a:lumMod val="60000"/>
                        <a:lumOff val="40000"/>
                      </a:schemeClr>
                    </a:solidFill>
                  </a:tcPr>
                </a:tc>
                <a:tc>
                  <a:txBody>
                    <a:bodyPr/>
                    <a:lstStyle/>
                    <a:p>
                      <a:pPr algn="ctr"/>
                      <a:r>
                        <a:rPr lang="en-US" altLang="zh-CN" b="0" dirty="0">
                          <a:solidFill>
                            <a:schemeClr val="tx1"/>
                          </a:solidFill>
                        </a:rPr>
                        <a:t>a1.</a:t>
                      </a:r>
                    </a:p>
                    <a:p>
                      <a:pPr algn="ctr"/>
                      <a:r>
                        <a:rPr lang="en-US" altLang="zh-CN" b="0" dirty="0">
                          <a:solidFill>
                            <a:schemeClr val="tx1"/>
                          </a:solidFill>
                        </a:rPr>
                        <a:t>Medication Name</a:t>
                      </a:r>
                      <a:endParaRPr lang="zh-CN" altLang="en-US" b="0" dirty="0">
                        <a:solidFill>
                          <a:schemeClr val="tx1"/>
                        </a:solidFill>
                      </a:endParaRPr>
                    </a:p>
                  </a:txBody>
                  <a:tcPr>
                    <a:solidFill>
                      <a:schemeClr val="accent4">
                        <a:lumMod val="60000"/>
                        <a:lumOff val="40000"/>
                      </a:schemeClr>
                    </a:solidFill>
                  </a:tcPr>
                </a:tc>
                <a:tc>
                  <a:txBody>
                    <a:bodyPr/>
                    <a:lstStyle/>
                    <a:p>
                      <a:pPr algn="ctr"/>
                      <a:r>
                        <a:rPr lang="en-US" altLang="zh-CN" b="0" dirty="0">
                          <a:solidFill>
                            <a:schemeClr val="tx1"/>
                          </a:solidFill>
                        </a:rPr>
                        <a:t>a2.</a:t>
                      </a:r>
                    </a:p>
                    <a:p>
                      <a:pPr algn="ctr"/>
                      <a:r>
                        <a:rPr lang="en-US" altLang="zh-CN" b="0" dirty="0">
                          <a:solidFill>
                            <a:schemeClr val="tx1"/>
                          </a:solidFill>
                        </a:rPr>
                        <a:t>Clinical </a:t>
                      </a:r>
                    </a:p>
                    <a:p>
                      <a:pPr algn="ctr"/>
                      <a:r>
                        <a:rPr lang="en-US" altLang="zh-CN" b="0" dirty="0">
                          <a:solidFill>
                            <a:schemeClr val="tx1"/>
                          </a:solidFill>
                        </a:rPr>
                        <a:t>Data</a:t>
                      </a:r>
                      <a:endParaRPr lang="zh-CN" altLang="en-US" b="0" dirty="0">
                        <a:solidFill>
                          <a:schemeClr val="tx1"/>
                        </a:solidFill>
                      </a:endParaRPr>
                    </a:p>
                  </a:txBody>
                  <a:tcPr>
                    <a:solidFill>
                      <a:schemeClr val="accent4">
                        <a:lumMod val="60000"/>
                        <a:lumOff val="40000"/>
                      </a:schemeClr>
                    </a:solidFill>
                  </a:tcPr>
                </a:tc>
                <a:tc>
                  <a:txBody>
                    <a:bodyPr/>
                    <a:lstStyle/>
                    <a:p>
                      <a:pPr algn="ctr"/>
                      <a:r>
                        <a:rPr lang="en-US" altLang="zh-CN" b="0" dirty="0">
                          <a:solidFill>
                            <a:schemeClr val="tx1"/>
                          </a:solidFill>
                        </a:rPr>
                        <a:t>a4.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0" dirty="0">
                          <a:solidFill>
                            <a:schemeClr val="tx1"/>
                          </a:solidFill>
                        </a:rPr>
                        <a:t>Dosage</a:t>
                      </a:r>
                    </a:p>
                    <a:p>
                      <a:pPr algn="ctr"/>
                      <a:endParaRPr lang="en-US" altLang="zh-CN" b="0" dirty="0">
                        <a:solidFill>
                          <a:schemeClr val="tx1"/>
                        </a:solidFill>
                      </a:endParaRPr>
                    </a:p>
                  </a:txBody>
                  <a:tcPr>
                    <a:solidFill>
                      <a:schemeClr val="accent4">
                        <a:lumMod val="60000"/>
                        <a:lumOff val="40000"/>
                      </a:schemeClr>
                    </a:solidFill>
                  </a:tcPr>
                </a:tc>
                <a:tc>
                  <a:txBody>
                    <a:bodyPr/>
                    <a:lstStyle/>
                    <a:p>
                      <a:pPr algn="ctr"/>
                      <a:r>
                        <a:rPr lang="en-US" altLang="zh-CN" b="0" dirty="0">
                          <a:solidFill>
                            <a:schemeClr val="tx1"/>
                          </a:solidFill>
                        </a:rPr>
                        <a:t>a5.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0" dirty="0">
                          <a:solidFill>
                            <a:schemeClr val="tx1"/>
                          </a:solidFill>
                        </a:rPr>
                        <a:t>Mechanism of Action</a:t>
                      </a:r>
                      <a:endParaRPr lang="zh-CN" altLang="en-US" b="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3324915150"/>
                  </a:ext>
                </a:extLst>
              </a:tr>
              <a:tr h="370840">
                <a:tc>
                  <a:txBody>
                    <a:bodyPr/>
                    <a:lstStyle/>
                    <a:p>
                      <a:pPr algn="ctr"/>
                      <a:r>
                        <a:rPr lang="en-US" altLang="zh-CN" b="0" dirty="0">
                          <a:solidFill>
                            <a:schemeClr val="tx1"/>
                          </a:solidFill>
                        </a:rPr>
                        <a:t>188</a:t>
                      </a:r>
                      <a:endParaRPr lang="zh-CN" altLang="en-US" b="0" dirty="0">
                        <a:solidFill>
                          <a:schemeClr val="tx1"/>
                        </a:solidFill>
                      </a:endParaRPr>
                    </a:p>
                  </a:txBody>
                  <a:tcPr/>
                </a:tc>
                <a:tc>
                  <a:txBody>
                    <a:bodyPr/>
                    <a:lstStyle/>
                    <a:p>
                      <a:pPr algn="ctr"/>
                      <a:r>
                        <a:rPr lang="en-US" altLang="zh-CN" b="0" dirty="0">
                          <a:solidFill>
                            <a:schemeClr val="tx1"/>
                          </a:solidFill>
                        </a:rPr>
                        <a:t>Ibuprofen</a:t>
                      </a:r>
                      <a:endParaRPr lang="zh-CN" altLang="en-US" b="0" dirty="0">
                        <a:solidFill>
                          <a:schemeClr val="tx1"/>
                        </a:solidFill>
                      </a:endParaRPr>
                    </a:p>
                  </a:txBody>
                  <a:tcPr/>
                </a:tc>
                <a:tc>
                  <a:txBody>
                    <a:bodyPr/>
                    <a:lstStyle/>
                    <a:p>
                      <a:pPr algn="ctr"/>
                      <a:r>
                        <a:rPr lang="en-US" altLang="zh-CN" b="0" dirty="0">
                          <a:solidFill>
                            <a:schemeClr val="tx1"/>
                          </a:solidFill>
                        </a:rPr>
                        <a:t>CliD1</a:t>
                      </a:r>
                      <a:endParaRPr lang="zh-CN" altLang="en-US" b="0" dirty="0">
                        <a:solidFill>
                          <a:schemeClr val="tx1"/>
                        </a:solidFill>
                      </a:endParaRPr>
                    </a:p>
                  </a:txBody>
                  <a:tcPr/>
                </a:tc>
                <a:tc>
                  <a:txBody>
                    <a:bodyPr/>
                    <a:lstStyle/>
                    <a:p>
                      <a:pPr algn="ctr"/>
                      <a:r>
                        <a:rPr lang="en-US" altLang="zh-CN" b="0" dirty="0">
                          <a:solidFill>
                            <a:schemeClr val="tx1"/>
                          </a:solidFill>
                        </a:rPr>
                        <a:t>New Dosage</a:t>
                      </a:r>
                      <a:endParaRPr lang="zh-CN" altLang="en-US" b="0" dirty="0">
                        <a:solidFill>
                          <a:schemeClr val="tx1"/>
                        </a:solidFill>
                      </a:endParaRPr>
                    </a:p>
                  </a:txBody>
                  <a:tcPr>
                    <a:solidFill>
                      <a:schemeClr val="accent3">
                        <a:lumMod val="60000"/>
                        <a:lumOff val="40000"/>
                      </a:schemeClr>
                    </a:solidFill>
                  </a:tcPr>
                </a:tc>
                <a:tc>
                  <a:txBody>
                    <a:bodyPr/>
                    <a:lstStyle/>
                    <a:p>
                      <a:pPr algn="ctr"/>
                      <a:r>
                        <a:rPr lang="en-US" altLang="zh-CN" b="0" dirty="0">
                          <a:solidFill>
                            <a:schemeClr val="tx1"/>
                          </a:solidFill>
                        </a:rPr>
                        <a:t>New Mech</a:t>
                      </a:r>
                      <a:endParaRPr lang="zh-CN" altLang="en-US" b="0" dirty="0">
                        <a:solidFill>
                          <a:schemeClr val="tx1"/>
                        </a:solidFill>
                      </a:endParaRPr>
                    </a:p>
                  </a:txBody>
                  <a:tcPr>
                    <a:solidFill>
                      <a:srgbClr val="00B0F0"/>
                    </a:solidFill>
                  </a:tcPr>
                </a:tc>
                <a:extLst>
                  <a:ext uri="{0D108BD9-81ED-4DB2-BD59-A6C34878D82A}">
                    <a16:rowId xmlns:a16="http://schemas.microsoft.com/office/drawing/2014/main" val="2759757479"/>
                  </a:ext>
                </a:extLst>
              </a:tr>
              <a:tr h="370840">
                <a:tc>
                  <a:txBody>
                    <a:bodyPr/>
                    <a:lstStyle/>
                    <a:p>
                      <a:pPr algn="ctr"/>
                      <a:r>
                        <a:rPr lang="en-US" altLang="zh-CN" b="0" dirty="0">
                          <a:solidFill>
                            <a:schemeClr val="tx1"/>
                          </a:solidFill>
                        </a:rPr>
                        <a:t>189</a:t>
                      </a:r>
                      <a:endParaRPr lang="zh-CN" altLang="en-US" b="0" dirty="0">
                        <a:solidFill>
                          <a:schemeClr val="tx1"/>
                        </a:solidFill>
                      </a:endParaRPr>
                    </a:p>
                  </a:txBody>
                  <a:tcPr/>
                </a:tc>
                <a:tc>
                  <a:txBody>
                    <a:bodyPr/>
                    <a:lstStyle/>
                    <a:p>
                      <a:pPr algn="ctr"/>
                      <a:r>
                        <a:rPr lang="en-US" altLang="zh-CN" b="0" dirty="0">
                          <a:solidFill>
                            <a:schemeClr val="tx1"/>
                          </a:solidFill>
                        </a:rPr>
                        <a:t>Wellbutrin</a:t>
                      </a:r>
                      <a:endParaRPr lang="zh-CN" altLang="en-US" b="0" dirty="0">
                        <a:solidFill>
                          <a:schemeClr val="tx1"/>
                        </a:solidFill>
                      </a:endParaRPr>
                    </a:p>
                  </a:txBody>
                  <a:tcPr/>
                </a:tc>
                <a:tc>
                  <a:txBody>
                    <a:bodyPr/>
                    <a:lstStyle/>
                    <a:p>
                      <a:pPr algn="ctr"/>
                      <a:r>
                        <a:rPr lang="en-US" altLang="zh-CN" b="0" dirty="0">
                          <a:solidFill>
                            <a:schemeClr val="tx1"/>
                          </a:solidFill>
                        </a:rPr>
                        <a:t>CliD2</a:t>
                      </a:r>
                      <a:endParaRPr lang="zh-CN" altLang="en-US" b="0" dirty="0">
                        <a:solidFill>
                          <a:schemeClr val="tx1"/>
                        </a:solidFill>
                      </a:endParaRPr>
                    </a:p>
                  </a:txBody>
                  <a:tcPr/>
                </a:tc>
                <a:tc>
                  <a:txBody>
                    <a:bodyPr/>
                    <a:lstStyle/>
                    <a:p>
                      <a:pPr algn="ctr"/>
                      <a:r>
                        <a:rPr lang="en-US" altLang="zh-CN" b="0" dirty="0">
                          <a:solidFill>
                            <a:schemeClr val="tx1"/>
                          </a:solidFill>
                        </a:rPr>
                        <a:t>100 mg twice daily</a:t>
                      </a:r>
                      <a:endParaRPr lang="zh-CN" altLang="en-US" b="0" dirty="0">
                        <a:solidFill>
                          <a:schemeClr val="tx1"/>
                        </a:solidFill>
                      </a:endParaRPr>
                    </a:p>
                  </a:txBody>
                  <a:tcPr/>
                </a:tc>
                <a:tc>
                  <a:txBody>
                    <a:bodyPr/>
                    <a:lstStyle/>
                    <a:p>
                      <a:pPr algn="ctr"/>
                      <a:r>
                        <a:rPr lang="en-US" altLang="zh-CN" b="0" dirty="0">
                          <a:solidFill>
                            <a:schemeClr val="tx1"/>
                          </a:solidFill>
                        </a:rPr>
                        <a:t>MeA2</a:t>
                      </a:r>
                      <a:endParaRPr lang="zh-CN" altLang="en-US" b="0" dirty="0">
                        <a:solidFill>
                          <a:schemeClr val="tx1"/>
                        </a:solidFill>
                      </a:endParaRPr>
                    </a:p>
                  </a:txBody>
                  <a:tcPr/>
                </a:tc>
                <a:extLst>
                  <a:ext uri="{0D108BD9-81ED-4DB2-BD59-A6C34878D82A}">
                    <a16:rowId xmlns:a16="http://schemas.microsoft.com/office/drawing/2014/main" val="3271478559"/>
                  </a:ext>
                </a:extLst>
              </a:tr>
            </a:tbl>
          </a:graphicData>
        </a:graphic>
      </p:graphicFrame>
      <p:graphicFrame>
        <p:nvGraphicFramePr>
          <p:cNvPr id="2" name="表格 1">
            <a:extLst>
              <a:ext uri="{FF2B5EF4-FFF2-40B4-BE49-F238E27FC236}">
                <a16:creationId xmlns:a16="http://schemas.microsoft.com/office/drawing/2014/main" id="{12C5664E-AA1A-1343-A499-14F282C7F8B3}"/>
              </a:ext>
            </a:extLst>
          </p:cNvPr>
          <p:cNvGraphicFramePr>
            <a:graphicFrameLocks noGrp="1"/>
          </p:cNvGraphicFramePr>
          <p:nvPr>
            <p:extLst>
              <p:ext uri="{D42A27DB-BD31-4B8C-83A1-F6EECF244321}">
                <p14:modId xmlns:p14="http://schemas.microsoft.com/office/powerpoint/2010/main" val="1679872989"/>
              </p:ext>
            </p:extLst>
          </p:nvPr>
        </p:nvGraphicFramePr>
        <p:xfrm>
          <a:off x="197034" y="3772704"/>
          <a:ext cx="6012037" cy="1645920"/>
        </p:xfrm>
        <a:graphic>
          <a:graphicData uri="http://schemas.openxmlformats.org/drawingml/2006/table">
            <a:tbl>
              <a:tblPr firstRow="1" firstCol="1" bandRow="1">
                <a:tableStyleId>{1E171933-4619-4E11-9A3F-F7608DF75F80}</a:tableStyleId>
              </a:tblPr>
              <a:tblGrid>
                <a:gridCol w="1088736">
                  <a:extLst>
                    <a:ext uri="{9D8B030D-6E8A-4147-A177-3AD203B41FA5}">
                      <a16:colId xmlns:a16="http://schemas.microsoft.com/office/drawing/2014/main" val="2062053275"/>
                    </a:ext>
                  </a:extLst>
                </a:gridCol>
                <a:gridCol w="1446442">
                  <a:extLst>
                    <a:ext uri="{9D8B030D-6E8A-4147-A177-3AD203B41FA5}">
                      <a16:colId xmlns:a16="http://schemas.microsoft.com/office/drawing/2014/main" val="3900980817"/>
                    </a:ext>
                  </a:extLst>
                </a:gridCol>
                <a:gridCol w="1112595">
                  <a:extLst>
                    <a:ext uri="{9D8B030D-6E8A-4147-A177-3AD203B41FA5}">
                      <a16:colId xmlns:a16="http://schemas.microsoft.com/office/drawing/2014/main" val="3941468851"/>
                    </a:ext>
                  </a:extLst>
                </a:gridCol>
                <a:gridCol w="2364264">
                  <a:extLst>
                    <a:ext uri="{9D8B030D-6E8A-4147-A177-3AD203B41FA5}">
                      <a16:colId xmlns:a16="http://schemas.microsoft.com/office/drawing/2014/main" val="2903947345"/>
                    </a:ext>
                  </a:extLst>
                </a:gridCol>
              </a:tblGrid>
              <a:tr h="503915">
                <a:tc>
                  <a:txBody>
                    <a:bodyPr/>
                    <a:lstStyle/>
                    <a:p>
                      <a:pPr algn="ctr"/>
                      <a:r>
                        <a:rPr lang="en-US" altLang="zh-CN" sz="1800" b="0" dirty="0">
                          <a:solidFill>
                            <a:schemeClr val="tx1"/>
                          </a:solidFill>
                        </a:rPr>
                        <a:t>a0. </a:t>
                      </a:r>
                      <a:br>
                        <a:rPr lang="en-US" altLang="zh-CN" sz="1800" b="0" dirty="0">
                          <a:solidFill>
                            <a:schemeClr val="tx1"/>
                          </a:solidFill>
                        </a:rPr>
                      </a:br>
                      <a:r>
                        <a:rPr lang="en-US" altLang="zh-CN" sz="1800" b="0" dirty="0">
                          <a:solidFill>
                            <a:schemeClr val="tx1"/>
                          </a:solidFill>
                        </a:rPr>
                        <a:t>Patient ID</a:t>
                      </a:r>
                      <a:endParaRPr lang="zh-CN" altLang="en-US" sz="1800" b="0" dirty="0">
                        <a:solidFill>
                          <a:schemeClr val="tx1"/>
                        </a:solidFill>
                      </a:endParaRPr>
                    </a:p>
                  </a:txBody>
                  <a:tcPr>
                    <a:solidFill>
                      <a:schemeClr val="accent4">
                        <a:lumMod val="60000"/>
                        <a:lumOff val="40000"/>
                      </a:schemeClr>
                    </a:solidFill>
                  </a:tcPr>
                </a:tc>
                <a:tc>
                  <a:txBody>
                    <a:bodyPr/>
                    <a:lstStyle/>
                    <a:p>
                      <a:pPr algn="ctr"/>
                      <a:r>
                        <a:rPr lang="en-US" altLang="zh-CN" sz="1800" b="0" dirty="0">
                          <a:solidFill>
                            <a:schemeClr val="tx1"/>
                          </a:solidFill>
                        </a:rPr>
                        <a:t>a1.</a:t>
                      </a:r>
                    </a:p>
                    <a:p>
                      <a:pPr algn="ctr"/>
                      <a:r>
                        <a:rPr lang="en-US" altLang="zh-CN" sz="1800" b="0" dirty="0">
                          <a:solidFill>
                            <a:schemeClr val="tx1"/>
                          </a:solidFill>
                        </a:rPr>
                        <a:t>Medication Name</a:t>
                      </a:r>
                      <a:endParaRPr lang="zh-CN" altLang="en-US" sz="1800" b="0" dirty="0">
                        <a:solidFill>
                          <a:schemeClr val="tx1"/>
                        </a:solidFill>
                      </a:endParaRPr>
                    </a:p>
                  </a:txBody>
                  <a:tcPr>
                    <a:solidFill>
                      <a:schemeClr val="accent4">
                        <a:lumMod val="60000"/>
                        <a:lumOff val="40000"/>
                      </a:schemeClr>
                    </a:solidFill>
                  </a:tcPr>
                </a:tc>
                <a:tc>
                  <a:txBody>
                    <a:bodyPr/>
                    <a:lstStyle/>
                    <a:p>
                      <a:pPr algn="ctr"/>
                      <a:r>
                        <a:rPr lang="en-US" altLang="zh-CN" sz="1800" b="0" dirty="0">
                          <a:solidFill>
                            <a:schemeClr val="tx1"/>
                          </a:solidFill>
                        </a:rPr>
                        <a:t>a2.</a:t>
                      </a:r>
                    </a:p>
                    <a:p>
                      <a:pPr algn="ctr"/>
                      <a:r>
                        <a:rPr lang="en-US" altLang="zh-CN" sz="1800" b="0" dirty="0">
                          <a:solidFill>
                            <a:schemeClr val="tx1"/>
                          </a:solidFill>
                        </a:rPr>
                        <a:t>Clinical </a:t>
                      </a:r>
                    </a:p>
                    <a:p>
                      <a:pPr algn="ctr"/>
                      <a:r>
                        <a:rPr lang="en-US" altLang="zh-CN" sz="1800" b="0" dirty="0">
                          <a:solidFill>
                            <a:schemeClr val="tx1"/>
                          </a:solidFill>
                        </a:rPr>
                        <a:t>Data</a:t>
                      </a:r>
                      <a:endParaRPr lang="zh-CN" altLang="en-US" sz="1800" b="0" dirty="0">
                        <a:solidFill>
                          <a:schemeClr val="tx1"/>
                        </a:solidFill>
                      </a:endParaRPr>
                    </a:p>
                  </a:txBody>
                  <a:tcPr>
                    <a:solidFill>
                      <a:schemeClr val="accent4">
                        <a:lumMod val="60000"/>
                        <a:lumOff val="40000"/>
                      </a:schemeClr>
                    </a:solidFill>
                  </a:tcPr>
                </a:tc>
                <a:tc>
                  <a:txBody>
                    <a:bodyPr/>
                    <a:lstStyle/>
                    <a:p>
                      <a:pPr algn="ctr"/>
                      <a:r>
                        <a:rPr lang="en-US" altLang="zh-CN" sz="1800" b="0" dirty="0">
                          <a:solidFill>
                            <a:schemeClr val="tx1"/>
                          </a:solidFill>
                        </a:rPr>
                        <a:t>a4.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rPr>
                        <a:t>Dosage</a:t>
                      </a:r>
                    </a:p>
                    <a:p>
                      <a:pPr algn="ctr"/>
                      <a:endParaRPr lang="en-US" altLang="zh-CN" sz="1800" b="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436339341"/>
                  </a:ext>
                </a:extLst>
              </a:tr>
              <a:tr h="255457">
                <a:tc>
                  <a:txBody>
                    <a:bodyPr/>
                    <a:lstStyle/>
                    <a:p>
                      <a:pPr algn="ctr"/>
                      <a:r>
                        <a:rPr lang="en-US" altLang="zh-CN" sz="1800" b="0" dirty="0">
                          <a:solidFill>
                            <a:schemeClr val="tx1"/>
                          </a:solidFill>
                        </a:rPr>
                        <a:t>188</a:t>
                      </a:r>
                      <a:endParaRPr lang="zh-CN" altLang="en-US" sz="1800" b="0" dirty="0">
                        <a:solidFill>
                          <a:schemeClr val="tx1"/>
                        </a:solidFill>
                      </a:endParaRPr>
                    </a:p>
                  </a:txBody>
                  <a:tcPr/>
                </a:tc>
                <a:tc>
                  <a:txBody>
                    <a:bodyPr/>
                    <a:lstStyle/>
                    <a:p>
                      <a:pPr algn="ctr"/>
                      <a:r>
                        <a:rPr lang="en-US" altLang="zh-CN" sz="1800" b="0" dirty="0">
                          <a:solidFill>
                            <a:schemeClr val="tx1"/>
                          </a:solidFill>
                        </a:rPr>
                        <a:t>Ibuprofen</a:t>
                      </a:r>
                      <a:endParaRPr lang="zh-CN" altLang="en-US" sz="1800" b="0" dirty="0">
                        <a:solidFill>
                          <a:schemeClr val="tx1"/>
                        </a:solidFill>
                      </a:endParaRPr>
                    </a:p>
                  </a:txBody>
                  <a:tcPr/>
                </a:tc>
                <a:tc>
                  <a:txBody>
                    <a:bodyPr/>
                    <a:lstStyle/>
                    <a:p>
                      <a:pPr algn="ctr"/>
                      <a:r>
                        <a:rPr lang="en-US" altLang="zh-CN" sz="1800" b="0" dirty="0">
                          <a:solidFill>
                            <a:schemeClr val="tx1"/>
                          </a:solidFill>
                        </a:rPr>
                        <a:t>CliD1</a:t>
                      </a:r>
                      <a:endParaRPr lang="zh-CN" altLang="en-US" sz="1800" b="0" dirty="0">
                        <a:solidFill>
                          <a:schemeClr val="tx1"/>
                        </a:solidFill>
                      </a:endParaRPr>
                    </a:p>
                  </a:txBody>
                  <a:tcPr/>
                </a:tc>
                <a:tc>
                  <a:txBody>
                    <a:bodyPr/>
                    <a:lstStyle/>
                    <a:p>
                      <a:pPr algn="ctr"/>
                      <a:r>
                        <a:rPr lang="en-US" altLang="zh-CN" sz="1800" b="0" dirty="0">
                          <a:solidFill>
                            <a:schemeClr val="tx1"/>
                          </a:solidFill>
                        </a:rPr>
                        <a:t>New Dosage</a:t>
                      </a:r>
                      <a:endParaRPr lang="zh-CN" altLang="en-US" sz="1800" b="0" dirty="0">
                        <a:solidFill>
                          <a:schemeClr val="tx1"/>
                        </a:solidFill>
                      </a:endParaRPr>
                    </a:p>
                  </a:txBody>
                  <a:tcPr>
                    <a:solidFill>
                      <a:schemeClr val="accent3">
                        <a:lumMod val="60000"/>
                        <a:lumOff val="40000"/>
                      </a:schemeClr>
                    </a:solidFill>
                  </a:tcPr>
                </a:tc>
                <a:extLst>
                  <a:ext uri="{0D108BD9-81ED-4DB2-BD59-A6C34878D82A}">
                    <a16:rowId xmlns:a16="http://schemas.microsoft.com/office/drawing/2014/main" val="1383118963"/>
                  </a:ext>
                </a:extLst>
              </a:tr>
              <a:tr h="255457">
                <a:tc>
                  <a:txBody>
                    <a:bodyPr/>
                    <a:lstStyle/>
                    <a:p>
                      <a:pPr algn="ctr"/>
                      <a:r>
                        <a:rPr lang="en-US" altLang="zh-CN" sz="1800" b="0" dirty="0">
                          <a:solidFill>
                            <a:schemeClr val="tx1"/>
                          </a:solidFill>
                        </a:rPr>
                        <a:t>189</a:t>
                      </a:r>
                      <a:endParaRPr lang="zh-CN" altLang="en-US" sz="1800" b="0" dirty="0">
                        <a:solidFill>
                          <a:schemeClr val="tx1"/>
                        </a:solidFill>
                      </a:endParaRPr>
                    </a:p>
                  </a:txBody>
                  <a:tcPr/>
                </a:tc>
                <a:tc>
                  <a:txBody>
                    <a:bodyPr/>
                    <a:lstStyle/>
                    <a:p>
                      <a:pPr algn="ctr"/>
                      <a:r>
                        <a:rPr lang="en-US" altLang="zh-CN" sz="1800" b="0" dirty="0">
                          <a:solidFill>
                            <a:schemeClr val="tx1"/>
                          </a:solidFill>
                        </a:rPr>
                        <a:t>Wellbutrin</a:t>
                      </a:r>
                      <a:endParaRPr lang="zh-CN" altLang="en-US" sz="1800" b="0" dirty="0">
                        <a:solidFill>
                          <a:schemeClr val="tx1"/>
                        </a:solidFill>
                      </a:endParaRPr>
                    </a:p>
                  </a:txBody>
                  <a:tcPr/>
                </a:tc>
                <a:tc>
                  <a:txBody>
                    <a:bodyPr/>
                    <a:lstStyle/>
                    <a:p>
                      <a:pPr algn="ctr"/>
                      <a:r>
                        <a:rPr lang="en-US" altLang="zh-CN" sz="1800" b="0" dirty="0">
                          <a:solidFill>
                            <a:schemeClr val="tx1"/>
                          </a:solidFill>
                        </a:rPr>
                        <a:t>CliD2</a:t>
                      </a:r>
                      <a:endParaRPr lang="zh-CN" altLang="en-US" sz="1800" b="0" dirty="0">
                        <a:solidFill>
                          <a:schemeClr val="tx1"/>
                        </a:solidFill>
                      </a:endParaRPr>
                    </a:p>
                  </a:txBody>
                  <a:tcPr/>
                </a:tc>
                <a:tc>
                  <a:txBody>
                    <a:bodyPr/>
                    <a:lstStyle/>
                    <a:p>
                      <a:pPr algn="ctr"/>
                      <a:r>
                        <a:rPr lang="en-US" altLang="zh-CN" sz="1800" b="0" dirty="0">
                          <a:solidFill>
                            <a:schemeClr val="tx1"/>
                          </a:solidFill>
                        </a:rPr>
                        <a:t>100 mg twice daily</a:t>
                      </a:r>
                      <a:endParaRPr lang="zh-CN" altLang="en-US" sz="1800" b="0" dirty="0">
                        <a:solidFill>
                          <a:schemeClr val="tx1"/>
                        </a:solidFill>
                      </a:endParaRPr>
                    </a:p>
                  </a:txBody>
                  <a:tcPr/>
                </a:tc>
                <a:extLst>
                  <a:ext uri="{0D108BD9-81ED-4DB2-BD59-A6C34878D82A}">
                    <a16:rowId xmlns:a16="http://schemas.microsoft.com/office/drawing/2014/main" val="2333692411"/>
                  </a:ext>
                </a:extLst>
              </a:tr>
            </a:tbl>
          </a:graphicData>
        </a:graphic>
      </p:graphicFrame>
      <p:sp>
        <p:nvSpPr>
          <p:cNvPr id="16" name="文本框 15">
            <a:extLst>
              <a:ext uri="{FF2B5EF4-FFF2-40B4-BE49-F238E27FC236}">
                <a16:creationId xmlns:a16="http://schemas.microsoft.com/office/drawing/2014/main" id="{B7B360B2-4DDA-8E48-BAF8-E07883FD34B0}"/>
              </a:ext>
            </a:extLst>
          </p:cNvPr>
          <p:cNvSpPr txBox="1"/>
          <p:nvPr/>
        </p:nvSpPr>
        <p:spPr>
          <a:xfrm>
            <a:off x="1955176" y="648929"/>
            <a:ext cx="3147765" cy="400110"/>
          </a:xfrm>
          <a:prstGeom prst="rect">
            <a:avLst/>
          </a:prstGeom>
          <a:noFill/>
        </p:spPr>
        <p:txBody>
          <a:bodyPr wrap="square" rtlCol="0">
            <a:spAutoFit/>
          </a:bodyPr>
          <a:lstStyle/>
          <a:p>
            <a:r>
              <a:rPr kumimoji="1" lang="en-US" altLang="zh-CN" sz="2000" dirty="0"/>
              <a:t>Doctor base/ source table</a:t>
            </a:r>
            <a:endParaRPr kumimoji="1" lang="zh-CN" altLang="en-US" sz="2000" dirty="0"/>
          </a:p>
        </p:txBody>
      </p:sp>
      <p:sp>
        <p:nvSpPr>
          <p:cNvPr id="22" name="虚尾箭头 21">
            <a:extLst>
              <a:ext uri="{FF2B5EF4-FFF2-40B4-BE49-F238E27FC236}">
                <a16:creationId xmlns:a16="http://schemas.microsoft.com/office/drawing/2014/main" id="{2B006D39-4C58-804E-A0A4-3C68E249A878}"/>
              </a:ext>
            </a:extLst>
          </p:cNvPr>
          <p:cNvSpPr/>
          <p:nvPr/>
        </p:nvSpPr>
        <p:spPr>
          <a:xfrm rot="16200000">
            <a:off x="3159690" y="3029957"/>
            <a:ext cx="758600" cy="380383"/>
          </a:xfrm>
          <a:prstGeom prst="stripedRightArrow">
            <a:avLst/>
          </a:prstGeom>
          <a:solidFill>
            <a:schemeClr val="accent3">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dirty="0"/>
          </a:p>
        </p:txBody>
      </p:sp>
      <p:sp>
        <p:nvSpPr>
          <p:cNvPr id="24" name="矩形 23">
            <a:extLst>
              <a:ext uri="{FF2B5EF4-FFF2-40B4-BE49-F238E27FC236}">
                <a16:creationId xmlns:a16="http://schemas.microsoft.com/office/drawing/2014/main" id="{21078975-0E18-2D47-8AE1-7D4546981ACD}"/>
              </a:ext>
            </a:extLst>
          </p:cNvPr>
          <p:cNvSpPr/>
          <p:nvPr/>
        </p:nvSpPr>
        <p:spPr>
          <a:xfrm>
            <a:off x="2487805" y="5418624"/>
            <a:ext cx="1051185" cy="400110"/>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zh-CN" sz="2000" dirty="0"/>
              <a:t>DP view</a:t>
            </a:r>
            <a:endParaRPr kumimoji="1" lang="zh-CN" altLang="en-US" sz="2000" dirty="0"/>
          </a:p>
        </p:txBody>
      </p:sp>
      <p:sp>
        <p:nvSpPr>
          <p:cNvPr id="17" name="虚尾箭头 16">
            <a:extLst>
              <a:ext uri="{FF2B5EF4-FFF2-40B4-BE49-F238E27FC236}">
                <a16:creationId xmlns:a16="http://schemas.microsoft.com/office/drawing/2014/main" id="{4D83D94E-C54B-5849-BCA0-7993CADCAB0B}"/>
              </a:ext>
            </a:extLst>
          </p:cNvPr>
          <p:cNvSpPr/>
          <p:nvPr/>
        </p:nvSpPr>
        <p:spPr>
          <a:xfrm rot="5400000">
            <a:off x="2648310" y="3074203"/>
            <a:ext cx="758600" cy="380383"/>
          </a:xfrm>
          <a:prstGeom prst="stripedRightArrow">
            <a:avLst/>
          </a:prstGeom>
          <a:solidFill>
            <a:schemeClr val="tx1">
              <a:lumMod val="65000"/>
              <a:lumOff val="3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dirty="0"/>
          </a:p>
        </p:txBody>
      </p:sp>
      <p:sp>
        <p:nvSpPr>
          <p:cNvPr id="19" name="矩形 18">
            <a:extLst>
              <a:ext uri="{FF2B5EF4-FFF2-40B4-BE49-F238E27FC236}">
                <a16:creationId xmlns:a16="http://schemas.microsoft.com/office/drawing/2014/main" id="{E525FB3A-EB91-9D44-98B0-C01189CF21CE}"/>
              </a:ext>
            </a:extLst>
          </p:cNvPr>
          <p:cNvSpPr/>
          <p:nvPr/>
        </p:nvSpPr>
        <p:spPr>
          <a:xfrm>
            <a:off x="1832463" y="2941655"/>
            <a:ext cx="1004955" cy="461665"/>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zh-CN" sz="2400" dirty="0">
                <a:solidFill>
                  <a:srgbClr val="FF0000"/>
                </a:solidFill>
              </a:rPr>
              <a:t>Query</a:t>
            </a:r>
            <a:endParaRPr kumimoji="1" lang="zh-CN" altLang="en-US" sz="2400" dirty="0">
              <a:solidFill>
                <a:srgbClr val="FF0000"/>
              </a:solidFill>
            </a:endParaRPr>
          </a:p>
        </p:txBody>
      </p:sp>
      <p:sp>
        <p:nvSpPr>
          <p:cNvPr id="3" name="矩形 2">
            <a:extLst>
              <a:ext uri="{FF2B5EF4-FFF2-40B4-BE49-F238E27FC236}">
                <a16:creationId xmlns:a16="http://schemas.microsoft.com/office/drawing/2014/main" id="{66684241-FB5D-9E48-B1C8-A08F9AE17E6B}"/>
              </a:ext>
            </a:extLst>
          </p:cNvPr>
          <p:cNvSpPr/>
          <p:nvPr/>
        </p:nvSpPr>
        <p:spPr>
          <a:xfrm>
            <a:off x="6454877" y="2941655"/>
            <a:ext cx="6012037" cy="1015663"/>
          </a:xfrm>
          <a:prstGeom prst="rect">
            <a:avLst/>
          </a:prstGeom>
        </p:spPr>
        <p:txBody>
          <a:bodyPr wrap="square">
            <a:spAutoFit/>
          </a:bodyPr>
          <a:lstStyle/>
          <a:p>
            <a:r>
              <a:rPr lang="en" altLang="zh-CN" sz="2000" dirty="0"/>
              <a:t>Automatic derivation of an intended update strategy</a:t>
            </a:r>
          </a:p>
          <a:p>
            <a:r>
              <a:rPr lang="en" altLang="zh-CN" sz="2000" dirty="0"/>
              <a:t> is generally impossible. </a:t>
            </a:r>
          </a:p>
          <a:p>
            <a:r>
              <a:rPr lang="en" altLang="zh-CN" sz="2000" i="1" dirty="0">
                <a:solidFill>
                  <a:srgbClr val="00B050"/>
                </a:solidFill>
                <a:latin typeface="CMR9"/>
              </a:rPr>
              <a:t>[A. Keller, 1986]  </a:t>
            </a:r>
            <a:endParaRPr lang="en" altLang="zh-CN" sz="2000" i="1" dirty="0">
              <a:solidFill>
                <a:srgbClr val="00B050"/>
              </a:solidFill>
            </a:endParaRPr>
          </a:p>
        </p:txBody>
      </p:sp>
      <p:sp>
        <p:nvSpPr>
          <p:cNvPr id="26" name="文本框 25">
            <a:extLst>
              <a:ext uri="{FF2B5EF4-FFF2-40B4-BE49-F238E27FC236}">
                <a16:creationId xmlns:a16="http://schemas.microsoft.com/office/drawing/2014/main" id="{0C421CED-1775-3A4E-9DB4-EF76541C36D7}"/>
              </a:ext>
            </a:extLst>
          </p:cNvPr>
          <p:cNvSpPr txBox="1"/>
          <p:nvPr/>
        </p:nvSpPr>
        <p:spPr>
          <a:xfrm>
            <a:off x="6454877" y="4176593"/>
            <a:ext cx="5437630" cy="523220"/>
          </a:xfrm>
          <a:prstGeom prst="rect">
            <a:avLst/>
          </a:prstGeom>
          <a:noFill/>
        </p:spPr>
        <p:txBody>
          <a:bodyPr wrap="square" rtlCol="0">
            <a:spAutoFit/>
          </a:bodyPr>
          <a:lstStyle/>
          <a:p>
            <a:r>
              <a:rPr kumimoji="1" lang="en-US" altLang="zh-CN" sz="2800" dirty="0">
                <a:highlight>
                  <a:srgbClr val="FFFF00"/>
                </a:highlight>
                <a:sym typeface="Wingdings" pitchFamily="2" charset="2"/>
              </a:rPr>
              <a:t> </a:t>
            </a:r>
            <a:r>
              <a:rPr kumimoji="1" lang="en-US" altLang="zh-CN" sz="2800" dirty="0">
                <a:highlight>
                  <a:srgbClr val="FFFF00"/>
                </a:highlight>
              </a:rPr>
              <a:t> Write update strategy </a:t>
            </a:r>
            <a:endParaRPr kumimoji="1" lang="zh-CN" altLang="en-US" sz="2800" dirty="0">
              <a:highlight>
                <a:srgbClr val="FFFF00"/>
              </a:highlight>
            </a:endParaRPr>
          </a:p>
        </p:txBody>
      </p:sp>
      <p:sp>
        <p:nvSpPr>
          <p:cNvPr id="27" name="矩形 26">
            <a:extLst>
              <a:ext uri="{FF2B5EF4-FFF2-40B4-BE49-F238E27FC236}">
                <a16:creationId xmlns:a16="http://schemas.microsoft.com/office/drawing/2014/main" id="{9DF879C9-746D-1B46-A82E-2C2912E51681}"/>
              </a:ext>
            </a:extLst>
          </p:cNvPr>
          <p:cNvSpPr/>
          <p:nvPr/>
        </p:nvSpPr>
        <p:spPr>
          <a:xfrm>
            <a:off x="3729182" y="2955470"/>
            <a:ext cx="1095172" cy="461665"/>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zh-CN" sz="2400" dirty="0">
                <a:solidFill>
                  <a:srgbClr val="FF0000"/>
                </a:solidFill>
              </a:rPr>
              <a:t>Update</a:t>
            </a:r>
            <a:endParaRPr kumimoji="1" lang="zh-CN" altLang="en-US" sz="2400" dirty="0">
              <a:solidFill>
                <a:srgbClr val="FF0000"/>
              </a:solidFill>
            </a:endParaRPr>
          </a:p>
        </p:txBody>
      </p:sp>
    </p:spTree>
    <p:extLst>
      <p:ext uri="{BB962C8B-B14F-4D97-AF65-F5344CB8AC3E}">
        <p14:creationId xmlns:p14="http://schemas.microsoft.com/office/powerpoint/2010/main" val="20313996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58F4D5DB-6BAA-7046-A21A-8B1D4E7BC693}"/>
              </a:ext>
            </a:extLst>
          </p:cNvPr>
          <p:cNvSpPr>
            <a:spLocks noGrp="1"/>
          </p:cNvSpPr>
          <p:nvPr>
            <p:ph type="sldNum" sz="quarter" idx="12"/>
          </p:nvPr>
        </p:nvSpPr>
        <p:spPr/>
        <p:txBody>
          <a:bodyPr/>
          <a:lstStyle/>
          <a:p>
            <a:fld id="{8A7A6979-0714-4377-B894-6BE4C2D6E202}" type="slidenum">
              <a:rPr lang="en-US" smtClean="0"/>
              <a:pPr/>
              <a:t>21</a:t>
            </a:fld>
            <a:endParaRPr lang="en-US" dirty="0"/>
          </a:p>
        </p:txBody>
      </p:sp>
      <p:graphicFrame>
        <p:nvGraphicFramePr>
          <p:cNvPr id="5" name="表格 4">
            <a:extLst>
              <a:ext uri="{FF2B5EF4-FFF2-40B4-BE49-F238E27FC236}">
                <a16:creationId xmlns:a16="http://schemas.microsoft.com/office/drawing/2014/main" id="{BDD83CCE-331C-C840-8FAA-F50C86378F3A}"/>
              </a:ext>
            </a:extLst>
          </p:cNvPr>
          <p:cNvGraphicFramePr>
            <a:graphicFrameLocks noGrp="1"/>
          </p:cNvGraphicFramePr>
          <p:nvPr/>
        </p:nvGraphicFramePr>
        <p:xfrm>
          <a:off x="163718" y="1116904"/>
          <a:ext cx="7435993" cy="1656080"/>
        </p:xfrm>
        <a:graphic>
          <a:graphicData uri="http://schemas.openxmlformats.org/drawingml/2006/table">
            <a:tbl>
              <a:tblPr firstRow="1" firstCol="1" bandRow="1">
                <a:tableStyleId>{1E171933-4619-4E11-9A3F-F7608DF75F80}</a:tableStyleId>
              </a:tblPr>
              <a:tblGrid>
                <a:gridCol w="1039239">
                  <a:extLst>
                    <a:ext uri="{9D8B030D-6E8A-4147-A177-3AD203B41FA5}">
                      <a16:colId xmlns:a16="http://schemas.microsoft.com/office/drawing/2014/main" val="2392303474"/>
                    </a:ext>
                  </a:extLst>
                </a:gridCol>
                <a:gridCol w="1380684">
                  <a:extLst>
                    <a:ext uri="{9D8B030D-6E8A-4147-A177-3AD203B41FA5}">
                      <a16:colId xmlns:a16="http://schemas.microsoft.com/office/drawing/2014/main" val="696982075"/>
                    </a:ext>
                  </a:extLst>
                </a:gridCol>
                <a:gridCol w="1062014">
                  <a:extLst>
                    <a:ext uri="{9D8B030D-6E8A-4147-A177-3AD203B41FA5}">
                      <a16:colId xmlns:a16="http://schemas.microsoft.com/office/drawing/2014/main" val="2018791737"/>
                    </a:ext>
                  </a:extLst>
                </a:gridCol>
                <a:gridCol w="2263419">
                  <a:extLst>
                    <a:ext uri="{9D8B030D-6E8A-4147-A177-3AD203B41FA5}">
                      <a16:colId xmlns:a16="http://schemas.microsoft.com/office/drawing/2014/main" val="3991618385"/>
                    </a:ext>
                  </a:extLst>
                </a:gridCol>
                <a:gridCol w="1690637">
                  <a:extLst>
                    <a:ext uri="{9D8B030D-6E8A-4147-A177-3AD203B41FA5}">
                      <a16:colId xmlns:a16="http://schemas.microsoft.com/office/drawing/2014/main" val="982224606"/>
                    </a:ext>
                  </a:extLst>
                </a:gridCol>
              </a:tblGrid>
              <a:tr h="370840">
                <a:tc>
                  <a:txBody>
                    <a:bodyPr/>
                    <a:lstStyle/>
                    <a:p>
                      <a:pPr algn="ctr"/>
                      <a:r>
                        <a:rPr lang="en-US" altLang="zh-CN" b="0" dirty="0">
                          <a:solidFill>
                            <a:schemeClr val="tx1"/>
                          </a:solidFill>
                        </a:rPr>
                        <a:t>a0. </a:t>
                      </a:r>
                      <a:br>
                        <a:rPr lang="en-US" altLang="zh-CN" b="0" dirty="0">
                          <a:solidFill>
                            <a:schemeClr val="tx1"/>
                          </a:solidFill>
                        </a:rPr>
                      </a:br>
                      <a:r>
                        <a:rPr lang="en-US" altLang="zh-CN" b="0" dirty="0">
                          <a:solidFill>
                            <a:schemeClr val="tx1"/>
                          </a:solidFill>
                        </a:rPr>
                        <a:t>Patient ID</a:t>
                      </a:r>
                      <a:endParaRPr lang="zh-CN" altLang="en-US" b="0" dirty="0">
                        <a:solidFill>
                          <a:schemeClr val="tx1"/>
                        </a:solidFill>
                      </a:endParaRPr>
                    </a:p>
                  </a:txBody>
                  <a:tcPr>
                    <a:solidFill>
                      <a:schemeClr val="accent4">
                        <a:lumMod val="60000"/>
                        <a:lumOff val="40000"/>
                      </a:schemeClr>
                    </a:solidFill>
                  </a:tcPr>
                </a:tc>
                <a:tc>
                  <a:txBody>
                    <a:bodyPr/>
                    <a:lstStyle/>
                    <a:p>
                      <a:pPr algn="ctr"/>
                      <a:r>
                        <a:rPr lang="en-US" altLang="zh-CN" b="0" dirty="0">
                          <a:solidFill>
                            <a:schemeClr val="tx1"/>
                          </a:solidFill>
                        </a:rPr>
                        <a:t>a1.</a:t>
                      </a:r>
                    </a:p>
                    <a:p>
                      <a:pPr algn="ctr"/>
                      <a:r>
                        <a:rPr lang="en-US" altLang="zh-CN" b="0" dirty="0">
                          <a:solidFill>
                            <a:schemeClr val="tx1"/>
                          </a:solidFill>
                        </a:rPr>
                        <a:t>Medication Name</a:t>
                      </a:r>
                      <a:endParaRPr lang="zh-CN" altLang="en-US" b="0" dirty="0">
                        <a:solidFill>
                          <a:schemeClr val="tx1"/>
                        </a:solidFill>
                      </a:endParaRPr>
                    </a:p>
                  </a:txBody>
                  <a:tcPr>
                    <a:solidFill>
                      <a:schemeClr val="accent4">
                        <a:lumMod val="60000"/>
                        <a:lumOff val="40000"/>
                      </a:schemeClr>
                    </a:solidFill>
                  </a:tcPr>
                </a:tc>
                <a:tc>
                  <a:txBody>
                    <a:bodyPr/>
                    <a:lstStyle/>
                    <a:p>
                      <a:pPr algn="ctr"/>
                      <a:r>
                        <a:rPr lang="en-US" altLang="zh-CN" b="0" dirty="0">
                          <a:solidFill>
                            <a:schemeClr val="tx1"/>
                          </a:solidFill>
                        </a:rPr>
                        <a:t>a2.</a:t>
                      </a:r>
                    </a:p>
                    <a:p>
                      <a:pPr algn="ctr"/>
                      <a:r>
                        <a:rPr lang="en-US" altLang="zh-CN" b="0" dirty="0">
                          <a:solidFill>
                            <a:schemeClr val="tx1"/>
                          </a:solidFill>
                        </a:rPr>
                        <a:t>Clinical </a:t>
                      </a:r>
                    </a:p>
                    <a:p>
                      <a:pPr algn="ctr"/>
                      <a:r>
                        <a:rPr lang="en-US" altLang="zh-CN" b="0" dirty="0">
                          <a:solidFill>
                            <a:schemeClr val="tx1"/>
                          </a:solidFill>
                        </a:rPr>
                        <a:t>Data</a:t>
                      </a:r>
                      <a:endParaRPr lang="zh-CN" altLang="en-US" b="0" dirty="0">
                        <a:solidFill>
                          <a:schemeClr val="tx1"/>
                        </a:solidFill>
                      </a:endParaRPr>
                    </a:p>
                  </a:txBody>
                  <a:tcPr>
                    <a:solidFill>
                      <a:schemeClr val="accent4">
                        <a:lumMod val="60000"/>
                        <a:lumOff val="40000"/>
                      </a:schemeClr>
                    </a:solidFill>
                  </a:tcPr>
                </a:tc>
                <a:tc>
                  <a:txBody>
                    <a:bodyPr/>
                    <a:lstStyle/>
                    <a:p>
                      <a:pPr algn="ctr"/>
                      <a:r>
                        <a:rPr lang="en-US" altLang="zh-CN" b="0" dirty="0">
                          <a:solidFill>
                            <a:schemeClr val="tx1"/>
                          </a:solidFill>
                        </a:rPr>
                        <a:t>a4.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0" dirty="0">
                          <a:solidFill>
                            <a:schemeClr val="tx1"/>
                          </a:solidFill>
                        </a:rPr>
                        <a:t>Dosage</a:t>
                      </a:r>
                    </a:p>
                    <a:p>
                      <a:pPr algn="ctr"/>
                      <a:endParaRPr lang="en-US" altLang="zh-CN" b="0" dirty="0">
                        <a:solidFill>
                          <a:schemeClr val="tx1"/>
                        </a:solidFill>
                      </a:endParaRPr>
                    </a:p>
                  </a:txBody>
                  <a:tcPr>
                    <a:solidFill>
                      <a:schemeClr val="accent4">
                        <a:lumMod val="60000"/>
                        <a:lumOff val="40000"/>
                      </a:schemeClr>
                    </a:solidFill>
                  </a:tcPr>
                </a:tc>
                <a:tc>
                  <a:txBody>
                    <a:bodyPr/>
                    <a:lstStyle/>
                    <a:p>
                      <a:pPr algn="ctr"/>
                      <a:r>
                        <a:rPr lang="en-US" altLang="zh-CN" b="0" dirty="0">
                          <a:solidFill>
                            <a:schemeClr val="tx1"/>
                          </a:solidFill>
                        </a:rPr>
                        <a:t>a5.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0" dirty="0">
                          <a:solidFill>
                            <a:schemeClr val="tx1"/>
                          </a:solidFill>
                        </a:rPr>
                        <a:t>Mechanism of Action</a:t>
                      </a:r>
                      <a:endParaRPr lang="zh-CN" altLang="en-US" b="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3324915150"/>
                  </a:ext>
                </a:extLst>
              </a:tr>
              <a:tr h="370840">
                <a:tc>
                  <a:txBody>
                    <a:bodyPr/>
                    <a:lstStyle/>
                    <a:p>
                      <a:pPr algn="ctr"/>
                      <a:r>
                        <a:rPr lang="en-US" altLang="zh-CN" b="0" dirty="0">
                          <a:solidFill>
                            <a:schemeClr val="tx1"/>
                          </a:solidFill>
                        </a:rPr>
                        <a:t>188</a:t>
                      </a:r>
                      <a:endParaRPr lang="zh-CN" altLang="en-US" b="0" dirty="0">
                        <a:solidFill>
                          <a:schemeClr val="tx1"/>
                        </a:solidFill>
                      </a:endParaRPr>
                    </a:p>
                  </a:txBody>
                  <a:tcPr/>
                </a:tc>
                <a:tc>
                  <a:txBody>
                    <a:bodyPr/>
                    <a:lstStyle/>
                    <a:p>
                      <a:pPr algn="ctr"/>
                      <a:r>
                        <a:rPr lang="en-US" altLang="zh-CN" b="0" dirty="0">
                          <a:solidFill>
                            <a:schemeClr val="tx1"/>
                          </a:solidFill>
                        </a:rPr>
                        <a:t>Ibuprofen</a:t>
                      </a:r>
                      <a:endParaRPr lang="zh-CN" altLang="en-US" b="0" dirty="0">
                        <a:solidFill>
                          <a:schemeClr val="tx1"/>
                        </a:solidFill>
                      </a:endParaRPr>
                    </a:p>
                  </a:txBody>
                  <a:tcPr/>
                </a:tc>
                <a:tc>
                  <a:txBody>
                    <a:bodyPr/>
                    <a:lstStyle/>
                    <a:p>
                      <a:pPr algn="ctr"/>
                      <a:r>
                        <a:rPr lang="en-US" altLang="zh-CN" b="0" dirty="0">
                          <a:solidFill>
                            <a:schemeClr val="tx1"/>
                          </a:solidFill>
                        </a:rPr>
                        <a:t>CliD1</a:t>
                      </a:r>
                      <a:endParaRPr lang="zh-CN" altLang="en-US" b="0" dirty="0">
                        <a:solidFill>
                          <a:schemeClr val="tx1"/>
                        </a:solidFill>
                      </a:endParaRPr>
                    </a:p>
                  </a:txBody>
                  <a:tcPr/>
                </a:tc>
                <a:tc>
                  <a:txBody>
                    <a:bodyPr/>
                    <a:lstStyle/>
                    <a:p>
                      <a:pPr algn="ctr"/>
                      <a:r>
                        <a:rPr lang="en-US" altLang="zh-CN" b="0" dirty="0">
                          <a:solidFill>
                            <a:schemeClr val="tx1"/>
                          </a:solidFill>
                        </a:rPr>
                        <a:t>New Dosage</a:t>
                      </a:r>
                      <a:endParaRPr lang="zh-CN" altLang="en-US" b="0" dirty="0">
                        <a:solidFill>
                          <a:schemeClr val="tx1"/>
                        </a:solidFill>
                      </a:endParaRPr>
                    </a:p>
                  </a:txBody>
                  <a:tcPr>
                    <a:solidFill>
                      <a:schemeClr val="accent3">
                        <a:lumMod val="60000"/>
                        <a:lumOff val="40000"/>
                      </a:schemeClr>
                    </a:solidFill>
                  </a:tcPr>
                </a:tc>
                <a:tc>
                  <a:txBody>
                    <a:bodyPr/>
                    <a:lstStyle/>
                    <a:p>
                      <a:pPr algn="ctr"/>
                      <a:r>
                        <a:rPr lang="en-US" altLang="zh-CN" b="0" dirty="0">
                          <a:solidFill>
                            <a:schemeClr val="tx1"/>
                          </a:solidFill>
                        </a:rPr>
                        <a:t>New Mech</a:t>
                      </a:r>
                      <a:endParaRPr lang="zh-CN" altLang="en-US" b="0" dirty="0">
                        <a:solidFill>
                          <a:schemeClr val="tx1"/>
                        </a:solidFill>
                      </a:endParaRPr>
                    </a:p>
                  </a:txBody>
                  <a:tcPr>
                    <a:solidFill>
                      <a:srgbClr val="00B0F0"/>
                    </a:solidFill>
                  </a:tcPr>
                </a:tc>
                <a:extLst>
                  <a:ext uri="{0D108BD9-81ED-4DB2-BD59-A6C34878D82A}">
                    <a16:rowId xmlns:a16="http://schemas.microsoft.com/office/drawing/2014/main" val="2759757479"/>
                  </a:ext>
                </a:extLst>
              </a:tr>
              <a:tr h="370840">
                <a:tc>
                  <a:txBody>
                    <a:bodyPr/>
                    <a:lstStyle/>
                    <a:p>
                      <a:pPr algn="ctr"/>
                      <a:r>
                        <a:rPr lang="en-US" altLang="zh-CN" b="0" dirty="0">
                          <a:solidFill>
                            <a:schemeClr val="tx1"/>
                          </a:solidFill>
                        </a:rPr>
                        <a:t>189</a:t>
                      </a:r>
                      <a:endParaRPr lang="zh-CN" altLang="en-US" b="0" dirty="0">
                        <a:solidFill>
                          <a:schemeClr val="tx1"/>
                        </a:solidFill>
                      </a:endParaRPr>
                    </a:p>
                  </a:txBody>
                  <a:tcPr/>
                </a:tc>
                <a:tc>
                  <a:txBody>
                    <a:bodyPr/>
                    <a:lstStyle/>
                    <a:p>
                      <a:pPr algn="ctr"/>
                      <a:r>
                        <a:rPr lang="en-US" altLang="zh-CN" b="0" dirty="0">
                          <a:solidFill>
                            <a:schemeClr val="tx1"/>
                          </a:solidFill>
                        </a:rPr>
                        <a:t>Wellbutrin</a:t>
                      </a:r>
                      <a:endParaRPr lang="zh-CN" altLang="en-US" b="0" dirty="0">
                        <a:solidFill>
                          <a:schemeClr val="tx1"/>
                        </a:solidFill>
                      </a:endParaRPr>
                    </a:p>
                  </a:txBody>
                  <a:tcPr/>
                </a:tc>
                <a:tc>
                  <a:txBody>
                    <a:bodyPr/>
                    <a:lstStyle/>
                    <a:p>
                      <a:pPr algn="ctr"/>
                      <a:r>
                        <a:rPr lang="en-US" altLang="zh-CN" b="0" dirty="0">
                          <a:solidFill>
                            <a:schemeClr val="tx1"/>
                          </a:solidFill>
                        </a:rPr>
                        <a:t>CliD2</a:t>
                      </a:r>
                      <a:endParaRPr lang="zh-CN" altLang="en-US" b="0" dirty="0">
                        <a:solidFill>
                          <a:schemeClr val="tx1"/>
                        </a:solidFill>
                      </a:endParaRPr>
                    </a:p>
                  </a:txBody>
                  <a:tcPr/>
                </a:tc>
                <a:tc>
                  <a:txBody>
                    <a:bodyPr/>
                    <a:lstStyle/>
                    <a:p>
                      <a:pPr algn="ctr"/>
                      <a:r>
                        <a:rPr lang="en-US" altLang="zh-CN" b="0" dirty="0">
                          <a:solidFill>
                            <a:schemeClr val="tx1"/>
                          </a:solidFill>
                        </a:rPr>
                        <a:t>100 mg twice daily</a:t>
                      </a:r>
                      <a:endParaRPr lang="zh-CN" altLang="en-US" b="0" dirty="0">
                        <a:solidFill>
                          <a:schemeClr val="tx1"/>
                        </a:solidFill>
                      </a:endParaRPr>
                    </a:p>
                  </a:txBody>
                  <a:tcPr/>
                </a:tc>
                <a:tc>
                  <a:txBody>
                    <a:bodyPr/>
                    <a:lstStyle/>
                    <a:p>
                      <a:pPr algn="ctr"/>
                      <a:r>
                        <a:rPr lang="en-US" altLang="zh-CN" b="0" dirty="0">
                          <a:solidFill>
                            <a:schemeClr val="tx1"/>
                          </a:solidFill>
                        </a:rPr>
                        <a:t>MeA2</a:t>
                      </a:r>
                      <a:endParaRPr lang="zh-CN" altLang="en-US" b="0" dirty="0">
                        <a:solidFill>
                          <a:schemeClr val="tx1"/>
                        </a:solidFill>
                      </a:endParaRPr>
                    </a:p>
                  </a:txBody>
                  <a:tcPr/>
                </a:tc>
                <a:extLst>
                  <a:ext uri="{0D108BD9-81ED-4DB2-BD59-A6C34878D82A}">
                    <a16:rowId xmlns:a16="http://schemas.microsoft.com/office/drawing/2014/main" val="3271478559"/>
                  </a:ext>
                </a:extLst>
              </a:tr>
            </a:tbl>
          </a:graphicData>
        </a:graphic>
      </p:graphicFrame>
      <p:graphicFrame>
        <p:nvGraphicFramePr>
          <p:cNvPr id="2" name="表格 1">
            <a:extLst>
              <a:ext uri="{FF2B5EF4-FFF2-40B4-BE49-F238E27FC236}">
                <a16:creationId xmlns:a16="http://schemas.microsoft.com/office/drawing/2014/main" id="{12C5664E-AA1A-1343-A499-14F282C7F8B3}"/>
              </a:ext>
            </a:extLst>
          </p:cNvPr>
          <p:cNvGraphicFramePr>
            <a:graphicFrameLocks noGrp="1"/>
          </p:cNvGraphicFramePr>
          <p:nvPr/>
        </p:nvGraphicFramePr>
        <p:xfrm>
          <a:off x="197034" y="3772704"/>
          <a:ext cx="6012037" cy="1645920"/>
        </p:xfrm>
        <a:graphic>
          <a:graphicData uri="http://schemas.openxmlformats.org/drawingml/2006/table">
            <a:tbl>
              <a:tblPr firstRow="1" firstCol="1" bandRow="1">
                <a:tableStyleId>{1E171933-4619-4E11-9A3F-F7608DF75F80}</a:tableStyleId>
              </a:tblPr>
              <a:tblGrid>
                <a:gridCol w="1088736">
                  <a:extLst>
                    <a:ext uri="{9D8B030D-6E8A-4147-A177-3AD203B41FA5}">
                      <a16:colId xmlns:a16="http://schemas.microsoft.com/office/drawing/2014/main" val="2062053275"/>
                    </a:ext>
                  </a:extLst>
                </a:gridCol>
                <a:gridCol w="1446442">
                  <a:extLst>
                    <a:ext uri="{9D8B030D-6E8A-4147-A177-3AD203B41FA5}">
                      <a16:colId xmlns:a16="http://schemas.microsoft.com/office/drawing/2014/main" val="3900980817"/>
                    </a:ext>
                  </a:extLst>
                </a:gridCol>
                <a:gridCol w="1112595">
                  <a:extLst>
                    <a:ext uri="{9D8B030D-6E8A-4147-A177-3AD203B41FA5}">
                      <a16:colId xmlns:a16="http://schemas.microsoft.com/office/drawing/2014/main" val="3941468851"/>
                    </a:ext>
                  </a:extLst>
                </a:gridCol>
                <a:gridCol w="2364264">
                  <a:extLst>
                    <a:ext uri="{9D8B030D-6E8A-4147-A177-3AD203B41FA5}">
                      <a16:colId xmlns:a16="http://schemas.microsoft.com/office/drawing/2014/main" val="2903947345"/>
                    </a:ext>
                  </a:extLst>
                </a:gridCol>
              </a:tblGrid>
              <a:tr h="503915">
                <a:tc>
                  <a:txBody>
                    <a:bodyPr/>
                    <a:lstStyle/>
                    <a:p>
                      <a:pPr algn="ctr"/>
                      <a:r>
                        <a:rPr lang="en-US" altLang="zh-CN" sz="1800" b="0" dirty="0">
                          <a:solidFill>
                            <a:schemeClr val="tx1"/>
                          </a:solidFill>
                        </a:rPr>
                        <a:t>a0. </a:t>
                      </a:r>
                      <a:br>
                        <a:rPr lang="en-US" altLang="zh-CN" sz="1800" b="0" dirty="0">
                          <a:solidFill>
                            <a:schemeClr val="tx1"/>
                          </a:solidFill>
                        </a:rPr>
                      </a:br>
                      <a:r>
                        <a:rPr lang="en-US" altLang="zh-CN" sz="1800" b="0" dirty="0">
                          <a:solidFill>
                            <a:schemeClr val="tx1"/>
                          </a:solidFill>
                        </a:rPr>
                        <a:t>Patient ID</a:t>
                      </a:r>
                      <a:endParaRPr lang="zh-CN" altLang="en-US" sz="1800" b="0" dirty="0">
                        <a:solidFill>
                          <a:schemeClr val="tx1"/>
                        </a:solidFill>
                      </a:endParaRPr>
                    </a:p>
                  </a:txBody>
                  <a:tcPr>
                    <a:solidFill>
                      <a:schemeClr val="accent4">
                        <a:lumMod val="60000"/>
                        <a:lumOff val="40000"/>
                      </a:schemeClr>
                    </a:solidFill>
                  </a:tcPr>
                </a:tc>
                <a:tc>
                  <a:txBody>
                    <a:bodyPr/>
                    <a:lstStyle/>
                    <a:p>
                      <a:pPr algn="ctr"/>
                      <a:r>
                        <a:rPr lang="en-US" altLang="zh-CN" sz="1800" b="0" dirty="0">
                          <a:solidFill>
                            <a:schemeClr val="tx1"/>
                          </a:solidFill>
                        </a:rPr>
                        <a:t>a1.</a:t>
                      </a:r>
                    </a:p>
                    <a:p>
                      <a:pPr algn="ctr"/>
                      <a:r>
                        <a:rPr lang="en-US" altLang="zh-CN" sz="1800" b="0" dirty="0">
                          <a:solidFill>
                            <a:schemeClr val="tx1"/>
                          </a:solidFill>
                        </a:rPr>
                        <a:t>Medication Name</a:t>
                      </a:r>
                      <a:endParaRPr lang="zh-CN" altLang="en-US" sz="1800" b="0" dirty="0">
                        <a:solidFill>
                          <a:schemeClr val="tx1"/>
                        </a:solidFill>
                      </a:endParaRPr>
                    </a:p>
                  </a:txBody>
                  <a:tcPr>
                    <a:solidFill>
                      <a:schemeClr val="accent4">
                        <a:lumMod val="60000"/>
                        <a:lumOff val="40000"/>
                      </a:schemeClr>
                    </a:solidFill>
                  </a:tcPr>
                </a:tc>
                <a:tc>
                  <a:txBody>
                    <a:bodyPr/>
                    <a:lstStyle/>
                    <a:p>
                      <a:pPr algn="ctr"/>
                      <a:r>
                        <a:rPr lang="en-US" altLang="zh-CN" sz="1800" b="0" dirty="0">
                          <a:solidFill>
                            <a:schemeClr val="tx1"/>
                          </a:solidFill>
                        </a:rPr>
                        <a:t>a2.</a:t>
                      </a:r>
                    </a:p>
                    <a:p>
                      <a:pPr algn="ctr"/>
                      <a:r>
                        <a:rPr lang="en-US" altLang="zh-CN" sz="1800" b="0" dirty="0">
                          <a:solidFill>
                            <a:schemeClr val="tx1"/>
                          </a:solidFill>
                        </a:rPr>
                        <a:t>Clinical </a:t>
                      </a:r>
                    </a:p>
                    <a:p>
                      <a:pPr algn="ctr"/>
                      <a:r>
                        <a:rPr lang="en-US" altLang="zh-CN" sz="1800" b="0" dirty="0">
                          <a:solidFill>
                            <a:schemeClr val="tx1"/>
                          </a:solidFill>
                        </a:rPr>
                        <a:t>Data</a:t>
                      </a:r>
                      <a:endParaRPr lang="zh-CN" altLang="en-US" sz="1800" b="0" dirty="0">
                        <a:solidFill>
                          <a:schemeClr val="tx1"/>
                        </a:solidFill>
                      </a:endParaRPr>
                    </a:p>
                  </a:txBody>
                  <a:tcPr>
                    <a:solidFill>
                      <a:schemeClr val="accent4">
                        <a:lumMod val="60000"/>
                        <a:lumOff val="40000"/>
                      </a:schemeClr>
                    </a:solidFill>
                  </a:tcPr>
                </a:tc>
                <a:tc>
                  <a:txBody>
                    <a:bodyPr/>
                    <a:lstStyle/>
                    <a:p>
                      <a:pPr algn="ctr"/>
                      <a:r>
                        <a:rPr lang="en-US" altLang="zh-CN" sz="1800" b="0" dirty="0">
                          <a:solidFill>
                            <a:schemeClr val="tx1"/>
                          </a:solidFill>
                        </a:rPr>
                        <a:t>a4.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rPr>
                        <a:t>Dosage</a:t>
                      </a:r>
                    </a:p>
                    <a:p>
                      <a:pPr algn="ctr"/>
                      <a:endParaRPr lang="en-US" altLang="zh-CN" sz="1800" b="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436339341"/>
                  </a:ext>
                </a:extLst>
              </a:tr>
              <a:tr h="255457">
                <a:tc>
                  <a:txBody>
                    <a:bodyPr/>
                    <a:lstStyle/>
                    <a:p>
                      <a:pPr algn="ctr"/>
                      <a:r>
                        <a:rPr lang="en-US" altLang="zh-CN" sz="1800" b="0" dirty="0">
                          <a:solidFill>
                            <a:schemeClr val="tx1"/>
                          </a:solidFill>
                        </a:rPr>
                        <a:t>188</a:t>
                      </a:r>
                      <a:endParaRPr lang="zh-CN" altLang="en-US" sz="1800" b="0" dirty="0">
                        <a:solidFill>
                          <a:schemeClr val="tx1"/>
                        </a:solidFill>
                      </a:endParaRPr>
                    </a:p>
                  </a:txBody>
                  <a:tcPr/>
                </a:tc>
                <a:tc>
                  <a:txBody>
                    <a:bodyPr/>
                    <a:lstStyle/>
                    <a:p>
                      <a:pPr algn="ctr"/>
                      <a:r>
                        <a:rPr lang="en-US" altLang="zh-CN" sz="1800" b="0" dirty="0">
                          <a:solidFill>
                            <a:schemeClr val="tx1"/>
                          </a:solidFill>
                        </a:rPr>
                        <a:t>Ibuprofen</a:t>
                      </a:r>
                      <a:endParaRPr lang="zh-CN" altLang="en-US" sz="1800" b="0" dirty="0">
                        <a:solidFill>
                          <a:schemeClr val="tx1"/>
                        </a:solidFill>
                      </a:endParaRPr>
                    </a:p>
                  </a:txBody>
                  <a:tcPr/>
                </a:tc>
                <a:tc>
                  <a:txBody>
                    <a:bodyPr/>
                    <a:lstStyle/>
                    <a:p>
                      <a:pPr algn="ctr"/>
                      <a:r>
                        <a:rPr lang="en-US" altLang="zh-CN" sz="1800" b="0" dirty="0">
                          <a:solidFill>
                            <a:schemeClr val="tx1"/>
                          </a:solidFill>
                        </a:rPr>
                        <a:t>CliD1</a:t>
                      </a:r>
                      <a:endParaRPr lang="zh-CN" altLang="en-US" sz="1800" b="0" dirty="0">
                        <a:solidFill>
                          <a:schemeClr val="tx1"/>
                        </a:solidFill>
                      </a:endParaRPr>
                    </a:p>
                  </a:txBody>
                  <a:tcPr/>
                </a:tc>
                <a:tc>
                  <a:txBody>
                    <a:bodyPr/>
                    <a:lstStyle/>
                    <a:p>
                      <a:pPr algn="ctr"/>
                      <a:r>
                        <a:rPr lang="en-US" altLang="zh-CN" sz="1800" b="0" dirty="0">
                          <a:solidFill>
                            <a:schemeClr val="tx1"/>
                          </a:solidFill>
                        </a:rPr>
                        <a:t>New Dosage</a:t>
                      </a:r>
                      <a:endParaRPr lang="zh-CN" altLang="en-US" sz="1800" b="0" dirty="0">
                        <a:solidFill>
                          <a:schemeClr val="tx1"/>
                        </a:solidFill>
                      </a:endParaRPr>
                    </a:p>
                  </a:txBody>
                  <a:tcPr>
                    <a:solidFill>
                      <a:schemeClr val="accent3">
                        <a:lumMod val="60000"/>
                        <a:lumOff val="40000"/>
                      </a:schemeClr>
                    </a:solidFill>
                  </a:tcPr>
                </a:tc>
                <a:extLst>
                  <a:ext uri="{0D108BD9-81ED-4DB2-BD59-A6C34878D82A}">
                    <a16:rowId xmlns:a16="http://schemas.microsoft.com/office/drawing/2014/main" val="1383118963"/>
                  </a:ext>
                </a:extLst>
              </a:tr>
              <a:tr h="255457">
                <a:tc>
                  <a:txBody>
                    <a:bodyPr/>
                    <a:lstStyle/>
                    <a:p>
                      <a:pPr algn="ctr"/>
                      <a:r>
                        <a:rPr lang="en-US" altLang="zh-CN" sz="1800" b="0" dirty="0">
                          <a:solidFill>
                            <a:schemeClr val="tx1"/>
                          </a:solidFill>
                        </a:rPr>
                        <a:t>189</a:t>
                      </a:r>
                      <a:endParaRPr lang="zh-CN" altLang="en-US" sz="1800" b="0" dirty="0">
                        <a:solidFill>
                          <a:schemeClr val="tx1"/>
                        </a:solidFill>
                      </a:endParaRPr>
                    </a:p>
                  </a:txBody>
                  <a:tcPr/>
                </a:tc>
                <a:tc>
                  <a:txBody>
                    <a:bodyPr/>
                    <a:lstStyle/>
                    <a:p>
                      <a:pPr algn="ctr"/>
                      <a:r>
                        <a:rPr lang="en-US" altLang="zh-CN" sz="1800" b="0" dirty="0">
                          <a:solidFill>
                            <a:schemeClr val="tx1"/>
                          </a:solidFill>
                        </a:rPr>
                        <a:t>Wellbutrin</a:t>
                      </a:r>
                      <a:endParaRPr lang="zh-CN" altLang="en-US" sz="1800" b="0" dirty="0">
                        <a:solidFill>
                          <a:schemeClr val="tx1"/>
                        </a:solidFill>
                      </a:endParaRPr>
                    </a:p>
                  </a:txBody>
                  <a:tcPr/>
                </a:tc>
                <a:tc>
                  <a:txBody>
                    <a:bodyPr/>
                    <a:lstStyle/>
                    <a:p>
                      <a:pPr algn="ctr"/>
                      <a:r>
                        <a:rPr lang="en-US" altLang="zh-CN" sz="1800" b="0" dirty="0">
                          <a:solidFill>
                            <a:schemeClr val="tx1"/>
                          </a:solidFill>
                        </a:rPr>
                        <a:t>CliD2</a:t>
                      </a:r>
                      <a:endParaRPr lang="zh-CN" altLang="en-US" sz="1800" b="0" dirty="0">
                        <a:solidFill>
                          <a:schemeClr val="tx1"/>
                        </a:solidFill>
                      </a:endParaRPr>
                    </a:p>
                  </a:txBody>
                  <a:tcPr/>
                </a:tc>
                <a:tc>
                  <a:txBody>
                    <a:bodyPr/>
                    <a:lstStyle/>
                    <a:p>
                      <a:pPr algn="ctr"/>
                      <a:r>
                        <a:rPr lang="en-US" altLang="zh-CN" sz="1800" b="0" dirty="0">
                          <a:solidFill>
                            <a:schemeClr val="tx1"/>
                          </a:solidFill>
                        </a:rPr>
                        <a:t>100 mg twice daily</a:t>
                      </a:r>
                      <a:endParaRPr lang="zh-CN" altLang="en-US" sz="1800" b="0" dirty="0">
                        <a:solidFill>
                          <a:schemeClr val="tx1"/>
                        </a:solidFill>
                      </a:endParaRPr>
                    </a:p>
                  </a:txBody>
                  <a:tcPr/>
                </a:tc>
                <a:extLst>
                  <a:ext uri="{0D108BD9-81ED-4DB2-BD59-A6C34878D82A}">
                    <a16:rowId xmlns:a16="http://schemas.microsoft.com/office/drawing/2014/main" val="2333692411"/>
                  </a:ext>
                </a:extLst>
              </a:tr>
            </a:tbl>
          </a:graphicData>
        </a:graphic>
      </p:graphicFrame>
      <p:sp>
        <p:nvSpPr>
          <p:cNvPr id="16" name="文本框 15">
            <a:extLst>
              <a:ext uri="{FF2B5EF4-FFF2-40B4-BE49-F238E27FC236}">
                <a16:creationId xmlns:a16="http://schemas.microsoft.com/office/drawing/2014/main" id="{B7B360B2-4DDA-8E48-BAF8-E07883FD34B0}"/>
              </a:ext>
            </a:extLst>
          </p:cNvPr>
          <p:cNvSpPr txBox="1"/>
          <p:nvPr/>
        </p:nvSpPr>
        <p:spPr>
          <a:xfrm>
            <a:off x="1955176" y="648929"/>
            <a:ext cx="3147765" cy="400110"/>
          </a:xfrm>
          <a:prstGeom prst="rect">
            <a:avLst/>
          </a:prstGeom>
          <a:noFill/>
        </p:spPr>
        <p:txBody>
          <a:bodyPr wrap="square" rtlCol="0">
            <a:spAutoFit/>
          </a:bodyPr>
          <a:lstStyle/>
          <a:p>
            <a:r>
              <a:rPr kumimoji="1" lang="en-US" altLang="zh-CN" sz="2000" dirty="0"/>
              <a:t>Doctor base/ source table</a:t>
            </a:r>
            <a:endParaRPr kumimoji="1" lang="zh-CN" altLang="en-US" sz="2000" dirty="0"/>
          </a:p>
        </p:txBody>
      </p:sp>
      <p:sp>
        <p:nvSpPr>
          <p:cNvPr id="22" name="虚尾箭头 21">
            <a:extLst>
              <a:ext uri="{FF2B5EF4-FFF2-40B4-BE49-F238E27FC236}">
                <a16:creationId xmlns:a16="http://schemas.microsoft.com/office/drawing/2014/main" id="{2B006D39-4C58-804E-A0A4-3C68E249A878}"/>
              </a:ext>
            </a:extLst>
          </p:cNvPr>
          <p:cNvSpPr/>
          <p:nvPr/>
        </p:nvSpPr>
        <p:spPr>
          <a:xfrm rot="16200000">
            <a:off x="3159690" y="3029957"/>
            <a:ext cx="758600" cy="380383"/>
          </a:xfrm>
          <a:prstGeom prst="stripedRightArrow">
            <a:avLst/>
          </a:prstGeom>
          <a:solidFill>
            <a:schemeClr val="accent3">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dirty="0"/>
          </a:p>
        </p:txBody>
      </p:sp>
      <p:sp>
        <p:nvSpPr>
          <p:cNvPr id="24" name="矩形 23">
            <a:extLst>
              <a:ext uri="{FF2B5EF4-FFF2-40B4-BE49-F238E27FC236}">
                <a16:creationId xmlns:a16="http://schemas.microsoft.com/office/drawing/2014/main" id="{21078975-0E18-2D47-8AE1-7D4546981ACD}"/>
              </a:ext>
            </a:extLst>
          </p:cNvPr>
          <p:cNvSpPr/>
          <p:nvPr/>
        </p:nvSpPr>
        <p:spPr>
          <a:xfrm>
            <a:off x="2487805" y="5418624"/>
            <a:ext cx="1051185" cy="400110"/>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zh-CN" sz="2000" dirty="0"/>
              <a:t>DP view</a:t>
            </a:r>
            <a:endParaRPr kumimoji="1" lang="zh-CN" altLang="en-US" sz="2000" dirty="0"/>
          </a:p>
        </p:txBody>
      </p:sp>
      <p:sp>
        <p:nvSpPr>
          <p:cNvPr id="17" name="虚尾箭头 16">
            <a:extLst>
              <a:ext uri="{FF2B5EF4-FFF2-40B4-BE49-F238E27FC236}">
                <a16:creationId xmlns:a16="http://schemas.microsoft.com/office/drawing/2014/main" id="{4D83D94E-C54B-5849-BCA0-7993CADCAB0B}"/>
              </a:ext>
            </a:extLst>
          </p:cNvPr>
          <p:cNvSpPr/>
          <p:nvPr/>
        </p:nvSpPr>
        <p:spPr>
          <a:xfrm rot="5400000">
            <a:off x="2648310" y="3074203"/>
            <a:ext cx="758600" cy="380383"/>
          </a:xfrm>
          <a:prstGeom prst="stripedRightArrow">
            <a:avLst/>
          </a:prstGeom>
          <a:solidFill>
            <a:schemeClr val="tx1">
              <a:lumMod val="65000"/>
              <a:lumOff val="3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dirty="0"/>
          </a:p>
        </p:txBody>
      </p:sp>
      <p:sp>
        <p:nvSpPr>
          <p:cNvPr id="19" name="矩形 18">
            <a:extLst>
              <a:ext uri="{FF2B5EF4-FFF2-40B4-BE49-F238E27FC236}">
                <a16:creationId xmlns:a16="http://schemas.microsoft.com/office/drawing/2014/main" id="{E525FB3A-EB91-9D44-98B0-C01189CF21CE}"/>
              </a:ext>
            </a:extLst>
          </p:cNvPr>
          <p:cNvSpPr/>
          <p:nvPr/>
        </p:nvSpPr>
        <p:spPr>
          <a:xfrm>
            <a:off x="1832463" y="2941655"/>
            <a:ext cx="1004955" cy="461665"/>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zh-CN" sz="2400" dirty="0">
                <a:solidFill>
                  <a:srgbClr val="FF0000"/>
                </a:solidFill>
              </a:rPr>
              <a:t>Query</a:t>
            </a:r>
            <a:endParaRPr kumimoji="1" lang="zh-CN" altLang="en-US" sz="2400" dirty="0">
              <a:solidFill>
                <a:srgbClr val="FF0000"/>
              </a:solidFill>
            </a:endParaRPr>
          </a:p>
        </p:txBody>
      </p:sp>
      <p:sp>
        <p:nvSpPr>
          <p:cNvPr id="26" name="文本框 25">
            <a:extLst>
              <a:ext uri="{FF2B5EF4-FFF2-40B4-BE49-F238E27FC236}">
                <a16:creationId xmlns:a16="http://schemas.microsoft.com/office/drawing/2014/main" id="{0C421CED-1775-3A4E-9DB4-EF76541C36D7}"/>
              </a:ext>
            </a:extLst>
          </p:cNvPr>
          <p:cNvSpPr txBox="1"/>
          <p:nvPr/>
        </p:nvSpPr>
        <p:spPr>
          <a:xfrm>
            <a:off x="6255385" y="2893915"/>
            <a:ext cx="5437630" cy="523220"/>
          </a:xfrm>
          <a:prstGeom prst="rect">
            <a:avLst/>
          </a:prstGeom>
          <a:noFill/>
        </p:spPr>
        <p:txBody>
          <a:bodyPr wrap="square" rtlCol="0">
            <a:spAutoFit/>
          </a:bodyPr>
          <a:lstStyle/>
          <a:p>
            <a:r>
              <a:rPr kumimoji="1" lang="en-US" altLang="zh-CN" sz="2800" dirty="0">
                <a:highlight>
                  <a:srgbClr val="FFFF00"/>
                </a:highlight>
                <a:sym typeface="Wingdings" pitchFamily="2" charset="2"/>
              </a:rPr>
              <a:t> </a:t>
            </a:r>
            <a:r>
              <a:rPr kumimoji="1" lang="en-US" altLang="zh-CN" sz="2800" dirty="0">
                <a:highlight>
                  <a:srgbClr val="FFFF00"/>
                </a:highlight>
              </a:rPr>
              <a:t> Write update strategy </a:t>
            </a:r>
            <a:endParaRPr kumimoji="1" lang="zh-CN" altLang="en-US" sz="2800" dirty="0">
              <a:highlight>
                <a:srgbClr val="FFFF00"/>
              </a:highlight>
            </a:endParaRPr>
          </a:p>
        </p:txBody>
      </p:sp>
      <p:sp>
        <p:nvSpPr>
          <p:cNvPr id="27" name="矩形 26">
            <a:extLst>
              <a:ext uri="{FF2B5EF4-FFF2-40B4-BE49-F238E27FC236}">
                <a16:creationId xmlns:a16="http://schemas.microsoft.com/office/drawing/2014/main" id="{9DF879C9-746D-1B46-A82E-2C2912E51681}"/>
              </a:ext>
            </a:extLst>
          </p:cNvPr>
          <p:cNvSpPr/>
          <p:nvPr/>
        </p:nvSpPr>
        <p:spPr>
          <a:xfrm>
            <a:off x="3729182" y="2955470"/>
            <a:ext cx="1095172" cy="461665"/>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zh-CN" sz="2400" dirty="0">
                <a:solidFill>
                  <a:srgbClr val="FF0000"/>
                </a:solidFill>
              </a:rPr>
              <a:t>Update</a:t>
            </a:r>
            <a:endParaRPr kumimoji="1" lang="zh-CN" altLang="en-US" sz="2400" dirty="0">
              <a:solidFill>
                <a:srgbClr val="FF0000"/>
              </a:solidFill>
            </a:endParaRPr>
          </a:p>
        </p:txBody>
      </p:sp>
      <p:sp>
        <p:nvSpPr>
          <p:cNvPr id="6" name="矩形 5">
            <a:extLst>
              <a:ext uri="{FF2B5EF4-FFF2-40B4-BE49-F238E27FC236}">
                <a16:creationId xmlns:a16="http://schemas.microsoft.com/office/drawing/2014/main" id="{E9203A7F-CEC9-DA48-B7B7-045D21006184}"/>
              </a:ext>
            </a:extLst>
          </p:cNvPr>
          <p:cNvSpPr/>
          <p:nvPr/>
        </p:nvSpPr>
        <p:spPr>
          <a:xfrm>
            <a:off x="6617109" y="3643695"/>
            <a:ext cx="5181601" cy="2308324"/>
          </a:xfrm>
          <a:prstGeom prst="rect">
            <a:avLst/>
          </a:prstGeom>
        </p:spPr>
        <p:txBody>
          <a:bodyPr wrap="square">
            <a:spAutoFit/>
          </a:bodyPr>
          <a:lstStyle/>
          <a:p>
            <a:r>
              <a:rPr kumimoji="1" lang="en-US" altLang="zh-CN" sz="2400" dirty="0">
                <a:highlight>
                  <a:srgbClr val="FFFF00"/>
                </a:highlight>
              </a:rPr>
              <a:t>Law 1</a:t>
            </a:r>
            <a:r>
              <a:rPr kumimoji="1" lang="en-US" altLang="zh-CN" sz="2400" dirty="0"/>
              <a:t>:</a:t>
            </a:r>
          </a:p>
          <a:p>
            <a:r>
              <a:rPr kumimoji="1" lang="en-US" altLang="zh-CN" sz="2400" dirty="0"/>
              <a:t>         if view </a:t>
            </a:r>
            <a:r>
              <a:rPr kumimoji="1" lang="en-US" altLang="zh-CN" sz="2400" dirty="0">
                <a:sym typeface="Wingdings" pitchFamily="2" charset="2"/>
              </a:rPr>
              <a:t></a:t>
            </a:r>
            <a:r>
              <a:rPr kumimoji="1" lang="en-US" altLang="zh-CN" sz="2400" dirty="0"/>
              <a:t> view’, </a:t>
            </a:r>
          </a:p>
          <a:p>
            <a:r>
              <a:rPr kumimoji="1" lang="en-US" altLang="zh-CN" sz="2400" dirty="0"/>
              <a:t>		 then after updates,</a:t>
            </a:r>
          </a:p>
          <a:p>
            <a:r>
              <a:rPr kumimoji="1" lang="en-US" altLang="zh-CN" sz="2400" dirty="0"/>
              <a:t>                  base </a:t>
            </a:r>
            <a:r>
              <a:rPr kumimoji="1" lang="en-US" altLang="zh-CN" sz="2400" dirty="0">
                <a:sym typeface="Wingdings" pitchFamily="2" charset="2"/>
              </a:rPr>
              <a:t></a:t>
            </a:r>
            <a:r>
              <a:rPr kumimoji="1" lang="en-US" altLang="zh-CN" sz="2400" dirty="0"/>
              <a:t> base’, </a:t>
            </a:r>
          </a:p>
          <a:p>
            <a:r>
              <a:rPr kumimoji="1" lang="en-US" altLang="zh-CN" sz="2400" dirty="0"/>
              <a:t>        	       query (base’) == view’</a:t>
            </a:r>
          </a:p>
          <a:p>
            <a:r>
              <a:rPr kumimoji="1" lang="en-US" altLang="zh-CN" sz="2400" dirty="0">
                <a:highlight>
                  <a:srgbClr val="FFFF00"/>
                </a:highlight>
              </a:rPr>
              <a:t>Law 2</a:t>
            </a:r>
            <a:r>
              <a:rPr kumimoji="1" lang="en-US" altLang="zh-CN" sz="2400" dirty="0"/>
              <a:t>:  view </a:t>
            </a:r>
            <a:r>
              <a:rPr kumimoji="1" lang="en-US" altLang="zh-CN" sz="2400" dirty="0">
                <a:sym typeface="Wingdings" pitchFamily="2" charset="2"/>
              </a:rPr>
              <a:t></a:t>
            </a:r>
            <a:r>
              <a:rPr kumimoji="1" lang="en-US" altLang="zh-CN" sz="2400" dirty="0"/>
              <a:t> view,  base </a:t>
            </a:r>
            <a:r>
              <a:rPr kumimoji="1" lang="en-US" altLang="zh-CN" sz="2400" dirty="0">
                <a:sym typeface="Wingdings" pitchFamily="2" charset="2"/>
              </a:rPr>
              <a:t> base</a:t>
            </a:r>
            <a:endParaRPr lang="zh-CN" altLang="en-US" sz="2400" dirty="0"/>
          </a:p>
        </p:txBody>
      </p:sp>
    </p:spTree>
    <p:extLst>
      <p:ext uri="{BB962C8B-B14F-4D97-AF65-F5344CB8AC3E}">
        <p14:creationId xmlns:p14="http://schemas.microsoft.com/office/powerpoint/2010/main" val="41548726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58F4D5DB-6BAA-7046-A21A-8B1D4E7BC693}"/>
              </a:ext>
            </a:extLst>
          </p:cNvPr>
          <p:cNvSpPr>
            <a:spLocks noGrp="1"/>
          </p:cNvSpPr>
          <p:nvPr>
            <p:ph type="sldNum" sz="quarter" idx="12"/>
          </p:nvPr>
        </p:nvSpPr>
        <p:spPr/>
        <p:txBody>
          <a:bodyPr/>
          <a:lstStyle/>
          <a:p>
            <a:fld id="{8A7A6979-0714-4377-B894-6BE4C2D6E202}" type="slidenum">
              <a:rPr lang="en-US" smtClean="0"/>
              <a:pPr/>
              <a:t>22</a:t>
            </a:fld>
            <a:endParaRPr lang="en-US" dirty="0"/>
          </a:p>
        </p:txBody>
      </p:sp>
      <p:graphicFrame>
        <p:nvGraphicFramePr>
          <p:cNvPr id="5" name="表格 4">
            <a:extLst>
              <a:ext uri="{FF2B5EF4-FFF2-40B4-BE49-F238E27FC236}">
                <a16:creationId xmlns:a16="http://schemas.microsoft.com/office/drawing/2014/main" id="{BDD83CCE-331C-C840-8FAA-F50C86378F3A}"/>
              </a:ext>
            </a:extLst>
          </p:cNvPr>
          <p:cNvGraphicFramePr>
            <a:graphicFrameLocks noGrp="1"/>
          </p:cNvGraphicFramePr>
          <p:nvPr/>
        </p:nvGraphicFramePr>
        <p:xfrm>
          <a:off x="163718" y="1116904"/>
          <a:ext cx="7435993" cy="1656080"/>
        </p:xfrm>
        <a:graphic>
          <a:graphicData uri="http://schemas.openxmlformats.org/drawingml/2006/table">
            <a:tbl>
              <a:tblPr firstRow="1" firstCol="1" bandRow="1">
                <a:tableStyleId>{1E171933-4619-4E11-9A3F-F7608DF75F80}</a:tableStyleId>
              </a:tblPr>
              <a:tblGrid>
                <a:gridCol w="1039239">
                  <a:extLst>
                    <a:ext uri="{9D8B030D-6E8A-4147-A177-3AD203B41FA5}">
                      <a16:colId xmlns:a16="http://schemas.microsoft.com/office/drawing/2014/main" val="2392303474"/>
                    </a:ext>
                  </a:extLst>
                </a:gridCol>
                <a:gridCol w="1380684">
                  <a:extLst>
                    <a:ext uri="{9D8B030D-6E8A-4147-A177-3AD203B41FA5}">
                      <a16:colId xmlns:a16="http://schemas.microsoft.com/office/drawing/2014/main" val="696982075"/>
                    </a:ext>
                  </a:extLst>
                </a:gridCol>
                <a:gridCol w="1062014">
                  <a:extLst>
                    <a:ext uri="{9D8B030D-6E8A-4147-A177-3AD203B41FA5}">
                      <a16:colId xmlns:a16="http://schemas.microsoft.com/office/drawing/2014/main" val="2018791737"/>
                    </a:ext>
                  </a:extLst>
                </a:gridCol>
                <a:gridCol w="2263419">
                  <a:extLst>
                    <a:ext uri="{9D8B030D-6E8A-4147-A177-3AD203B41FA5}">
                      <a16:colId xmlns:a16="http://schemas.microsoft.com/office/drawing/2014/main" val="3991618385"/>
                    </a:ext>
                  </a:extLst>
                </a:gridCol>
                <a:gridCol w="1690637">
                  <a:extLst>
                    <a:ext uri="{9D8B030D-6E8A-4147-A177-3AD203B41FA5}">
                      <a16:colId xmlns:a16="http://schemas.microsoft.com/office/drawing/2014/main" val="982224606"/>
                    </a:ext>
                  </a:extLst>
                </a:gridCol>
              </a:tblGrid>
              <a:tr h="370840">
                <a:tc>
                  <a:txBody>
                    <a:bodyPr/>
                    <a:lstStyle/>
                    <a:p>
                      <a:pPr algn="ctr"/>
                      <a:r>
                        <a:rPr lang="en-US" altLang="zh-CN" b="0" dirty="0">
                          <a:solidFill>
                            <a:schemeClr val="tx1"/>
                          </a:solidFill>
                        </a:rPr>
                        <a:t>a0. </a:t>
                      </a:r>
                      <a:br>
                        <a:rPr lang="en-US" altLang="zh-CN" b="0" dirty="0">
                          <a:solidFill>
                            <a:schemeClr val="tx1"/>
                          </a:solidFill>
                        </a:rPr>
                      </a:br>
                      <a:r>
                        <a:rPr lang="en-US" altLang="zh-CN" b="0" dirty="0">
                          <a:solidFill>
                            <a:schemeClr val="tx1"/>
                          </a:solidFill>
                        </a:rPr>
                        <a:t>Patient ID</a:t>
                      </a:r>
                      <a:endParaRPr lang="zh-CN" altLang="en-US" b="0" dirty="0">
                        <a:solidFill>
                          <a:schemeClr val="tx1"/>
                        </a:solidFill>
                      </a:endParaRPr>
                    </a:p>
                  </a:txBody>
                  <a:tcPr>
                    <a:solidFill>
                      <a:schemeClr val="accent4">
                        <a:lumMod val="60000"/>
                        <a:lumOff val="40000"/>
                      </a:schemeClr>
                    </a:solidFill>
                  </a:tcPr>
                </a:tc>
                <a:tc>
                  <a:txBody>
                    <a:bodyPr/>
                    <a:lstStyle/>
                    <a:p>
                      <a:pPr algn="ctr"/>
                      <a:r>
                        <a:rPr lang="en-US" altLang="zh-CN" b="0" dirty="0">
                          <a:solidFill>
                            <a:schemeClr val="tx1"/>
                          </a:solidFill>
                        </a:rPr>
                        <a:t>a1.</a:t>
                      </a:r>
                    </a:p>
                    <a:p>
                      <a:pPr algn="ctr"/>
                      <a:r>
                        <a:rPr lang="en-US" altLang="zh-CN" b="0" dirty="0">
                          <a:solidFill>
                            <a:schemeClr val="tx1"/>
                          </a:solidFill>
                        </a:rPr>
                        <a:t>Medication Name</a:t>
                      </a:r>
                      <a:endParaRPr lang="zh-CN" altLang="en-US" b="0" dirty="0">
                        <a:solidFill>
                          <a:schemeClr val="tx1"/>
                        </a:solidFill>
                      </a:endParaRPr>
                    </a:p>
                  </a:txBody>
                  <a:tcPr>
                    <a:solidFill>
                      <a:schemeClr val="accent4">
                        <a:lumMod val="60000"/>
                        <a:lumOff val="40000"/>
                      </a:schemeClr>
                    </a:solidFill>
                  </a:tcPr>
                </a:tc>
                <a:tc>
                  <a:txBody>
                    <a:bodyPr/>
                    <a:lstStyle/>
                    <a:p>
                      <a:pPr algn="ctr"/>
                      <a:r>
                        <a:rPr lang="en-US" altLang="zh-CN" b="0" dirty="0">
                          <a:solidFill>
                            <a:schemeClr val="tx1"/>
                          </a:solidFill>
                        </a:rPr>
                        <a:t>a2.</a:t>
                      </a:r>
                    </a:p>
                    <a:p>
                      <a:pPr algn="ctr"/>
                      <a:r>
                        <a:rPr lang="en-US" altLang="zh-CN" b="0" dirty="0">
                          <a:solidFill>
                            <a:schemeClr val="tx1"/>
                          </a:solidFill>
                        </a:rPr>
                        <a:t>Clinical </a:t>
                      </a:r>
                    </a:p>
                    <a:p>
                      <a:pPr algn="ctr"/>
                      <a:r>
                        <a:rPr lang="en-US" altLang="zh-CN" b="0" dirty="0">
                          <a:solidFill>
                            <a:schemeClr val="tx1"/>
                          </a:solidFill>
                        </a:rPr>
                        <a:t>Data</a:t>
                      </a:r>
                      <a:endParaRPr lang="zh-CN" altLang="en-US" b="0" dirty="0">
                        <a:solidFill>
                          <a:schemeClr val="tx1"/>
                        </a:solidFill>
                      </a:endParaRPr>
                    </a:p>
                  </a:txBody>
                  <a:tcPr>
                    <a:solidFill>
                      <a:schemeClr val="accent4">
                        <a:lumMod val="60000"/>
                        <a:lumOff val="40000"/>
                      </a:schemeClr>
                    </a:solidFill>
                  </a:tcPr>
                </a:tc>
                <a:tc>
                  <a:txBody>
                    <a:bodyPr/>
                    <a:lstStyle/>
                    <a:p>
                      <a:pPr algn="ctr"/>
                      <a:r>
                        <a:rPr lang="en-US" altLang="zh-CN" b="0" dirty="0">
                          <a:solidFill>
                            <a:schemeClr val="tx1"/>
                          </a:solidFill>
                        </a:rPr>
                        <a:t>a4.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0" dirty="0">
                          <a:solidFill>
                            <a:schemeClr val="tx1"/>
                          </a:solidFill>
                        </a:rPr>
                        <a:t>Dosage</a:t>
                      </a:r>
                    </a:p>
                    <a:p>
                      <a:pPr algn="ctr"/>
                      <a:endParaRPr lang="en-US" altLang="zh-CN" b="0" dirty="0">
                        <a:solidFill>
                          <a:schemeClr val="tx1"/>
                        </a:solidFill>
                      </a:endParaRPr>
                    </a:p>
                  </a:txBody>
                  <a:tcPr>
                    <a:solidFill>
                      <a:schemeClr val="accent4">
                        <a:lumMod val="60000"/>
                        <a:lumOff val="40000"/>
                      </a:schemeClr>
                    </a:solidFill>
                  </a:tcPr>
                </a:tc>
                <a:tc>
                  <a:txBody>
                    <a:bodyPr/>
                    <a:lstStyle/>
                    <a:p>
                      <a:pPr algn="ctr"/>
                      <a:r>
                        <a:rPr lang="en-US" altLang="zh-CN" b="0" dirty="0">
                          <a:solidFill>
                            <a:schemeClr val="tx1"/>
                          </a:solidFill>
                        </a:rPr>
                        <a:t>a5.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0" dirty="0">
                          <a:solidFill>
                            <a:schemeClr val="tx1"/>
                          </a:solidFill>
                        </a:rPr>
                        <a:t>Mechanism of Action</a:t>
                      </a:r>
                      <a:endParaRPr lang="zh-CN" altLang="en-US" b="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3324915150"/>
                  </a:ext>
                </a:extLst>
              </a:tr>
              <a:tr h="370840">
                <a:tc>
                  <a:txBody>
                    <a:bodyPr/>
                    <a:lstStyle/>
                    <a:p>
                      <a:pPr algn="ctr"/>
                      <a:r>
                        <a:rPr lang="en-US" altLang="zh-CN" b="0" dirty="0">
                          <a:solidFill>
                            <a:schemeClr val="tx1"/>
                          </a:solidFill>
                        </a:rPr>
                        <a:t>188</a:t>
                      </a:r>
                      <a:endParaRPr lang="zh-CN" altLang="en-US" b="0" dirty="0">
                        <a:solidFill>
                          <a:schemeClr val="tx1"/>
                        </a:solidFill>
                      </a:endParaRPr>
                    </a:p>
                  </a:txBody>
                  <a:tcPr/>
                </a:tc>
                <a:tc>
                  <a:txBody>
                    <a:bodyPr/>
                    <a:lstStyle/>
                    <a:p>
                      <a:pPr algn="ctr"/>
                      <a:r>
                        <a:rPr lang="en-US" altLang="zh-CN" b="0" dirty="0">
                          <a:solidFill>
                            <a:schemeClr val="tx1"/>
                          </a:solidFill>
                        </a:rPr>
                        <a:t>Ibuprofen</a:t>
                      </a:r>
                      <a:endParaRPr lang="zh-CN" altLang="en-US" b="0" dirty="0">
                        <a:solidFill>
                          <a:schemeClr val="tx1"/>
                        </a:solidFill>
                      </a:endParaRPr>
                    </a:p>
                  </a:txBody>
                  <a:tcPr/>
                </a:tc>
                <a:tc>
                  <a:txBody>
                    <a:bodyPr/>
                    <a:lstStyle/>
                    <a:p>
                      <a:pPr algn="ctr"/>
                      <a:r>
                        <a:rPr lang="en-US" altLang="zh-CN" b="0" dirty="0">
                          <a:solidFill>
                            <a:schemeClr val="tx1"/>
                          </a:solidFill>
                        </a:rPr>
                        <a:t>CliD1</a:t>
                      </a:r>
                      <a:endParaRPr lang="zh-CN" altLang="en-US" b="0" dirty="0">
                        <a:solidFill>
                          <a:schemeClr val="tx1"/>
                        </a:solidFill>
                      </a:endParaRPr>
                    </a:p>
                  </a:txBody>
                  <a:tcPr/>
                </a:tc>
                <a:tc>
                  <a:txBody>
                    <a:bodyPr/>
                    <a:lstStyle/>
                    <a:p>
                      <a:pPr algn="ctr"/>
                      <a:r>
                        <a:rPr lang="en-US" altLang="zh-CN" b="0" dirty="0">
                          <a:solidFill>
                            <a:schemeClr val="tx1"/>
                          </a:solidFill>
                        </a:rPr>
                        <a:t>New Dosage</a:t>
                      </a:r>
                      <a:endParaRPr lang="zh-CN" altLang="en-US" b="0" dirty="0">
                        <a:solidFill>
                          <a:schemeClr val="tx1"/>
                        </a:solidFill>
                      </a:endParaRPr>
                    </a:p>
                  </a:txBody>
                  <a:tcPr>
                    <a:solidFill>
                      <a:schemeClr val="accent3">
                        <a:lumMod val="60000"/>
                        <a:lumOff val="40000"/>
                      </a:schemeClr>
                    </a:solidFill>
                  </a:tcPr>
                </a:tc>
                <a:tc>
                  <a:txBody>
                    <a:bodyPr/>
                    <a:lstStyle/>
                    <a:p>
                      <a:pPr algn="ctr"/>
                      <a:r>
                        <a:rPr lang="en-US" altLang="zh-CN" b="0" dirty="0">
                          <a:solidFill>
                            <a:schemeClr val="tx1"/>
                          </a:solidFill>
                        </a:rPr>
                        <a:t>New Mech</a:t>
                      </a:r>
                      <a:endParaRPr lang="zh-CN" altLang="en-US" b="0" dirty="0">
                        <a:solidFill>
                          <a:schemeClr val="tx1"/>
                        </a:solidFill>
                      </a:endParaRPr>
                    </a:p>
                  </a:txBody>
                  <a:tcPr>
                    <a:solidFill>
                      <a:srgbClr val="00B0F0"/>
                    </a:solidFill>
                  </a:tcPr>
                </a:tc>
                <a:extLst>
                  <a:ext uri="{0D108BD9-81ED-4DB2-BD59-A6C34878D82A}">
                    <a16:rowId xmlns:a16="http://schemas.microsoft.com/office/drawing/2014/main" val="2759757479"/>
                  </a:ext>
                </a:extLst>
              </a:tr>
              <a:tr h="370840">
                <a:tc>
                  <a:txBody>
                    <a:bodyPr/>
                    <a:lstStyle/>
                    <a:p>
                      <a:pPr algn="ctr"/>
                      <a:r>
                        <a:rPr lang="en-US" altLang="zh-CN" b="0" dirty="0">
                          <a:solidFill>
                            <a:schemeClr val="tx1"/>
                          </a:solidFill>
                        </a:rPr>
                        <a:t>189</a:t>
                      </a:r>
                      <a:endParaRPr lang="zh-CN" altLang="en-US" b="0" dirty="0">
                        <a:solidFill>
                          <a:schemeClr val="tx1"/>
                        </a:solidFill>
                      </a:endParaRPr>
                    </a:p>
                  </a:txBody>
                  <a:tcPr/>
                </a:tc>
                <a:tc>
                  <a:txBody>
                    <a:bodyPr/>
                    <a:lstStyle/>
                    <a:p>
                      <a:pPr algn="ctr"/>
                      <a:r>
                        <a:rPr lang="en-US" altLang="zh-CN" b="0" dirty="0">
                          <a:solidFill>
                            <a:schemeClr val="tx1"/>
                          </a:solidFill>
                        </a:rPr>
                        <a:t>Wellbutrin</a:t>
                      </a:r>
                      <a:endParaRPr lang="zh-CN" altLang="en-US" b="0" dirty="0">
                        <a:solidFill>
                          <a:schemeClr val="tx1"/>
                        </a:solidFill>
                      </a:endParaRPr>
                    </a:p>
                  </a:txBody>
                  <a:tcPr/>
                </a:tc>
                <a:tc>
                  <a:txBody>
                    <a:bodyPr/>
                    <a:lstStyle/>
                    <a:p>
                      <a:pPr algn="ctr"/>
                      <a:r>
                        <a:rPr lang="en-US" altLang="zh-CN" b="0" dirty="0">
                          <a:solidFill>
                            <a:schemeClr val="tx1"/>
                          </a:solidFill>
                        </a:rPr>
                        <a:t>CliD2</a:t>
                      </a:r>
                      <a:endParaRPr lang="zh-CN" altLang="en-US" b="0" dirty="0">
                        <a:solidFill>
                          <a:schemeClr val="tx1"/>
                        </a:solidFill>
                      </a:endParaRPr>
                    </a:p>
                  </a:txBody>
                  <a:tcPr/>
                </a:tc>
                <a:tc>
                  <a:txBody>
                    <a:bodyPr/>
                    <a:lstStyle/>
                    <a:p>
                      <a:pPr algn="ctr"/>
                      <a:r>
                        <a:rPr lang="en-US" altLang="zh-CN" b="0" dirty="0">
                          <a:solidFill>
                            <a:schemeClr val="tx1"/>
                          </a:solidFill>
                        </a:rPr>
                        <a:t>100 mg twice daily</a:t>
                      </a:r>
                      <a:endParaRPr lang="zh-CN" altLang="en-US" b="0" dirty="0">
                        <a:solidFill>
                          <a:schemeClr val="tx1"/>
                        </a:solidFill>
                      </a:endParaRPr>
                    </a:p>
                  </a:txBody>
                  <a:tcPr/>
                </a:tc>
                <a:tc>
                  <a:txBody>
                    <a:bodyPr/>
                    <a:lstStyle/>
                    <a:p>
                      <a:pPr algn="ctr"/>
                      <a:r>
                        <a:rPr lang="en-US" altLang="zh-CN" b="0" dirty="0">
                          <a:solidFill>
                            <a:schemeClr val="tx1"/>
                          </a:solidFill>
                        </a:rPr>
                        <a:t>MeA2</a:t>
                      </a:r>
                      <a:endParaRPr lang="zh-CN" altLang="en-US" b="0" dirty="0">
                        <a:solidFill>
                          <a:schemeClr val="tx1"/>
                        </a:solidFill>
                      </a:endParaRPr>
                    </a:p>
                  </a:txBody>
                  <a:tcPr/>
                </a:tc>
                <a:extLst>
                  <a:ext uri="{0D108BD9-81ED-4DB2-BD59-A6C34878D82A}">
                    <a16:rowId xmlns:a16="http://schemas.microsoft.com/office/drawing/2014/main" val="3271478559"/>
                  </a:ext>
                </a:extLst>
              </a:tr>
            </a:tbl>
          </a:graphicData>
        </a:graphic>
      </p:graphicFrame>
      <p:graphicFrame>
        <p:nvGraphicFramePr>
          <p:cNvPr id="2" name="表格 1">
            <a:extLst>
              <a:ext uri="{FF2B5EF4-FFF2-40B4-BE49-F238E27FC236}">
                <a16:creationId xmlns:a16="http://schemas.microsoft.com/office/drawing/2014/main" id="{12C5664E-AA1A-1343-A499-14F282C7F8B3}"/>
              </a:ext>
            </a:extLst>
          </p:cNvPr>
          <p:cNvGraphicFramePr>
            <a:graphicFrameLocks noGrp="1"/>
          </p:cNvGraphicFramePr>
          <p:nvPr/>
        </p:nvGraphicFramePr>
        <p:xfrm>
          <a:off x="197034" y="3772704"/>
          <a:ext cx="6012037" cy="1645920"/>
        </p:xfrm>
        <a:graphic>
          <a:graphicData uri="http://schemas.openxmlformats.org/drawingml/2006/table">
            <a:tbl>
              <a:tblPr firstRow="1" firstCol="1" bandRow="1">
                <a:tableStyleId>{1E171933-4619-4E11-9A3F-F7608DF75F80}</a:tableStyleId>
              </a:tblPr>
              <a:tblGrid>
                <a:gridCol w="1088736">
                  <a:extLst>
                    <a:ext uri="{9D8B030D-6E8A-4147-A177-3AD203B41FA5}">
                      <a16:colId xmlns:a16="http://schemas.microsoft.com/office/drawing/2014/main" val="2062053275"/>
                    </a:ext>
                  </a:extLst>
                </a:gridCol>
                <a:gridCol w="1446442">
                  <a:extLst>
                    <a:ext uri="{9D8B030D-6E8A-4147-A177-3AD203B41FA5}">
                      <a16:colId xmlns:a16="http://schemas.microsoft.com/office/drawing/2014/main" val="3900980817"/>
                    </a:ext>
                  </a:extLst>
                </a:gridCol>
                <a:gridCol w="1112595">
                  <a:extLst>
                    <a:ext uri="{9D8B030D-6E8A-4147-A177-3AD203B41FA5}">
                      <a16:colId xmlns:a16="http://schemas.microsoft.com/office/drawing/2014/main" val="3941468851"/>
                    </a:ext>
                  </a:extLst>
                </a:gridCol>
                <a:gridCol w="2364264">
                  <a:extLst>
                    <a:ext uri="{9D8B030D-6E8A-4147-A177-3AD203B41FA5}">
                      <a16:colId xmlns:a16="http://schemas.microsoft.com/office/drawing/2014/main" val="2903947345"/>
                    </a:ext>
                  </a:extLst>
                </a:gridCol>
              </a:tblGrid>
              <a:tr h="503915">
                <a:tc>
                  <a:txBody>
                    <a:bodyPr/>
                    <a:lstStyle/>
                    <a:p>
                      <a:pPr algn="ctr"/>
                      <a:r>
                        <a:rPr lang="en-US" altLang="zh-CN" sz="1800" b="0" dirty="0">
                          <a:solidFill>
                            <a:schemeClr val="tx1"/>
                          </a:solidFill>
                        </a:rPr>
                        <a:t>a0. </a:t>
                      </a:r>
                      <a:br>
                        <a:rPr lang="en-US" altLang="zh-CN" sz="1800" b="0" dirty="0">
                          <a:solidFill>
                            <a:schemeClr val="tx1"/>
                          </a:solidFill>
                        </a:rPr>
                      </a:br>
                      <a:r>
                        <a:rPr lang="en-US" altLang="zh-CN" sz="1800" b="0" dirty="0">
                          <a:solidFill>
                            <a:schemeClr val="tx1"/>
                          </a:solidFill>
                        </a:rPr>
                        <a:t>Patient ID</a:t>
                      </a:r>
                      <a:endParaRPr lang="zh-CN" altLang="en-US" sz="1800" b="0" dirty="0">
                        <a:solidFill>
                          <a:schemeClr val="tx1"/>
                        </a:solidFill>
                      </a:endParaRPr>
                    </a:p>
                  </a:txBody>
                  <a:tcPr>
                    <a:solidFill>
                      <a:schemeClr val="accent4">
                        <a:lumMod val="60000"/>
                        <a:lumOff val="40000"/>
                      </a:schemeClr>
                    </a:solidFill>
                  </a:tcPr>
                </a:tc>
                <a:tc>
                  <a:txBody>
                    <a:bodyPr/>
                    <a:lstStyle/>
                    <a:p>
                      <a:pPr algn="ctr"/>
                      <a:r>
                        <a:rPr lang="en-US" altLang="zh-CN" sz="1800" b="0" dirty="0">
                          <a:solidFill>
                            <a:schemeClr val="tx1"/>
                          </a:solidFill>
                        </a:rPr>
                        <a:t>a1.</a:t>
                      </a:r>
                    </a:p>
                    <a:p>
                      <a:pPr algn="ctr"/>
                      <a:r>
                        <a:rPr lang="en-US" altLang="zh-CN" sz="1800" b="0" dirty="0">
                          <a:solidFill>
                            <a:schemeClr val="tx1"/>
                          </a:solidFill>
                        </a:rPr>
                        <a:t>Medication Name</a:t>
                      </a:r>
                      <a:endParaRPr lang="zh-CN" altLang="en-US" sz="1800" b="0" dirty="0">
                        <a:solidFill>
                          <a:schemeClr val="tx1"/>
                        </a:solidFill>
                      </a:endParaRPr>
                    </a:p>
                  </a:txBody>
                  <a:tcPr>
                    <a:solidFill>
                      <a:schemeClr val="accent4">
                        <a:lumMod val="60000"/>
                        <a:lumOff val="40000"/>
                      </a:schemeClr>
                    </a:solidFill>
                  </a:tcPr>
                </a:tc>
                <a:tc>
                  <a:txBody>
                    <a:bodyPr/>
                    <a:lstStyle/>
                    <a:p>
                      <a:pPr algn="ctr"/>
                      <a:r>
                        <a:rPr lang="en-US" altLang="zh-CN" sz="1800" b="0" dirty="0">
                          <a:solidFill>
                            <a:schemeClr val="tx1"/>
                          </a:solidFill>
                        </a:rPr>
                        <a:t>a2.</a:t>
                      </a:r>
                    </a:p>
                    <a:p>
                      <a:pPr algn="ctr"/>
                      <a:r>
                        <a:rPr lang="en-US" altLang="zh-CN" sz="1800" b="0" dirty="0">
                          <a:solidFill>
                            <a:schemeClr val="tx1"/>
                          </a:solidFill>
                        </a:rPr>
                        <a:t>Clinical </a:t>
                      </a:r>
                    </a:p>
                    <a:p>
                      <a:pPr algn="ctr"/>
                      <a:r>
                        <a:rPr lang="en-US" altLang="zh-CN" sz="1800" b="0" dirty="0">
                          <a:solidFill>
                            <a:schemeClr val="tx1"/>
                          </a:solidFill>
                        </a:rPr>
                        <a:t>Data</a:t>
                      </a:r>
                      <a:endParaRPr lang="zh-CN" altLang="en-US" sz="1800" b="0" dirty="0">
                        <a:solidFill>
                          <a:schemeClr val="tx1"/>
                        </a:solidFill>
                      </a:endParaRPr>
                    </a:p>
                  </a:txBody>
                  <a:tcPr>
                    <a:solidFill>
                      <a:schemeClr val="accent4">
                        <a:lumMod val="60000"/>
                        <a:lumOff val="40000"/>
                      </a:schemeClr>
                    </a:solidFill>
                  </a:tcPr>
                </a:tc>
                <a:tc>
                  <a:txBody>
                    <a:bodyPr/>
                    <a:lstStyle/>
                    <a:p>
                      <a:pPr algn="ctr"/>
                      <a:r>
                        <a:rPr lang="en-US" altLang="zh-CN" sz="1800" b="0" dirty="0">
                          <a:solidFill>
                            <a:schemeClr val="tx1"/>
                          </a:solidFill>
                        </a:rPr>
                        <a:t>a4.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rPr>
                        <a:t>Dosage</a:t>
                      </a:r>
                    </a:p>
                    <a:p>
                      <a:pPr algn="ctr"/>
                      <a:endParaRPr lang="en-US" altLang="zh-CN" sz="1800" b="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436339341"/>
                  </a:ext>
                </a:extLst>
              </a:tr>
              <a:tr h="255457">
                <a:tc>
                  <a:txBody>
                    <a:bodyPr/>
                    <a:lstStyle/>
                    <a:p>
                      <a:pPr algn="ctr"/>
                      <a:r>
                        <a:rPr lang="en-US" altLang="zh-CN" sz="1800" b="0" dirty="0">
                          <a:solidFill>
                            <a:schemeClr val="tx1"/>
                          </a:solidFill>
                        </a:rPr>
                        <a:t>188</a:t>
                      </a:r>
                      <a:endParaRPr lang="zh-CN" altLang="en-US" sz="1800" b="0" dirty="0">
                        <a:solidFill>
                          <a:schemeClr val="tx1"/>
                        </a:solidFill>
                      </a:endParaRPr>
                    </a:p>
                  </a:txBody>
                  <a:tcPr/>
                </a:tc>
                <a:tc>
                  <a:txBody>
                    <a:bodyPr/>
                    <a:lstStyle/>
                    <a:p>
                      <a:pPr algn="ctr"/>
                      <a:r>
                        <a:rPr lang="en-US" altLang="zh-CN" sz="1800" b="0" dirty="0">
                          <a:solidFill>
                            <a:schemeClr val="tx1"/>
                          </a:solidFill>
                        </a:rPr>
                        <a:t>Ibuprofen</a:t>
                      </a:r>
                      <a:endParaRPr lang="zh-CN" altLang="en-US" sz="1800" b="0" dirty="0">
                        <a:solidFill>
                          <a:schemeClr val="tx1"/>
                        </a:solidFill>
                      </a:endParaRPr>
                    </a:p>
                  </a:txBody>
                  <a:tcPr/>
                </a:tc>
                <a:tc>
                  <a:txBody>
                    <a:bodyPr/>
                    <a:lstStyle/>
                    <a:p>
                      <a:pPr algn="ctr"/>
                      <a:r>
                        <a:rPr lang="en-US" altLang="zh-CN" sz="1800" b="0" dirty="0">
                          <a:solidFill>
                            <a:schemeClr val="tx1"/>
                          </a:solidFill>
                        </a:rPr>
                        <a:t>CliD1</a:t>
                      </a:r>
                      <a:endParaRPr lang="zh-CN" altLang="en-US" sz="1800" b="0" dirty="0">
                        <a:solidFill>
                          <a:schemeClr val="tx1"/>
                        </a:solidFill>
                      </a:endParaRPr>
                    </a:p>
                  </a:txBody>
                  <a:tcPr/>
                </a:tc>
                <a:tc>
                  <a:txBody>
                    <a:bodyPr/>
                    <a:lstStyle/>
                    <a:p>
                      <a:pPr algn="ctr"/>
                      <a:r>
                        <a:rPr lang="en-US" altLang="zh-CN" sz="1800" b="0" dirty="0">
                          <a:solidFill>
                            <a:schemeClr val="tx1"/>
                          </a:solidFill>
                        </a:rPr>
                        <a:t>New Dosage</a:t>
                      </a:r>
                      <a:endParaRPr lang="zh-CN" altLang="en-US" sz="1800" b="0" dirty="0">
                        <a:solidFill>
                          <a:schemeClr val="tx1"/>
                        </a:solidFill>
                      </a:endParaRPr>
                    </a:p>
                  </a:txBody>
                  <a:tcPr>
                    <a:solidFill>
                      <a:schemeClr val="accent3">
                        <a:lumMod val="60000"/>
                        <a:lumOff val="40000"/>
                      </a:schemeClr>
                    </a:solidFill>
                  </a:tcPr>
                </a:tc>
                <a:extLst>
                  <a:ext uri="{0D108BD9-81ED-4DB2-BD59-A6C34878D82A}">
                    <a16:rowId xmlns:a16="http://schemas.microsoft.com/office/drawing/2014/main" val="1383118963"/>
                  </a:ext>
                </a:extLst>
              </a:tr>
              <a:tr h="255457">
                <a:tc>
                  <a:txBody>
                    <a:bodyPr/>
                    <a:lstStyle/>
                    <a:p>
                      <a:pPr algn="ctr"/>
                      <a:r>
                        <a:rPr lang="en-US" altLang="zh-CN" sz="1800" b="0" dirty="0">
                          <a:solidFill>
                            <a:schemeClr val="tx1"/>
                          </a:solidFill>
                        </a:rPr>
                        <a:t>189</a:t>
                      </a:r>
                      <a:endParaRPr lang="zh-CN" altLang="en-US" sz="1800" b="0" dirty="0">
                        <a:solidFill>
                          <a:schemeClr val="tx1"/>
                        </a:solidFill>
                      </a:endParaRPr>
                    </a:p>
                  </a:txBody>
                  <a:tcPr/>
                </a:tc>
                <a:tc>
                  <a:txBody>
                    <a:bodyPr/>
                    <a:lstStyle/>
                    <a:p>
                      <a:pPr algn="ctr"/>
                      <a:r>
                        <a:rPr lang="en-US" altLang="zh-CN" sz="1800" b="0" dirty="0">
                          <a:solidFill>
                            <a:schemeClr val="tx1"/>
                          </a:solidFill>
                        </a:rPr>
                        <a:t>Wellbutrin</a:t>
                      </a:r>
                      <a:endParaRPr lang="zh-CN" altLang="en-US" sz="1800" b="0" dirty="0">
                        <a:solidFill>
                          <a:schemeClr val="tx1"/>
                        </a:solidFill>
                      </a:endParaRPr>
                    </a:p>
                  </a:txBody>
                  <a:tcPr/>
                </a:tc>
                <a:tc>
                  <a:txBody>
                    <a:bodyPr/>
                    <a:lstStyle/>
                    <a:p>
                      <a:pPr algn="ctr"/>
                      <a:r>
                        <a:rPr lang="en-US" altLang="zh-CN" sz="1800" b="0" dirty="0">
                          <a:solidFill>
                            <a:schemeClr val="tx1"/>
                          </a:solidFill>
                        </a:rPr>
                        <a:t>CliD2</a:t>
                      </a:r>
                      <a:endParaRPr lang="zh-CN" altLang="en-US" sz="1800" b="0" dirty="0">
                        <a:solidFill>
                          <a:schemeClr val="tx1"/>
                        </a:solidFill>
                      </a:endParaRPr>
                    </a:p>
                  </a:txBody>
                  <a:tcPr/>
                </a:tc>
                <a:tc>
                  <a:txBody>
                    <a:bodyPr/>
                    <a:lstStyle/>
                    <a:p>
                      <a:pPr algn="ctr"/>
                      <a:r>
                        <a:rPr lang="en-US" altLang="zh-CN" sz="1800" b="0" dirty="0">
                          <a:solidFill>
                            <a:schemeClr val="tx1"/>
                          </a:solidFill>
                        </a:rPr>
                        <a:t>100 mg twice daily</a:t>
                      </a:r>
                      <a:endParaRPr lang="zh-CN" altLang="en-US" sz="1800" b="0" dirty="0">
                        <a:solidFill>
                          <a:schemeClr val="tx1"/>
                        </a:solidFill>
                      </a:endParaRPr>
                    </a:p>
                  </a:txBody>
                  <a:tcPr/>
                </a:tc>
                <a:extLst>
                  <a:ext uri="{0D108BD9-81ED-4DB2-BD59-A6C34878D82A}">
                    <a16:rowId xmlns:a16="http://schemas.microsoft.com/office/drawing/2014/main" val="2333692411"/>
                  </a:ext>
                </a:extLst>
              </a:tr>
            </a:tbl>
          </a:graphicData>
        </a:graphic>
      </p:graphicFrame>
      <p:sp>
        <p:nvSpPr>
          <p:cNvPr id="16" name="文本框 15">
            <a:extLst>
              <a:ext uri="{FF2B5EF4-FFF2-40B4-BE49-F238E27FC236}">
                <a16:creationId xmlns:a16="http://schemas.microsoft.com/office/drawing/2014/main" id="{B7B360B2-4DDA-8E48-BAF8-E07883FD34B0}"/>
              </a:ext>
            </a:extLst>
          </p:cNvPr>
          <p:cNvSpPr txBox="1"/>
          <p:nvPr/>
        </p:nvSpPr>
        <p:spPr>
          <a:xfrm>
            <a:off x="1955176" y="648929"/>
            <a:ext cx="3147765" cy="400110"/>
          </a:xfrm>
          <a:prstGeom prst="rect">
            <a:avLst/>
          </a:prstGeom>
          <a:noFill/>
        </p:spPr>
        <p:txBody>
          <a:bodyPr wrap="square" rtlCol="0">
            <a:spAutoFit/>
          </a:bodyPr>
          <a:lstStyle/>
          <a:p>
            <a:r>
              <a:rPr kumimoji="1" lang="en-US" altLang="zh-CN" sz="2000" dirty="0"/>
              <a:t>Doctor base/ source table</a:t>
            </a:r>
            <a:endParaRPr kumimoji="1" lang="zh-CN" altLang="en-US" sz="2000" dirty="0"/>
          </a:p>
        </p:txBody>
      </p:sp>
      <p:sp>
        <p:nvSpPr>
          <p:cNvPr id="22" name="虚尾箭头 21">
            <a:extLst>
              <a:ext uri="{FF2B5EF4-FFF2-40B4-BE49-F238E27FC236}">
                <a16:creationId xmlns:a16="http://schemas.microsoft.com/office/drawing/2014/main" id="{2B006D39-4C58-804E-A0A4-3C68E249A878}"/>
              </a:ext>
            </a:extLst>
          </p:cNvPr>
          <p:cNvSpPr/>
          <p:nvPr/>
        </p:nvSpPr>
        <p:spPr>
          <a:xfrm rot="16200000">
            <a:off x="3159690" y="3029957"/>
            <a:ext cx="758600" cy="380383"/>
          </a:xfrm>
          <a:prstGeom prst="stripedRightArrow">
            <a:avLst/>
          </a:prstGeom>
          <a:solidFill>
            <a:schemeClr val="accent3">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dirty="0"/>
          </a:p>
        </p:txBody>
      </p:sp>
      <p:sp>
        <p:nvSpPr>
          <p:cNvPr id="24" name="矩形 23">
            <a:extLst>
              <a:ext uri="{FF2B5EF4-FFF2-40B4-BE49-F238E27FC236}">
                <a16:creationId xmlns:a16="http://schemas.microsoft.com/office/drawing/2014/main" id="{21078975-0E18-2D47-8AE1-7D4546981ACD}"/>
              </a:ext>
            </a:extLst>
          </p:cNvPr>
          <p:cNvSpPr/>
          <p:nvPr/>
        </p:nvSpPr>
        <p:spPr>
          <a:xfrm>
            <a:off x="2487805" y="5418624"/>
            <a:ext cx="1051185" cy="400110"/>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zh-CN" sz="2000" dirty="0"/>
              <a:t>DP view</a:t>
            </a:r>
            <a:endParaRPr kumimoji="1" lang="zh-CN" altLang="en-US" sz="2000" dirty="0"/>
          </a:p>
        </p:txBody>
      </p:sp>
      <p:sp>
        <p:nvSpPr>
          <p:cNvPr id="17" name="虚尾箭头 16">
            <a:extLst>
              <a:ext uri="{FF2B5EF4-FFF2-40B4-BE49-F238E27FC236}">
                <a16:creationId xmlns:a16="http://schemas.microsoft.com/office/drawing/2014/main" id="{4D83D94E-C54B-5849-BCA0-7993CADCAB0B}"/>
              </a:ext>
            </a:extLst>
          </p:cNvPr>
          <p:cNvSpPr/>
          <p:nvPr/>
        </p:nvSpPr>
        <p:spPr>
          <a:xfrm rot="5400000">
            <a:off x="2648310" y="3074203"/>
            <a:ext cx="758600" cy="380383"/>
          </a:xfrm>
          <a:prstGeom prst="stripedRightArrow">
            <a:avLst/>
          </a:prstGeom>
          <a:solidFill>
            <a:schemeClr val="tx1">
              <a:lumMod val="65000"/>
              <a:lumOff val="3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dirty="0"/>
          </a:p>
        </p:txBody>
      </p:sp>
      <p:sp>
        <p:nvSpPr>
          <p:cNvPr id="19" name="矩形 18">
            <a:extLst>
              <a:ext uri="{FF2B5EF4-FFF2-40B4-BE49-F238E27FC236}">
                <a16:creationId xmlns:a16="http://schemas.microsoft.com/office/drawing/2014/main" id="{E525FB3A-EB91-9D44-98B0-C01189CF21CE}"/>
              </a:ext>
            </a:extLst>
          </p:cNvPr>
          <p:cNvSpPr/>
          <p:nvPr/>
        </p:nvSpPr>
        <p:spPr>
          <a:xfrm>
            <a:off x="1832463" y="2941655"/>
            <a:ext cx="1004955" cy="461665"/>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zh-CN" sz="2400" dirty="0">
                <a:solidFill>
                  <a:srgbClr val="FF0000"/>
                </a:solidFill>
              </a:rPr>
              <a:t>Query</a:t>
            </a:r>
            <a:endParaRPr kumimoji="1" lang="zh-CN" altLang="en-US" sz="2400" dirty="0">
              <a:solidFill>
                <a:srgbClr val="FF0000"/>
              </a:solidFill>
            </a:endParaRPr>
          </a:p>
        </p:txBody>
      </p:sp>
      <p:sp>
        <p:nvSpPr>
          <p:cNvPr id="26" name="文本框 25">
            <a:extLst>
              <a:ext uri="{FF2B5EF4-FFF2-40B4-BE49-F238E27FC236}">
                <a16:creationId xmlns:a16="http://schemas.microsoft.com/office/drawing/2014/main" id="{0C421CED-1775-3A4E-9DB4-EF76541C36D7}"/>
              </a:ext>
            </a:extLst>
          </p:cNvPr>
          <p:cNvSpPr txBox="1"/>
          <p:nvPr/>
        </p:nvSpPr>
        <p:spPr>
          <a:xfrm>
            <a:off x="6255385" y="2893915"/>
            <a:ext cx="5437630" cy="523220"/>
          </a:xfrm>
          <a:prstGeom prst="rect">
            <a:avLst/>
          </a:prstGeom>
          <a:noFill/>
        </p:spPr>
        <p:txBody>
          <a:bodyPr wrap="square" rtlCol="0">
            <a:spAutoFit/>
          </a:bodyPr>
          <a:lstStyle/>
          <a:p>
            <a:r>
              <a:rPr kumimoji="1" lang="en-US" altLang="zh-CN" sz="2800" dirty="0">
                <a:highlight>
                  <a:srgbClr val="FFFF00"/>
                </a:highlight>
                <a:sym typeface="Wingdings" pitchFamily="2" charset="2"/>
              </a:rPr>
              <a:t> </a:t>
            </a:r>
            <a:r>
              <a:rPr kumimoji="1" lang="en-US" altLang="zh-CN" sz="2800" dirty="0">
                <a:highlight>
                  <a:srgbClr val="FFFF00"/>
                </a:highlight>
              </a:rPr>
              <a:t> Write update strategy </a:t>
            </a:r>
            <a:endParaRPr kumimoji="1" lang="zh-CN" altLang="en-US" sz="2800" dirty="0">
              <a:highlight>
                <a:srgbClr val="FFFF00"/>
              </a:highlight>
            </a:endParaRPr>
          </a:p>
        </p:txBody>
      </p:sp>
      <p:sp>
        <p:nvSpPr>
          <p:cNvPr id="27" name="矩形 26">
            <a:extLst>
              <a:ext uri="{FF2B5EF4-FFF2-40B4-BE49-F238E27FC236}">
                <a16:creationId xmlns:a16="http://schemas.microsoft.com/office/drawing/2014/main" id="{9DF879C9-746D-1B46-A82E-2C2912E51681}"/>
              </a:ext>
            </a:extLst>
          </p:cNvPr>
          <p:cNvSpPr/>
          <p:nvPr/>
        </p:nvSpPr>
        <p:spPr>
          <a:xfrm>
            <a:off x="3729182" y="2955470"/>
            <a:ext cx="1095172" cy="461665"/>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zh-CN" sz="2400" dirty="0">
                <a:solidFill>
                  <a:srgbClr val="FF0000"/>
                </a:solidFill>
              </a:rPr>
              <a:t>Update</a:t>
            </a:r>
            <a:endParaRPr kumimoji="1" lang="zh-CN" altLang="en-US" sz="2400" dirty="0">
              <a:solidFill>
                <a:srgbClr val="FF0000"/>
              </a:solidFill>
            </a:endParaRPr>
          </a:p>
        </p:txBody>
      </p:sp>
      <p:sp>
        <p:nvSpPr>
          <p:cNvPr id="6" name="矩形 5">
            <a:extLst>
              <a:ext uri="{FF2B5EF4-FFF2-40B4-BE49-F238E27FC236}">
                <a16:creationId xmlns:a16="http://schemas.microsoft.com/office/drawing/2014/main" id="{E9203A7F-CEC9-DA48-B7B7-045D21006184}"/>
              </a:ext>
            </a:extLst>
          </p:cNvPr>
          <p:cNvSpPr/>
          <p:nvPr/>
        </p:nvSpPr>
        <p:spPr>
          <a:xfrm>
            <a:off x="6617109" y="3643695"/>
            <a:ext cx="5181601" cy="2308324"/>
          </a:xfrm>
          <a:prstGeom prst="rect">
            <a:avLst/>
          </a:prstGeom>
        </p:spPr>
        <p:txBody>
          <a:bodyPr wrap="square">
            <a:spAutoFit/>
          </a:bodyPr>
          <a:lstStyle/>
          <a:p>
            <a:r>
              <a:rPr kumimoji="1" lang="en-US" altLang="zh-CN" sz="2400" dirty="0">
                <a:solidFill>
                  <a:schemeClr val="bg1">
                    <a:lumMod val="65000"/>
                  </a:schemeClr>
                </a:solidFill>
                <a:highlight>
                  <a:srgbClr val="FFFF00"/>
                </a:highlight>
              </a:rPr>
              <a:t>Law 1</a:t>
            </a:r>
            <a:r>
              <a:rPr kumimoji="1" lang="en-US" altLang="zh-CN" sz="2400" dirty="0">
                <a:solidFill>
                  <a:schemeClr val="bg1">
                    <a:lumMod val="65000"/>
                  </a:schemeClr>
                </a:solidFill>
              </a:rPr>
              <a:t>:</a:t>
            </a:r>
          </a:p>
          <a:p>
            <a:r>
              <a:rPr kumimoji="1" lang="en-US" altLang="zh-CN" sz="2400" dirty="0">
                <a:solidFill>
                  <a:schemeClr val="bg1">
                    <a:lumMod val="65000"/>
                  </a:schemeClr>
                </a:solidFill>
              </a:rPr>
              <a:t>         if view </a:t>
            </a:r>
            <a:r>
              <a:rPr kumimoji="1" lang="en-US" altLang="zh-CN" sz="2400" dirty="0">
                <a:solidFill>
                  <a:schemeClr val="bg1">
                    <a:lumMod val="65000"/>
                  </a:schemeClr>
                </a:solidFill>
                <a:sym typeface="Wingdings" pitchFamily="2" charset="2"/>
              </a:rPr>
              <a:t></a:t>
            </a:r>
            <a:r>
              <a:rPr kumimoji="1" lang="en-US" altLang="zh-CN" sz="2400" dirty="0">
                <a:solidFill>
                  <a:schemeClr val="bg1">
                    <a:lumMod val="65000"/>
                  </a:schemeClr>
                </a:solidFill>
              </a:rPr>
              <a:t> view’, </a:t>
            </a:r>
          </a:p>
          <a:p>
            <a:r>
              <a:rPr kumimoji="1" lang="en-US" altLang="zh-CN" sz="2400" dirty="0">
                <a:solidFill>
                  <a:schemeClr val="bg1">
                    <a:lumMod val="65000"/>
                  </a:schemeClr>
                </a:solidFill>
              </a:rPr>
              <a:t>		 then after updates,</a:t>
            </a:r>
          </a:p>
          <a:p>
            <a:r>
              <a:rPr kumimoji="1" lang="en-US" altLang="zh-CN" sz="2400" dirty="0">
                <a:solidFill>
                  <a:schemeClr val="bg1">
                    <a:lumMod val="65000"/>
                  </a:schemeClr>
                </a:solidFill>
              </a:rPr>
              <a:t>                  base </a:t>
            </a:r>
            <a:r>
              <a:rPr kumimoji="1" lang="en-US" altLang="zh-CN" sz="2400" dirty="0">
                <a:solidFill>
                  <a:schemeClr val="bg1">
                    <a:lumMod val="65000"/>
                  </a:schemeClr>
                </a:solidFill>
                <a:sym typeface="Wingdings" pitchFamily="2" charset="2"/>
              </a:rPr>
              <a:t></a:t>
            </a:r>
            <a:r>
              <a:rPr kumimoji="1" lang="en-US" altLang="zh-CN" sz="2400" dirty="0">
                <a:solidFill>
                  <a:schemeClr val="bg1">
                    <a:lumMod val="65000"/>
                  </a:schemeClr>
                </a:solidFill>
              </a:rPr>
              <a:t> base’, </a:t>
            </a:r>
          </a:p>
          <a:p>
            <a:r>
              <a:rPr kumimoji="1" lang="en-US" altLang="zh-CN" sz="2400" dirty="0">
                <a:solidFill>
                  <a:schemeClr val="bg1">
                    <a:lumMod val="65000"/>
                  </a:schemeClr>
                </a:solidFill>
              </a:rPr>
              <a:t>        	       query (base’) == view’</a:t>
            </a:r>
          </a:p>
          <a:p>
            <a:r>
              <a:rPr kumimoji="1" lang="en-US" altLang="zh-CN" sz="2400" dirty="0">
                <a:solidFill>
                  <a:schemeClr val="bg1">
                    <a:lumMod val="65000"/>
                  </a:schemeClr>
                </a:solidFill>
                <a:highlight>
                  <a:srgbClr val="FFFF00"/>
                </a:highlight>
              </a:rPr>
              <a:t>Law 2</a:t>
            </a:r>
            <a:r>
              <a:rPr kumimoji="1" lang="en-US" altLang="zh-CN" sz="2400" dirty="0">
                <a:solidFill>
                  <a:schemeClr val="bg1">
                    <a:lumMod val="65000"/>
                  </a:schemeClr>
                </a:solidFill>
              </a:rPr>
              <a:t>:  view </a:t>
            </a:r>
            <a:r>
              <a:rPr kumimoji="1" lang="en-US" altLang="zh-CN" sz="2400" dirty="0">
                <a:solidFill>
                  <a:schemeClr val="bg1">
                    <a:lumMod val="65000"/>
                  </a:schemeClr>
                </a:solidFill>
                <a:sym typeface="Wingdings" pitchFamily="2" charset="2"/>
              </a:rPr>
              <a:t></a:t>
            </a:r>
            <a:r>
              <a:rPr kumimoji="1" lang="en-US" altLang="zh-CN" sz="2400" dirty="0">
                <a:solidFill>
                  <a:schemeClr val="bg1">
                    <a:lumMod val="65000"/>
                  </a:schemeClr>
                </a:solidFill>
              </a:rPr>
              <a:t> view,  base </a:t>
            </a:r>
            <a:r>
              <a:rPr kumimoji="1" lang="en-US" altLang="zh-CN" sz="2400" dirty="0">
                <a:solidFill>
                  <a:schemeClr val="bg1">
                    <a:lumMod val="65000"/>
                  </a:schemeClr>
                </a:solidFill>
                <a:sym typeface="Wingdings" pitchFamily="2" charset="2"/>
              </a:rPr>
              <a:t> base</a:t>
            </a:r>
            <a:endParaRPr lang="zh-CN" altLang="en-US" sz="2400" dirty="0">
              <a:solidFill>
                <a:schemeClr val="bg1">
                  <a:lumMod val="65000"/>
                </a:schemeClr>
              </a:solidFill>
            </a:endParaRPr>
          </a:p>
        </p:txBody>
      </p:sp>
      <p:sp>
        <p:nvSpPr>
          <p:cNvPr id="3" name="矩形 2">
            <a:extLst>
              <a:ext uri="{FF2B5EF4-FFF2-40B4-BE49-F238E27FC236}">
                <a16:creationId xmlns:a16="http://schemas.microsoft.com/office/drawing/2014/main" id="{E9DEC680-A3D3-9B40-81CB-D729A8118BC5}"/>
              </a:ext>
            </a:extLst>
          </p:cNvPr>
          <p:cNvSpPr/>
          <p:nvPr/>
        </p:nvSpPr>
        <p:spPr>
          <a:xfrm>
            <a:off x="7099732" y="4366970"/>
            <a:ext cx="4374916" cy="861774"/>
          </a:xfrm>
          <a:prstGeom prst="rect">
            <a:avLst/>
          </a:prstGeom>
          <a:noFill/>
          <a:ln>
            <a:solidFill>
              <a:srgbClr val="FF0000"/>
            </a:solidFill>
          </a:ln>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5000" b="1" cap="none" spc="0" dirty="0">
                <a:ln/>
                <a:solidFill>
                  <a:srgbClr val="FF0000"/>
                </a:solidFill>
                <a:effectLst/>
              </a:rPr>
              <a:t>Hard to prove</a:t>
            </a:r>
            <a:endParaRPr lang="zh-CN" altLang="en-US" sz="5000" b="1" cap="none" spc="0" dirty="0">
              <a:ln/>
              <a:solidFill>
                <a:srgbClr val="FF0000"/>
              </a:solidFill>
              <a:effectLst/>
            </a:endParaRPr>
          </a:p>
        </p:txBody>
      </p:sp>
    </p:spTree>
    <p:extLst>
      <p:ext uri="{BB962C8B-B14F-4D97-AF65-F5344CB8AC3E}">
        <p14:creationId xmlns:p14="http://schemas.microsoft.com/office/powerpoint/2010/main" val="230027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2AD5B3-F1DB-2D41-B05A-87E2CC8F605B}"/>
              </a:ext>
            </a:extLst>
          </p:cNvPr>
          <p:cNvSpPr>
            <a:spLocks noGrp="1"/>
          </p:cNvSpPr>
          <p:nvPr>
            <p:ph type="title"/>
          </p:nvPr>
        </p:nvSpPr>
        <p:spPr/>
        <p:txBody>
          <a:bodyPr>
            <a:normAutofit/>
          </a:bodyPr>
          <a:lstStyle/>
          <a:p>
            <a:r>
              <a:rPr kumimoji="1" lang="en-US" altLang="zh-CN" sz="4400" cap="none" dirty="0"/>
              <a:t>Contribution</a:t>
            </a:r>
            <a:endParaRPr kumimoji="1" lang="zh-CN" altLang="en-US" sz="4400" cap="none" dirty="0"/>
          </a:p>
        </p:txBody>
      </p:sp>
      <p:sp>
        <p:nvSpPr>
          <p:cNvPr id="6" name="文本框 5">
            <a:extLst>
              <a:ext uri="{FF2B5EF4-FFF2-40B4-BE49-F238E27FC236}">
                <a16:creationId xmlns:a16="http://schemas.microsoft.com/office/drawing/2014/main" id="{05007E3D-71F6-A845-8B11-BF3A39E407CB}"/>
              </a:ext>
            </a:extLst>
          </p:cNvPr>
          <p:cNvSpPr txBox="1"/>
          <p:nvPr/>
        </p:nvSpPr>
        <p:spPr>
          <a:xfrm>
            <a:off x="2231136" y="2408663"/>
            <a:ext cx="7729728" cy="1569660"/>
          </a:xfrm>
          <a:prstGeom prst="rect">
            <a:avLst/>
          </a:prstGeom>
          <a:noFill/>
        </p:spPr>
        <p:txBody>
          <a:bodyPr wrap="square" rtlCol="0">
            <a:spAutoFit/>
          </a:bodyPr>
          <a:lstStyle/>
          <a:p>
            <a:pPr marL="285750" indent="-285750">
              <a:buFontTx/>
              <a:buChar char="-"/>
            </a:pPr>
            <a:r>
              <a:rPr kumimoji="1" lang="en-US" altLang="zh-CN" sz="3200" dirty="0"/>
              <a:t>Construct query and update strategies that satisfy two laws automatically.</a:t>
            </a:r>
          </a:p>
          <a:p>
            <a:pPr marL="285750" indent="-285750">
              <a:buFontTx/>
              <a:buChar char="-"/>
            </a:pPr>
            <a:endParaRPr kumimoji="1" lang="zh-CN" altLang="en-US" sz="3200" dirty="0"/>
          </a:p>
        </p:txBody>
      </p:sp>
      <p:sp>
        <p:nvSpPr>
          <p:cNvPr id="7" name="灯片编号占位符 6">
            <a:extLst>
              <a:ext uri="{FF2B5EF4-FFF2-40B4-BE49-F238E27FC236}">
                <a16:creationId xmlns:a16="http://schemas.microsoft.com/office/drawing/2014/main" id="{A9911BED-46A3-FE4D-9C3D-4FE90754FCF8}"/>
              </a:ext>
            </a:extLst>
          </p:cNvPr>
          <p:cNvSpPr>
            <a:spLocks noGrp="1"/>
          </p:cNvSpPr>
          <p:nvPr>
            <p:ph type="sldNum" sz="quarter" idx="12"/>
          </p:nvPr>
        </p:nvSpPr>
        <p:spPr/>
        <p:txBody>
          <a:bodyPr/>
          <a:lstStyle/>
          <a:p>
            <a:fld id="{8A7A6979-0714-4377-B894-6BE4C2D6E202}" type="slidenum">
              <a:rPr lang="en-US" smtClean="0"/>
              <a:pPr/>
              <a:t>23</a:t>
            </a:fld>
            <a:endParaRPr lang="en-US" dirty="0"/>
          </a:p>
        </p:txBody>
      </p:sp>
      <p:sp>
        <p:nvSpPr>
          <p:cNvPr id="3" name="矩形 2">
            <a:extLst>
              <a:ext uri="{FF2B5EF4-FFF2-40B4-BE49-F238E27FC236}">
                <a16:creationId xmlns:a16="http://schemas.microsoft.com/office/drawing/2014/main" id="{261882EB-FE41-644F-B863-9BDBFA3FB192}"/>
              </a:ext>
            </a:extLst>
          </p:cNvPr>
          <p:cNvSpPr/>
          <p:nvPr/>
        </p:nvSpPr>
        <p:spPr>
          <a:xfrm>
            <a:off x="2932946" y="4424206"/>
            <a:ext cx="5526641" cy="584775"/>
          </a:xfrm>
          <a:prstGeom prst="rect">
            <a:avLst/>
          </a:prstGeom>
        </p:spPr>
        <p:txBody>
          <a:bodyPr wrap="none">
            <a:spAutoFit/>
          </a:bodyPr>
          <a:lstStyle/>
          <a:p>
            <a:r>
              <a:rPr kumimoji="1" lang="en-US" altLang="zh-CN" sz="3200" i="1" dirty="0">
                <a:highlight>
                  <a:srgbClr val="FFFF00"/>
                </a:highlight>
              </a:rPr>
              <a:t>Bidirectional Transformations (BXs)</a:t>
            </a:r>
            <a:endParaRPr lang="zh-CN" altLang="en-US" sz="3200" i="1" dirty="0">
              <a:highlight>
                <a:srgbClr val="FFFF00"/>
              </a:highlight>
            </a:endParaRPr>
          </a:p>
        </p:txBody>
      </p:sp>
    </p:spTree>
    <p:extLst>
      <p:ext uri="{BB962C8B-B14F-4D97-AF65-F5344CB8AC3E}">
        <p14:creationId xmlns:p14="http://schemas.microsoft.com/office/powerpoint/2010/main" val="7236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8E9EBD-B21F-B743-8BFE-88BEDD8D762F}"/>
              </a:ext>
            </a:extLst>
          </p:cNvPr>
          <p:cNvSpPr>
            <a:spLocks noGrp="1"/>
          </p:cNvSpPr>
          <p:nvPr>
            <p:ph type="title"/>
          </p:nvPr>
        </p:nvSpPr>
        <p:spPr>
          <a:xfrm>
            <a:off x="1283281" y="964692"/>
            <a:ext cx="9276923" cy="1188720"/>
          </a:xfrm>
        </p:spPr>
        <p:txBody>
          <a:bodyPr>
            <a:noAutofit/>
          </a:bodyPr>
          <a:lstStyle/>
          <a:p>
            <a:r>
              <a:rPr kumimoji="1" lang="en-US" altLang="zh-CN" sz="4400" cap="none" dirty="0"/>
              <a:t>Bidirectional Transformations (BXs)</a:t>
            </a:r>
            <a:endParaRPr kumimoji="1" lang="zh-CN" altLang="en-US" sz="4400" cap="none" dirty="0"/>
          </a:p>
        </p:txBody>
      </p:sp>
      <p:sp>
        <p:nvSpPr>
          <p:cNvPr id="4" name="灯片编号占位符 3">
            <a:extLst>
              <a:ext uri="{FF2B5EF4-FFF2-40B4-BE49-F238E27FC236}">
                <a16:creationId xmlns:a16="http://schemas.microsoft.com/office/drawing/2014/main" id="{9C37B5E2-A408-E649-A47D-F0DF2CEFFC3B}"/>
              </a:ext>
            </a:extLst>
          </p:cNvPr>
          <p:cNvSpPr>
            <a:spLocks noGrp="1"/>
          </p:cNvSpPr>
          <p:nvPr>
            <p:ph type="sldNum" sz="quarter" idx="12"/>
          </p:nvPr>
        </p:nvSpPr>
        <p:spPr>
          <a:xfrm>
            <a:off x="9534806" y="5864415"/>
            <a:ext cx="365760" cy="365760"/>
          </a:xfrm>
        </p:spPr>
        <p:txBody>
          <a:bodyPr/>
          <a:lstStyle/>
          <a:p>
            <a:fld id="{8A7A6979-0714-4377-B894-6BE4C2D6E202}" type="slidenum">
              <a:rPr lang="en-US" smtClean="0"/>
              <a:pPr/>
              <a:t>24</a:t>
            </a:fld>
            <a:endParaRPr lang="en-US" dirty="0"/>
          </a:p>
        </p:txBody>
      </p:sp>
      <p:sp>
        <p:nvSpPr>
          <p:cNvPr id="6" name="文本框 5">
            <a:extLst>
              <a:ext uri="{FF2B5EF4-FFF2-40B4-BE49-F238E27FC236}">
                <a16:creationId xmlns:a16="http://schemas.microsoft.com/office/drawing/2014/main" id="{FCCD26A8-BADB-3741-907F-DA4344B17C69}"/>
              </a:ext>
            </a:extLst>
          </p:cNvPr>
          <p:cNvSpPr txBox="1"/>
          <p:nvPr/>
        </p:nvSpPr>
        <p:spPr>
          <a:xfrm>
            <a:off x="317994" y="2439760"/>
            <a:ext cx="11387137" cy="477054"/>
          </a:xfrm>
          <a:prstGeom prst="rect">
            <a:avLst/>
          </a:prstGeom>
          <a:noFill/>
        </p:spPr>
        <p:txBody>
          <a:bodyPr wrap="square" rtlCol="0">
            <a:spAutoFit/>
          </a:bodyPr>
          <a:lstStyle/>
          <a:p>
            <a:r>
              <a:rPr kumimoji="1" lang="en-US" altLang="zh-CN" sz="2500" dirty="0"/>
              <a:t>Maintaining consistency between two data representations </a:t>
            </a:r>
            <a:r>
              <a:rPr kumimoji="1" lang="en-US" altLang="zh-CN" sz="2500" i="1" dirty="0">
                <a:solidFill>
                  <a:srgbClr val="00B050"/>
                </a:solidFill>
              </a:rPr>
              <a:t>[J. Nathan Foster, et al, 2005]</a:t>
            </a:r>
          </a:p>
        </p:txBody>
      </p:sp>
      <p:sp>
        <p:nvSpPr>
          <p:cNvPr id="3" name="圆角矩形 2">
            <a:extLst>
              <a:ext uri="{FF2B5EF4-FFF2-40B4-BE49-F238E27FC236}">
                <a16:creationId xmlns:a16="http://schemas.microsoft.com/office/drawing/2014/main" id="{4CB99E63-EAEE-7E41-BC74-A6C285694848}"/>
              </a:ext>
            </a:extLst>
          </p:cNvPr>
          <p:cNvSpPr/>
          <p:nvPr/>
        </p:nvSpPr>
        <p:spPr>
          <a:xfrm>
            <a:off x="1415846" y="3290707"/>
            <a:ext cx="2020528" cy="109410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solidFill>
                  <a:schemeClr val="tx1"/>
                </a:solidFill>
              </a:rPr>
              <a:t>Source</a:t>
            </a:r>
            <a:endParaRPr kumimoji="1" lang="zh-CN" altLang="en-US" sz="2400" dirty="0">
              <a:solidFill>
                <a:schemeClr val="tx1"/>
              </a:solidFill>
            </a:endParaRPr>
          </a:p>
        </p:txBody>
      </p:sp>
      <p:sp>
        <p:nvSpPr>
          <p:cNvPr id="8" name="圆角矩形 7">
            <a:extLst>
              <a:ext uri="{FF2B5EF4-FFF2-40B4-BE49-F238E27FC236}">
                <a16:creationId xmlns:a16="http://schemas.microsoft.com/office/drawing/2014/main" id="{B8120A3C-BEEF-BE41-939C-E5DDEF77889E}"/>
              </a:ext>
            </a:extLst>
          </p:cNvPr>
          <p:cNvSpPr/>
          <p:nvPr/>
        </p:nvSpPr>
        <p:spPr>
          <a:xfrm>
            <a:off x="4871884" y="3436829"/>
            <a:ext cx="1504336" cy="69317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solidFill>
                  <a:schemeClr val="tx1"/>
                </a:solidFill>
              </a:rPr>
              <a:t>View</a:t>
            </a:r>
            <a:endParaRPr kumimoji="1" lang="zh-CN" altLang="en-US" sz="2400" dirty="0">
              <a:solidFill>
                <a:schemeClr val="tx1"/>
              </a:solidFill>
            </a:endParaRPr>
          </a:p>
        </p:txBody>
      </p:sp>
      <p:grpSp>
        <p:nvGrpSpPr>
          <p:cNvPr id="13" name="组合 12">
            <a:extLst>
              <a:ext uri="{FF2B5EF4-FFF2-40B4-BE49-F238E27FC236}">
                <a16:creationId xmlns:a16="http://schemas.microsoft.com/office/drawing/2014/main" id="{474190DB-9056-4746-BC68-B21D93C66C28}"/>
              </a:ext>
            </a:extLst>
          </p:cNvPr>
          <p:cNvGrpSpPr/>
          <p:nvPr/>
        </p:nvGrpSpPr>
        <p:grpSpPr>
          <a:xfrm>
            <a:off x="3436374" y="3290707"/>
            <a:ext cx="8268757" cy="687737"/>
            <a:chOff x="3436374" y="3290707"/>
            <a:chExt cx="8268757" cy="687737"/>
          </a:xfrm>
        </p:grpSpPr>
        <p:sp>
          <p:nvSpPr>
            <p:cNvPr id="7" name="矩形 6">
              <a:extLst>
                <a:ext uri="{FF2B5EF4-FFF2-40B4-BE49-F238E27FC236}">
                  <a16:creationId xmlns:a16="http://schemas.microsoft.com/office/drawing/2014/main" id="{EF8F4697-9A69-CE47-90F8-D6B319FCFB17}"/>
                </a:ext>
              </a:extLst>
            </p:cNvPr>
            <p:cNvSpPr/>
            <p:nvPr/>
          </p:nvSpPr>
          <p:spPr>
            <a:xfrm>
              <a:off x="6892412" y="3516779"/>
              <a:ext cx="4812719" cy="461665"/>
            </a:xfrm>
            <a:prstGeom prst="rect">
              <a:avLst/>
            </a:prstGeom>
          </p:spPr>
          <p:txBody>
            <a:bodyPr wrap="square">
              <a:spAutoFit/>
            </a:bodyPr>
            <a:lstStyle/>
            <a:p>
              <a:r>
                <a:rPr lang="en" altLang="zh-CN" sz="2400" dirty="0"/>
                <a:t>Get (BX program, source) = view </a:t>
              </a:r>
            </a:p>
          </p:txBody>
        </p:sp>
        <p:cxnSp>
          <p:nvCxnSpPr>
            <p:cNvPr id="9" name="直线箭头连接符 8">
              <a:extLst>
                <a:ext uri="{FF2B5EF4-FFF2-40B4-BE49-F238E27FC236}">
                  <a16:creationId xmlns:a16="http://schemas.microsoft.com/office/drawing/2014/main" id="{B4E01FD7-EA21-2D48-83C1-3510B235D67A}"/>
                </a:ext>
              </a:extLst>
            </p:cNvPr>
            <p:cNvCxnSpPr>
              <a:stCxn id="3" idx="3"/>
            </p:cNvCxnSpPr>
            <p:nvPr/>
          </p:nvCxnSpPr>
          <p:spPr>
            <a:xfrm>
              <a:off x="3436374" y="3837760"/>
              <a:ext cx="143551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FF3390E3-32E4-0349-91C2-0C8737970C34}"/>
                </a:ext>
              </a:extLst>
            </p:cNvPr>
            <p:cNvSpPr txBox="1"/>
            <p:nvPr/>
          </p:nvSpPr>
          <p:spPr>
            <a:xfrm>
              <a:off x="3805084" y="3290707"/>
              <a:ext cx="662361" cy="461665"/>
            </a:xfrm>
            <a:prstGeom prst="rect">
              <a:avLst/>
            </a:prstGeom>
            <a:noFill/>
          </p:spPr>
          <p:txBody>
            <a:bodyPr wrap="none" rtlCol="0">
              <a:spAutoFit/>
            </a:bodyPr>
            <a:lstStyle/>
            <a:p>
              <a:r>
                <a:rPr kumimoji="1" lang="en-US" altLang="zh-CN" sz="2400" dirty="0"/>
                <a:t>Get</a:t>
              </a:r>
              <a:endParaRPr kumimoji="1" lang="zh-CN" altLang="en-US" sz="2400" dirty="0"/>
            </a:p>
          </p:txBody>
        </p:sp>
      </p:grpSp>
      <p:grpSp>
        <p:nvGrpSpPr>
          <p:cNvPr id="5" name="组合 4">
            <a:extLst>
              <a:ext uri="{FF2B5EF4-FFF2-40B4-BE49-F238E27FC236}">
                <a16:creationId xmlns:a16="http://schemas.microsoft.com/office/drawing/2014/main" id="{E0E2F292-B05D-0A47-8B62-957D185A351F}"/>
              </a:ext>
            </a:extLst>
          </p:cNvPr>
          <p:cNvGrpSpPr/>
          <p:nvPr/>
        </p:nvGrpSpPr>
        <p:grpSpPr>
          <a:xfrm>
            <a:off x="1415846" y="3978444"/>
            <a:ext cx="10289285" cy="2139547"/>
            <a:chOff x="1415846" y="3978444"/>
            <a:chExt cx="10289285" cy="2139547"/>
          </a:xfrm>
        </p:grpSpPr>
        <p:sp>
          <p:nvSpPr>
            <p:cNvPr id="11" name="圆角矩形 10">
              <a:extLst>
                <a:ext uri="{FF2B5EF4-FFF2-40B4-BE49-F238E27FC236}">
                  <a16:creationId xmlns:a16="http://schemas.microsoft.com/office/drawing/2014/main" id="{E561ECAC-BF09-7B41-9798-0234E812D583}"/>
                </a:ext>
              </a:extLst>
            </p:cNvPr>
            <p:cNvSpPr/>
            <p:nvPr/>
          </p:nvSpPr>
          <p:spPr>
            <a:xfrm>
              <a:off x="4871884" y="5171240"/>
              <a:ext cx="1504336" cy="69317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solidFill>
                    <a:schemeClr val="tx1"/>
                  </a:solidFill>
                </a:rPr>
                <a:t>View’</a:t>
              </a:r>
              <a:endParaRPr kumimoji="1" lang="zh-CN" altLang="en-US" sz="2400" dirty="0">
                <a:solidFill>
                  <a:schemeClr val="tx1"/>
                </a:solidFill>
              </a:endParaRPr>
            </a:p>
          </p:txBody>
        </p:sp>
        <p:sp>
          <p:nvSpPr>
            <p:cNvPr id="12" name="圆角矩形 11">
              <a:extLst>
                <a:ext uri="{FF2B5EF4-FFF2-40B4-BE49-F238E27FC236}">
                  <a16:creationId xmlns:a16="http://schemas.microsoft.com/office/drawing/2014/main" id="{AF8E4F37-EB46-8449-ACB2-30CD6881623C}"/>
                </a:ext>
              </a:extLst>
            </p:cNvPr>
            <p:cNvSpPr/>
            <p:nvPr/>
          </p:nvSpPr>
          <p:spPr>
            <a:xfrm>
              <a:off x="1415846" y="4970774"/>
              <a:ext cx="2020528" cy="109410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solidFill>
                    <a:schemeClr val="tx1"/>
                  </a:solidFill>
                </a:rPr>
                <a:t>Source’</a:t>
              </a:r>
              <a:endParaRPr kumimoji="1" lang="zh-CN" altLang="en-US" sz="2400" dirty="0">
                <a:solidFill>
                  <a:schemeClr val="tx1"/>
                </a:solidFill>
              </a:endParaRPr>
            </a:p>
          </p:txBody>
        </p:sp>
        <p:cxnSp>
          <p:nvCxnSpPr>
            <p:cNvPr id="14" name="直线箭头连接符 13">
              <a:extLst>
                <a:ext uri="{FF2B5EF4-FFF2-40B4-BE49-F238E27FC236}">
                  <a16:creationId xmlns:a16="http://schemas.microsoft.com/office/drawing/2014/main" id="{9355FC03-CAC7-A149-930F-F83C309E48F1}"/>
                </a:ext>
              </a:extLst>
            </p:cNvPr>
            <p:cNvCxnSpPr>
              <a:stCxn id="8" idx="2"/>
              <a:endCxn id="11" idx="0"/>
            </p:cNvCxnSpPr>
            <p:nvPr/>
          </p:nvCxnSpPr>
          <p:spPr>
            <a:xfrm>
              <a:off x="5624052" y="4130004"/>
              <a:ext cx="0" cy="104123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a16="http://schemas.microsoft.com/office/drawing/2014/main" id="{C5D78C75-02D2-4946-8C81-108434EE7D74}"/>
                </a:ext>
              </a:extLst>
            </p:cNvPr>
            <p:cNvSpPr/>
            <p:nvPr/>
          </p:nvSpPr>
          <p:spPr>
            <a:xfrm>
              <a:off x="6892412" y="5286994"/>
              <a:ext cx="4812719" cy="830997"/>
            </a:xfrm>
            <a:prstGeom prst="rect">
              <a:avLst/>
            </a:prstGeom>
          </p:spPr>
          <p:txBody>
            <a:bodyPr wrap="square">
              <a:spAutoFit/>
            </a:bodyPr>
            <a:lstStyle/>
            <a:p>
              <a:r>
                <a:rPr lang="en" altLang="zh-CN" sz="2400" dirty="0"/>
                <a:t>Put (BX program, source, view’) </a:t>
              </a:r>
            </a:p>
            <a:p>
              <a:r>
                <a:rPr lang="en" altLang="zh-CN" sz="2400" dirty="0"/>
                <a:t>      = source’ </a:t>
              </a:r>
            </a:p>
          </p:txBody>
        </p:sp>
        <p:cxnSp>
          <p:nvCxnSpPr>
            <p:cNvPr id="16" name="直线箭头连接符 15">
              <a:extLst>
                <a:ext uri="{FF2B5EF4-FFF2-40B4-BE49-F238E27FC236}">
                  <a16:creationId xmlns:a16="http://schemas.microsoft.com/office/drawing/2014/main" id="{CC037587-54B1-7A46-BC3D-29141D884AC2}"/>
                </a:ext>
              </a:extLst>
            </p:cNvPr>
            <p:cNvCxnSpPr>
              <a:cxnSpLocks/>
              <a:stCxn id="11" idx="1"/>
            </p:cNvCxnSpPr>
            <p:nvPr/>
          </p:nvCxnSpPr>
          <p:spPr>
            <a:xfrm flipH="1">
              <a:off x="3436376" y="5517828"/>
              <a:ext cx="143550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左弧形箭头 26">
              <a:extLst>
                <a:ext uri="{FF2B5EF4-FFF2-40B4-BE49-F238E27FC236}">
                  <a16:creationId xmlns:a16="http://schemas.microsoft.com/office/drawing/2014/main" id="{C58033CE-0E0E-D44E-A44B-5C23C307681D}"/>
                </a:ext>
              </a:extLst>
            </p:cNvPr>
            <p:cNvSpPr/>
            <p:nvPr/>
          </p:nvSpPr>
          <p:spPr>
            <a:xfrm>
              <a:off x="3436374" y="3978444"/>
              <a:ext cx="1031071" cy="1419466"/>
            </a:xfrm>
            <a:prstGeom prst="curved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n>
                  <a:solidFill>
                    <a:sysClr val="windowText" lastClr="000000"/>
                  </a:solidFill>
                </a:ln>
                <a:solidFill>
                  <a:schemeClr val="tx1"/>
                </a:solidFill>
              </a:endParaRPr>
            </a:p>
          </p:txBody>
        </p:sp>
        <p:sp>
          <p:nvSpPr>
            <p:cNvPr id="28" name="文本框 27">
              <a:extLst>
                <a:ext uri="{FF2B5EF4-FFF2-40B4-BE49-F238E27FC236}">
                  <a16:creationId xmlns:a16="http://schemas.microsoft.com/office/drawing/2014/main" id="{BF6C9C3B-34E7-E640-B4C1-78D7D6F8D7E2}"/>
                </a:ext>
              </a:extLst>
            </p:cNvPr>
            <p:cNvSpPr txBox="1"/>
            <p:nvPr/>
          </p:nvSpPr>
          <p:spPr>
            <a:xfrm>
              <a:off x="3840813" y="5513665"/>
              <a:ext cx="598241" cy="461665"/>
            </a:xfrm>
            <a:prstGeom prst="rect">
              <a:avLst/>
            </a:prstGeom>
            <a:noFill/>
          </p:spPr>
          <p:txBody>
            <a:bodyPr wrap="none" rtlCol="0">
              <a:spAutoFit/>
            </a:bodyPr>
            <a:lstStyle/>
            <a:p>
              <a:r>
                <a:rPr kumimoji="1" lang="en-US" altLang="zh-CN" sz="2400" dirty="0"/>
                <a:t>Put</a:t>
              </a:r>
              <a:endParaRPr kumimoji="1" lang="zh-CN" altLang="en-US" sz="2400" dirty="0"/>
            </a:p>
          </p:txBody>
        </p:sp>
      </p:grpSp>
      <p:grpSp>
        <p:nvGrpSpPr>
          <p:cNvPr id="21" name="组合 20">
            <a:extLst>
              <a:ext uri="{FF2B5EF4-FFF2-40B4-BE49-F238E27FC236}">
                <a16:creationId xmlns:a16="http://schemas.microsoft.com/office/drawing/2014/main" id="{A8870D58-BF2E-F34E-8527-A6AE865889F0}"/>
              </a:ext>
            </a:extLst>
          </p:cNvPr>
          <p:cNvGrpSpPr/>
          <p:nvPr/>
        </p:nvGrpSpPr>
        <p:grpSpPr>
          <a:xfrm>
            <a:off x="1076889" y="4370519"/>
            <a:ext cx="5911980" cy="600255"/>
            <a:chOff x="1076889" y="4370519"/>
            <a:chExt cx="5911980" cy="600255"/>
          </a:xfrm>
        </p:grpSpPr>
        <p:sp>
          <p:nvSpPr>
            <p:cNvPr id="19" name="文本框 18">
              <a:extLst>
                <a:ext uri="{FF2B5EF4-FFF2-40B4-BE49-F238E27FC236}">
                  <a16:creationId xmlns:a16="http://schemas.microsoft.com/office/drawing/2014/main" id="{317FCD79-0B5C-6B44-AE28-1AE5A233CCE7}"/>
                </a:ext>
              </a:extLst>
            </p:cNvPr>
            <p:cNvSpPr txBox="1"/>
            <p:nvPr/>
          </p:nvSpPr>
          <p:spPr>
            <a:xfrm>
              <a:off x="5668956" y="4370519"/>
              <a:ext cx="1319913" cy="461665"/>
            </a:xfrm>
            <a:prstGeom prst="rect">
              <a:avLst/>
            </a:prstGeom>
            <a:noFill/>
          </p:spPr>
          <p:txBody>
            <a:bodyPr wrap="none" rtlCol="0">
              <a:spAutoFit/>
            </a:bodyPr>
            <a:lstStyle/>
            <a:p>
              <a:r>
                <a:rPr kumimoji="1" lang="en-US" altLang="zh-CN" sz="2400" dirty="0"/>
                <a:t>Update V</a:t>
              </a:r>
              <a:endParaRPr kumimoji="1" lang="zh-CN" altLang="en-US" sz="2400" dirty="0"/>
            </a:p>
          </p:txBody>
        </p:sp>
        <p:cxnSp>
          <p:nvCxnSpPr>
            <p:cNvPr id="18" name="直线箭头连接符 17">
              <a:extLst>
                <a:ext uri="{FF2B5EF4-FFF2-40B4-BE49-F238E27FC236}">
                  <a16:creationId xmlns:a16="http://schemas.microsoft.com/office/drawing/2014/main" id="{FA6C7FE6-965F-394E-870E-F4974776935D}"/>
                </a:ext>
              </a:extLst>
            </p:cNvPr>
            <p:cNvCxnSpPr>
              <a:cxnSpLocks/>
              <a:stCxn id="3" idx="2"/>
              <a:endCxn id="12" idx="0"/>
            </p:cNvCxnSpPr>
            <p:nvPr/>
          </p:nvCxnSpPr>
          <p:spPr>
            <a:xfrm>
              <a:off x="2426110" y="4384813"/>
              <a:ext cx="0" cy="585961"/>
            </a:xfrm>
            <a:prstGeom prst="straightConnector1">
              <a:avLst/>
            </a:prstGeom>
            <a:ln w="571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7806BE98-8245-F74F-BA3E-3510E104512E}"/>
                </a:ext>
              </a:extLst>
            </p:cNvPr>
            <p:cNvSpPr txBox="1"/>
            <p:nvPr/>
          </p:nvSpPr>
          <p:spPr>
            <a:xfrm>
              <a:off x="1076889" y="4419789"/>
              <a:ext cx="1321196" cy="461665"/>
            </a:xfrm>
            <a:prstGeom prst="rect">
              <a:avLst/>
            </a:prstGeom>
            <a:noFill/>
          </p:spPr>
          <p:txBody>
            <a:bodyPr wrap="none" rtlCol="0">
              <a:spAutoFit/>
            </a:bodyPr>
            <a:lstStyle/>
            <a:p>
              <a:r>
                <a:rPr kumimoji="1" lang="en-US" altLang="zh-CN" sz="2400" dirty="0"/>
                <a:t>Update S</a:t>
              </a:r>
              <a:endParaRPr kumimoji="1" lang="zh-CN" altLang="en-US" sz="2400" dirty="0"/>
            </a:p>
          </p:txBody>
        </p:sp>
      </p:grpSp>
      <p:sp>
        <p:nvSpPr>
          <p:cNvPr id="17" name="文本框 16">
            <a:extLst>
              <a:ext uri="{FF2B5EF4-FFF2-40B4-BE49-F238E27FC236}">
                <a16:creationId xmlns:a16="http://schemas.microsoft.com/office/drawing/2014/main" id="{D667F869-60F6-5D4C-90FE-1C530539BEFD}"/>
              </a:ext>
            </a:extLst>
          </p:cNvPr>
          <p:cNvSpPr txBox="1"/>
          <p:nvPr/>
        </p:nvSpPr>
        <p:spPr>
          <a:xfrm>
            <a:off x="7286184" y="4383134"/>
            <a:ext cx="4497243" cy="400110"/>
          </a:xfrm>
          <a:prstGeom prst="rect">
            <a:avLst/>
          </a:prstGeom>
          <a:noFill/>
        </p:spPr>
        <p:txBody>
          <a:bodyPr wrap="square" rtlCol="0">
            <a:spAutoFit/>
          </a:bodyPr>
          <a:lstStyle/>
          <a:p>
            <a:r>
              <a:rPr kumimoji="1" lang="en-US" altLang="zh-CN" sz="2000" dirty="0">
                <a:highlight>
                  <a:srgbClr val="FFFF00"/>
                </a:highlight>
              </a:rPr>
              <a:t>One</a:t>
            </a:r>
            <a:r>
              <a:rPr kumimoji="1" lang="en-US" altLang="zh-CN" sz="2000" dirty="0"/>
              <a:t> BX Program called in two directions</a:t>
            </a:r>
            <a:endParaRPr kumimoji="1" lang="zh-CN" altLang="en-US" sz="2000" dirty="0"/>
          </a:p>
        </p:txBody>
      </p:sp>
    </p:spTree>
    <p:extLst>
      <p:ext uri="{BB962C8B-B14F-4D97-AF65-F5344CB8AC3E}">
        <p14:creationId xmlns:p14="http://schemas.microsoft.com/office/powerpoint/2010/main" val="75984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ssolv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8E9EBD-B21F-B743-8BFE-88BEDD8D762F}"/>
              </a:ext>
            </a:extLst>
          </p:cNvPr>
          <p:cNvSpPr>
            <a:spLocks noGrp="1"/>
          </p:cNvSpPr>
          <p:nvPr>
            <p:ph type="title"/>
          </p:nvPr>
        </p:nvSpPr>
        <p:spPr>
          <a:xfrm>
            <a:off x="1283281" y="964692"/>
            <a:ext cx="9276923" cy="1188720"/>
          </a:xfrm>
        </p:spPr>
        <p:txBody>
          <a:bodyPr>
            <a:noAutofit/>
          </a:bodyPr>
          <a:lstStyle/>
          <a:p>
            <a:r>
              <a:rPr kumimoji="1" lang="en-US" altLang="zh-CN" sz="4400" cap="none" dirty="0"/>
              <a:t>Bidirectional Transformations (BXs)</a:t>
            </a:r>
            <a:endParaRPr kumimoji="1" lang="zh-CN" altLang="en-US" sz="4400" cap="none" dirty="0"/>
          </a:p>
        </p:txBody>
      </p:sp>
      <p:sp>
        <p:nvSpPr>
          <p:cNvPr id="4" name="灯片编号占位符 3">
            <a:extLst>
              <a:ext uri="{FF2B5EF4-FFF2-40B4-BE49-F238E27FC236}">
                <a16:creationId xmlns:a16="http://schemas.microsoft.com/office/drawing/2014/main" id="{9C37B5E2-A408-E649-A47D-F0DF2CEFFC3B}"/>
              </a:ext>
            </a:extLst>
          </p:cNvPr>
          <p:cNvSpPr>
            <a:spLocks noGrp="1"/>
          </p:cNvSpPr>
          <p:nvPr>
            <p:ph type="sldNum" sz="quarter" idx="12"/>
          </p:nvPr>
        </p:nvSpPr>
        <p:spPr>
          <a:xfrm>
            <a:off x="9534806" y="5864415"/>
            <a:ext cx="365760" cy="365760"/>
          </a:xfrm>
        </p:spPr>
        <p:txBody>
          <a:bodyPr/>
          <a:lstStyle/>
          <a:p>
            <a:fld id="{8A7A6979-0714-4377-B894-6BE4C2D6E202}" type="slidenum">
              <a:rPr lang="en-US" smtClean="0"/>
              <a:pPr/>
              <a:t>25</a:t>
            </a:fld>
            <a:endParaRPr lang="en-US" dirty="0"/>
          </a:p>
        </p:txBody>
      </p:sp>
      <p:sp>
        <p:nvSpPr>
          <p:cNvPr id="3" name="圆角矩形 2">
            <a:extLst>
              <a:ext uri="{FF2B5EF4-FFF2-40B4-BE49-F238E27FC236}">
                <a16:creationId xmlns:a16="http://schemas.microsoft.com/office/drawing/2014/main" id="{4CB99E63-EAEE-7E41-BC74-A6C285694848}"/>
              </a:ext>
            </a:extLst>
          </p:cNvPr>
          <p:cNvSpPr/>
          <p:nvPr/>
        </p:nvSpPr>
        <p:spPr>
          <a:xfrm>
            <a:off x="1415846" y="3290707"/>
            <a:ext cx="2020528" cy="109410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solidFill>
                  <a:schemeClr val="tx1"/>
                </a:solidFill>
              </a:rPr>
              <a:t>Source</a:t>
            </a:r>
            <a:endParaRPr kumimoji="1" lang="zh-CN" altLang="en-US" sz="2400" dirty="0">
              <a:solidFill>
                <a:schemeClr val="tx1"/>
              </a:solidFill>
            </a:endParaRPr>
          </a:p>
        </p:txBody>
      </p:sp>
      <p:sp>
        <p:nvSpPr>
          <p:cNvPr id="8" name="圆角矩形 7">
            <a:extLst>
              <a:ext uri="{FF2B5EF4-FFF2-40B4-BE49-F238E27FC236}">
                <a16:creationId xmlns:a16="http://schemas.microsoft.com/office/drawing/2014/main" id="{B8120A3C-BEEF-BE41-939C-E5DDEF77889E}"/>
              </a:ext>
            </a:extLst>
          </p:cNvPr>
          <p:cNvSpPr/>
          <p:nvPr/>
        </p:nvSpPr>
        <p:spPr>
          <a:xfrm>
            <a:off x="4871884" y="3436829"/>
            <a:ext cx="1504336" cy="69317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solidFill>
                  <a:schemeClr val="tx1"/>
                </a:solidFill>
              </a:rPr>
              <a:t>View</a:t>
            </a:r>
            <a:endParaRPr kumimoji="1" lang="zh-CN" altLang="en-US" sz="2400" dirty="0">
              <a:solidFill>
                <a:schemeClr val="tx1"/>
              </a:solidFill>
            </a:endParaRPr>
          </a:p>
        </p:txBody>
      </p:sp>
      <p:grpSp>
        <p:nvGrpSpPr>
          <p:cNvPr id="13" name="组合 12">
            <a:extLst>
              <a:ext uri="{FF2B5EF4-FFF2-40B4-BE49-F238E27FC236}">
                <a16:creationId xmlns:a16="http://schemas.microsoft.com/office/drawing/2014/main" id="{474190DB-9056-4746-BC68-B21D93C66C28}"/>
              </a:ext>
            </a:extLst>
          </p:cNvPr>
          <p:cNvGrpSpPr/>
          <p:nvPr/>
        </p:nvGrpSpPr>
        <p:grpSpPr>
          <a:xfrm>
            <a:off x="3436374" y="3290707"/>
            <a:ext cx="1435510" cy="547053"/>
            <a:chOff x="3436374" y="3290707"/>
            <a:chExt cx="1435510" cy="547053"/>
          </a:xfrm>
        </p:grpSpPr>
        <p:cxnSp>
          <p:nvCxnSpPr>
            <p:cNvPr id="9" name="直线箭头连接符 8">
              <a:extLst>
                <a:ext uri="{FF2B5EF4-FFF2-40B4-BE49-F238E27FC236}">
                  <a16:creationId xmlns:a16="http://schemas.microsoft.com/office/drawing/2014/main" id="{B4E01FD7-EA21-2D48-83C1-3510B235D67A}"/>
                </a:ext>
              </a:extLst>
            </p:cNvPr>
            <p:cNvCxnSpPr>
              <a:stCxn id="3" idx="3"/>
            </p:cNvCxnSpPr>
            <p:nvPr/>
          </p:nvCxnSpPr>
          <p:spPr>
            <a:xfrm>
              <a:off x="3436374" y="3837760"/>
              <a:ext cx="143551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FF3390E3-32E4-0349-91C2-0C8737970C34}"/>
                </a:ext>
              </a:extLst>
            </p:cNvPr>
            <p:cNvSpPr txBox="1"/>
            <p:nvPr/>
          </p:nvSpPr>
          <p:spPr>
            <a:xfrm>
              <a:off x="3805084" y="3290707"/>
              <a:ext cx="662361" cy="461665"/>
            </a:xfrm>
            <a:prstGeom prst="rect">
              <a:avLst/>
            </a:prstGeom>
            <a:noFill/>
          </p:spPr>
          <p:txBody>
            <a:bodyPr wrap="none" rtlCol="0">
              <a:spAutoFit/>
            </a:bodyPr>
            <a:lstStyle/>
            <a:p>
              <a:r>
                <a:rPr kumimoji="1" lang="en-US" altLang="zh-CN" sz="2400" dirty="0"/>
                <a:t>Get</a:t>
              </a:r>
              <a:endParaRPr kumimoji="1" lang="zh-CN" altLang="en-US" sz="2400" dirty="0"/>
            </a:p>
          </p:txBody>
        </p:sp>
      </p:grpSp>
      <p:grpSp>
        <p:nvGrpSpPr>
          <p:cNvPr id="5" name="组合 4">
            <a:extLst>
              <a:ext uri="{FF2B5EF4-FFF2-40B4-BE49-F238E27FC236}">
                <a16:creationId xmlns:a16="http://schemas.microsoft.com/office/drawing/2014/main" id="{E0E2F292-B05D-0A47-8B62-957D185A351F}"/>
              </a:ext>
            </a:extLst>
          </p:cNvPr>
          <p:cNvGrpSpPr/>
          <p:nvPr/>
        </p:nvGrpSpPr>
        <p:grpSpPr>
          <a:xfrm>
            <a:off x="1415846" y="3978444"/>
            <a:ext cx="4960374" cy="2086436"/>
            <a:chOff x="1415846" y="3978444"/>
            <a:chExt cx="4960374" cy="2086436"/>
          </a:xfrm>
        </p:grpSpPr>
        <p:sp>
          <p:nvSpPr>
            <p:cNvPr id="11" name="圆角矩形 10">
              <a:extLst>
                <a:ext uri="{FF2B5EF4-FFF2-40B4-BE49-F238E27FC236}">
                  <a16:creationId xmlns:a16="http://schemas.microsoft.com/office/drawing/2014/main" id="{E561ECAC-BF09-7B41-9798-0234E812D583}"/>
                </a:ext>
              </a:extLst>
            </p:cNvPr>
            <p:cNvSpPr/>
            <p:nvPr/>
          </p:nvSpPr>
          <p:spPr>
            <a:xfrm>
              <a:off x="4871884" y="5171240"/>
              <a:ext cx="1504336" cy="69317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solidFill>
                    <a:schemeClr val="tx1"/>
                  </a:solidFill>
                </a:rPr>
                <a:t>View’</a:t>
              </a:r>
              <a:endParaRPr kumimoji="1" lang="zh-CN" altLang="en-US" sz="2400" dirty="0">
                <a:solidFill>
                  <a:schemeClr val="tx1"/>
                </a:solidFill>
              </a:endParaRPr>
            </a:p>
          </p:txBody>
        </p:sp>
        <p:sp>
          <p:nvSpPr>
            <p:cNvPr id="12" name="圆角矩形 11">
              <a:extLst>
                <a:ext uri="{FF2B5EF4-FFF2-40B4-BE49-F238E27FC236}">
                  <a16:creationId xmlns:a16="http://schemas.microsoft.com/office/drawing/2014/main" id="{AF8E4F37-EB46-8449-ACB2-30CD6881623C}"/>
                </a:ext>
              </a:extLst>
            </p:cNvPr>
            <p:cNvSpPr/>
            <p:nvPr/>
          </p:nvSpPr>
          <p:spPr>
            <a:xfrm>
              <a:off x="1415846" y="4970774"/>
              <a:ext cx="2020528" cy="109410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solidFill>
                    <a:schemeClr val="tx1"/>
                  </a:solidFill>
                </a:rPr>
                <a:t>Source’</a:t>
              </a:r>
              <a:endParaRPr kumimoji="1" lang="zh-CN" altLang="en-US" sz="2400" dirty="0">
                <a:solidFill>
                  <a:schemeClr val="tx1"/>
                </a:solidFill>
              </a:endParaRPr>
            </a:p>
          </p:txBody>
        </p:sp>
        <p:cxnSp>
          <p:nvCxnSpPr>
            <p:cNvPr id="14" name="直线箭头连接符 13">
              <a:extLst>
                <a:ext uri="{FF2B5EF4-FFF2-40B4-BE49-F238E27FC236}">
                  <a16:creationId xmlns:a16="http://schemas.microsoft.com/office/drawing/2014/main" id="{9355FC03-CAC7-A149-930F-F83C309E48F1}"/>
                </a:ext>
              </a:extLst>
            </p:cNvPr>
            <p:cNvCxnSpPr>
              <a:stCxn id="8" idx="2"/>
              <a:endCxn id="11" idx="0"/>
            </p:cNvCxnSpPr>
            <p:nvPr/>
          </p:nvCxnSpPr>
          <p:spPr>
            <a:xfrm>
              <a:off x="5624052" y="4130004"/>
              <a:ext cx="0" cy="104123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线箭头连接符 15">
              <a:extLst>
                <a:ext uri="{FF2B5EF4-FFF2-40B4-BE49-F238E27FC236}">
                  <a16:creationId xmlns:a16="http://schemas.microsoft.com/office/drawing/2014/main" id="{CC037587-54B1-7A46-BC3D-29141D884AC2}"/>
                </a:ext>
              </a:extLst>
            </p:cNvPr>
            <p:cNvCxnSpPr>
              <a:cxnSpLocks/>
              <a:stCxn id="11" idx="1"/>
            </p:cNvCxnSpPr>
            <p:nvPr/>
          </p:nvCxnSpPr>
          <p:spPr>
            <a:xfrm flipH="1">
              <a:off x="3436376" y="5517828"/>
              <a:ext cx="143550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左弧形箭头 26">
              <a:extLst>
                <a:ext uri="{FF2B5EF4-FFF2-40B4-BE49-F238E27FC236}">
                  <a16:creationId xmlns:a16="http://schemas.microsoft.com/office/drawing/2014/main" id="{C58033CE-0E0E-D44E-A44B-5C23C307681D}"/>
                </a:ext>
              </a:extLst>
            </p:cNvPr>
            <p:cNvSpPr/>
            <p:nvPr/>
          </p:nvSpPr>
          <p:spPr>
            <a:xfrm>
              <a:off x="3436374" y="3978444"/>
              <a:ext cx="1031071" cy="1419466"/>
            </a:xfrm>
            <a:prstGeom prst="curved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n>
                  <a:solidFill>
                    <a:sysClr val="windowText" lastClr="000000"/>
                  </a:solidFill>
                </a:ln>
                <a:solidFill>
                  <a:schemeClr val="tx1"/>
                </a:solidFill>
              </a:endParaRPr>
            </a:p>
          </p:txBody>
        </p:sp>
        <p:sp>
          <p:nvSpPr>
            <p:cNvPr id="28" name="文本框 27">
              <a:extLst>
                <a:ext uri="{FF2B5EF4-FFF2-40B4-BE49-F238E27FC236}">
                  <a16:creationId xmlns:a16="http://schemas.microsoft.com/office/drawing/2014/main" id="{BF6C9C3B-34E7-E640-B4C1-78D7D6F8D7E2}"/>
                </a:ext>
              </a:extLst>
            </p:cNvPr>
            <p:cNvSpPr txBox="1"/>
            <p:nvPr/>
          </p:nvSpPr>
          <p:spPr>
            <a:xfrm>
              <a:off x="3840813" y="5513665"/>
              <a:ext cx="598241" cy="461665"/>
            </a:xfrm>
            <a:prstGeom prst="rect">
              <a:avLst/>
            </a:prstGeom>
            <a:noFill/>
          </p:spPr>
          <p:txBody>
            <a:bodyPr wrap="none" rtlCol="0">
              <a:spAutoFit/>
            </a:bodyPr>
            <a:lstStyle/>
            <a:p>
              <a:r>
                <a:rPr kumimoji="1" lang="en-US" altLang="zh-CN" sz="2400" dirty="0"/>
                <a:t>Put</a:t>
              </a:r>
              <a:endParaRPr kumimoji="1" lang="zh-CN" altLang="en-US" sz="2400" dirty="0"/>
            </a:p>
          </p:txBody>
        </p:sp>
      </p:grpSp>
      <p:grpSp>
        <p:nvGrpSpPr>
          <p:cNvPr id="21" name="组合 20">
            <a:extLst>
              <a:ext uri="{FF2B5EF4-FFF2-40B4-BE49-F238E27FC236}">
                <a16:creationId xmlns:a16="http://schemas.microsoft.com/office/drawing/2014/main" id="{A8870D58-BF2E-F34E-8527-A6AE865889F0}"/>
              </a:ext>
            </a:extLst>
          </p:cNvPr>
          <p:cNvGrpSpPr/>
          <p:nvPr/>
        </p:nvGrpSpPr>
        <p:grpSpPr>
          <a:xfrm>
            <a:off x="1076889" y="4370519"/>
            <a:ext cx="5911980" cy="600255"/>
            <a:chOff x="1076889" y="4370519"/>
            <a:chExt cx="5911980" cy="600255"/>
          </a:xfrm>
        </p:grpSpPr>
        <p:sp>
          <p:nvSpPr>
            <p:cNvPr id="19" name="文本框 18">
              <a:extLst>
                <a:ext uri="{FF2B5EF4-FFF2-40B4-BE49-F238E27FC236}">
                  <a16:creationId xmlns:a16="http://schemas.microsoft.com/office/drawing/2014/main" id="{317FCD79-0B5C-6B44-AE28-1AE5A233CCE7}"/>
                </a:ext>
              </a:extLst>
            </p:cNvPr>
            <p:cNvSpPr txBox="1"/>
            <p:nvPr/>
          </p:nvSpPr>
          <p:spPr>
            <a:xfrm>
              <a:off x="5668956" y="4370519"/>
              <a:ext cx="1319913" cy="461665"/>
            </a:xfrm>
            <a:prstGeom prst="rect">
              <a:avLst/>
            </a:prstGeom>
            <a:noFill/>
          </p:spPr>
          <p:txBody>
            <a:bodyPr wrap="none" rtlCol="0">
              <a:spAutoFit/>
            </a:bodyPr>
            <a:lstStyle/>
            <a:p>
              <a:r>
                <a:rPr kumimoji="1" lang="en-US" altLang="zh-CN" sz="2400" dirty="0"/>
                <a:t>Update V</a:t>
              </a:r>
              <a:endParaRPr kumimoji="1" lang="zh-CN" altLang="en-US" sz="2400" dirty="0"/>
            </a:p>
          </p:txBody>
        </p:sp>
        <p:cxnSp>
          <p:nvCxnSpPr>
            <p:cNvPr id="18" name="直线箭头连接符 17">
              <a:extLst>
                <a:ext uri="{FF2B5EF4-FFF2-40B4-BE49-F238E27FC236}">
                  <a16:creationId xmlns:a16="http://schemas.microsoft.com/office/drawing/2014/main" id="{FA6C7FE6-965F-394E-870E-F4974776935D}"/>
                </a:ext>
              </a:extLst>
            </p:cNvPr>
            <p:cNvCxnSpPr>
              <a:cxnSpLocks/>
              <a:stCxn id="3" idx="2"/>
              <a:endCxn id="12" idx="0"/>
            </p:cNvCxnSpPr>
            <p:nvPr/>
          </p:nvCxnSpPr>
          <p:spPr>
            <a:xfrm>
              <a:off x="2426110" y="4384813"/>
              <a:ext cx="0" cy="585961"/>
            </a:xfrm>
            <a:prstGeom prst="straightConnector1">
              <a:avLst/>
            </a:prstGeom>
            <a:ln w="571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7806BE98-8245-F74F-BA3E-3510E104512E}"/>
                </a:ext>
              </a:extLst>
            </p:cNvPr>
            <p:cNvSpPr txBox="1"/>
            <p:nvPr/>
          </p:nvSpPr>
          <p:spPr>
            <a:xfrm>
              <a:off x="1076889" y="4419789"/>
              <a:ext cx="1321196" cy="461665"/>
            </a:xfrm>
            <a:prstGeom prst="rect">
              <a:avLst/>
            </a:prstGeom>
            <a:noFill/>
          </p:spPr>
          <p:txBody>
            <a:bodyPr wrap="none" rtlCol="0">
              <a:spAutoFit/>
            </a:bodyPr>
            <a:lstStyle/>
            <a:p>
              <a:r>
                <a:rPr kumimoji="1" lang="en-US" altLang="zh-CN" sz="2400" dirty="0"/>
                <a:t>Update S</a:t>
              </a:r>
              <a:endParaRPr kumimoji="1" lang="zh-CN" altLang="en-US" sz="2400" dirty="0"/>
            </a:p>
          </p:txBody>
        </p:sp>
      </p:grpSp>
      <p:sp>
        <p:nvSpPr>
          <p:cNvPr id="25" name="矩形 24">
            <a:extLst>
              <a:ext uri="{FF2B5EF4-FFF2-40B4-BE49-F238E27FC236}">
                <a16:creationId xmlns:a16="http://schemas.microsoft.com/office/drawing/2014/main" id="{E9203A7F-CEC9-DA48-B7B7-045D21006184}"/>
              </a:ext>
            </a:extLst>
          </p:cNvPr>
          <p:cNvSpPr/>
          <p:nvPr/>
        </p:nvSpPr>
        <p:spPr>
          <a:xfrm>
            <a:off x="7417808" y="3215652"/>
            <a:ext cx="4233996" cy="267765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zh-CN" sz="2400" dirty="0">
                <a:highlight>
                  <a:srgbClr val="FFFF00"/>
                </a:highlight>
              </a:rPr>
              <a:t>Law 1 (PutGet)</a:t>
            </a:r>
            <a:r>
              <a:rPr kumimoji="1" lang="en-US" altLang="zh-CN" sz="2400" dirty="0"/>
              <a:t>:</a:t>
            </a:r>
          </a:p>
          <a:p>
            <a:r>
              <a:rPr kumimoji="1" lang="en-US" altLang="zh-CN" sz="2400" dirty="0"/>
              <a:t>   Get (Put (source, view’))</a:t>
            </a:r>
          </a:p>
          <a:p>
            <a:r>
              <a:rPr kumimoji="1" lang="en-US" altLang="zh-CN" sz="2400" dirty="0"/>
              <a:t>     = view’</a:t>
            </a:r>
          </a:p>
          <a:p>
            <a:endParaRPr kumimoji="1" lang="en-US" altLang="zh-CN" sz="2400" dirty="0"/>
          </a:p>
          <a:p>
            <a:r>
              <a:rPr kumimoji="1" lang="en-US" altLang="zh-CN" sz="2400" dirty="0">
                <a:highlight>
                  <a:srgbClr val="FFFF00"/>
                </a:highlight>
              </a:rPr>
              <a:t>Law 2 (GetPut)</a:t>
            </a:r>
            <a:r>
              <a:rPr kumimoji="1" lang="en-US" altLang="zh-CN" sz="2400" dirty="0"/>
              <a:t>:  </a:t>
            </a:r>
          </a:p>
          <a:p>
            <a:r>
              <a:rPr kumimoji="1" lang="en-US" altLang="zh-CN" sz="2400" dirty="0"/>
              <a:t>   Put (source, Get (source)) </a:t>
            </a:r>
          </a:p>
          <a:p>
            <a:r>
              <a:rPr kumimoji="1" lang="en-US" altLang="zh-CN" sz="2400" dirty="0"/>
              <a:t>      = source</a:t>
            </a:r>
          </a:p>
        </p:txBody>
      </p:sp>
      <p:sp>
        <p:nvSpPr>
          <p:cNvPr id="22" name="文本框 5">
            <a:extLst>
              <a:ext uri="{FF2B5EF4-FFF2-40B4-BE49-F238E27FC236}">
                <a16:creationId xmlns:a16="http://schemas.microsoft.com/office/drawing/2014/main" id="{FCCD26A8-BADB-3741-907F-DA4344B17C69}"/>
              </a:ext>
            </a:extLst>
          </p:cNvPr>
          <p:cNvSpPr txBox="1"/>
          <p:nvPr/>
        </p:nvSpPr>
        <p:spPr>
          <a:xfrm>
            <a:off x="402431" y="2518424"/>
            <a:ext cx="11387137" cy="4770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zh-CN" sz="2500" dirty="0"/>
              <a:t>Maintaining consistency between two data representations </a:t>
            </a:r>
            <a:r>
              <a:rPr kumimoji="1" lang="en-US" altLang="zh-CN" sz="2500" i="1" dirty="0">
                <a:solidFill>
                  <a:srgbClr val="00B050"/>
                </a:solidFill>
              </a:rPr>
              <a:t>[J. Nathan Foster, et al, 2005]</a:t>
            </a:r>
          </a:p>
        </p:txBody>
      </p:sp>
    </p:spTree>
    <p:extLst>
      <p:ext uri="{BB962C8B-B14F-4D97-AF65-F5344CB8AC3E}">
        <p14:creationId xmlns:p14="http://schemas.microsoft.com/office/powerpoint/2010/main" val="2161955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2AD5B3-F1DB-2D41-B05A-87E2CC8F605B}"/>
              </a:ext>
            </a:extLst>
          </p:cNvPr>
          <p:cNvSpPr>
            <a:spLocks noGrp="1"/>
          </p:cNvSpPr>
          <p:nvPr>
            <p:ph type="title"/>
          </p:nvPr>
        </p:nvSpPr>
        <p:spPr/>
        <p:txBody>
          <a:bodyPr>
            <a:normAutofit/>
          </a:bodyPr>
          <a:lstStyle/>
          <a:p>
            <a:r>
              <a:rPr kumimoji="1" lang="en-US" altLang="zh-CN" sz="4400" cap="none" dirty="0"/>
              <a:t>Contribution</a:t>
            </a:r>
            <a:endParaRPr kumimoji="1" lang="zh-CN" altLang="en-US" sz="4400" cap="none" dirty="0"/>
          </a:p>
        </p:txBody>
      </p:sp>
      <p:sp>
        <p:nvSpPr>
          <p:cNvPr id="6" name="文本框 5">
            <a:extLst>
              <a:ext uri="{FF2B5EF4-FFF2-40B4-BE49-F238E27FC236}">
                <a16:creationId xmlns:a16="http://schemas.microsoft.com/office/drawing/2014/main" id="{05007E3D-71F6-A845-8B11-BF3A39E407CB}"/>
              </a:ext>
            </a:extLst>
          </p:cNvPr>
          <p:cNvSpPr txBox="1"/>
          <p:nvPr/>
        </p:nvSpPr>
        <p:spPr>
          <a:xfrm>
            <a:off x="2231136" y="2408663"/>
            <a:ext cx="7729728" cy="3539430"/>
          </a:xfrm>
          <a:prstGeom prst="rect">
            <a:avLst/>
          </a:prstGeom>
          <a:noFill/>
        </p:spPr>
        <p:txBody>
          <a:bodyPr wrap="square" rtlCol="0">
            <a:spAutoFit/>
          </a:bodyPr>
          <a:lstStyle/>
          <a:p>
            <a:pPr marL="285750" indent="-285750">
              <a:buFontTx/>
              <a:buChar char="-"/>
            </a:pPr>
            <a:r>
              <a:rPr kumimoji="1" lang="en-US" altLang="zh-CN" sz="3200" dirty="0"/>
              <a:t>Construct query and update strategies that satisfy two laws automatically.</a:t>
            </a:r>
          </a:p>
          <a:p>
            <a:pPr marL="285750" indent="-285750">
              <a:buFontTx/>
              <a:buChar char="-"/>
            </a:pPr>
            <a:endParaRPr kumimoji="1" lang="en-US" altLang="zh-CN" sz="3200" dirty="0"/>
          </a:p>
          <a:p>
            <a:pPr marL="285750" indent="-285750">
              <a:buFontTx/>
              <a:buChar char="-"/>
            </a:pPr>
            <a:endParaRPr kumimoji="1" lang="en-US" altLang="zh-CN" sz="3200" dirty="0"/>
          </a:p>
          <a:p>
            <a:pPr marL="285750" indent="-285750">
              <a:buFontTx/>
              <a:buChar char="-"/>
            </a:pPr>
            <a:r>
              <a:rPr kumimoji="1" lang="en-US" altLang="zh-CN" sz="3200" dirty="0"/>
              <a:t>Access control on </a:t>
            </a:r>
            <a:r>
              <a:rPr kumimoji="1" lang="en-US" altLang="zh-CN" sz="3200" dirty="0">
                <a:solidFill>
                  <a:srgbClr val="FF0000"/>
                </a:solidFill>
              </a:rPr>
              <a:t>fine-grained</a:t>
            </a:r>
            <a:r>
              <a:rPr kumimoji="1" lang="en-US" altLang="zh-CN" sz="3200" dirty="0"/>
              <a:t> attributes </a:t>
            </a:r>
          </a:p>
          <a:p>
            <a:r>
              <a:rPr kumimoji="1" lang="en-US" altLang="zh-CN" sz="3200" dirty="0"/>
              <a:t>		</a:t>
            </a:r>
            <a:r>
              <a:rPr kumimoji="1" lang="en-US" altLang="zh-CN" sz="2400" dirty="0"/>
              <a:t>           (not full records </a:t>
            </a:r>
            <a:r>
              <a:rPr lang="en-US" altLang="zh-CN" sz="2400" i="1" dirty="0">
                <a:solidFill>
                  <a:srgbClr val="00B050"/>
                </a:solidFill>
              </a:rPr>
              <a:t>[A. Azaria, et al., 2016]</a:t>
            </a:r>
            <a:r>
              <a:rPr kumimoji="1" lang="en-US" altLang="zh-CN" sz="2400" dirty="0"/>
              <a:t>)</a:t>
            </a:r>
            <a:endParaRPr lang="en-US" altLang="zh-CN" sz="2400" dirty="0"/>
          </a:p>
          <a:p>
            <a:r>
              <a:rPr kumimoji="1" lang="en-US" altLang="zh-CN" sz="2400" i="1" dirty="0"/>
              <a:t>        </a:t>
            </a:r>
            <a:r>
              <a:rPr kumimoji="1" lang="en-US" altLang="zh-CN" sz="3200" i="1" dirty="0">
                <a:highlight>
                  <a:srgbClr val="FFFF00"/>
                </a:highlight>
              </a:rPr>
              <a:t>Blockchain</a:t>
            </a:r>
            <a:endParaRPr kumimoji="1" lang="zh-CN" altLang="en-US" sz="3200" i="1" dirty="0">
              <a:highlight>
                <a:srgbClr val="FFFF00"/>
              </a:highlight>
            </a:endParaRPr>
          </a:p>
        </p:txBody>
      </p:sp>
      <p:sp>
        <p:nvSpPr>
          <p:cNvPr id="7" name="灯片编号占位符 6">
            <a:extLst>
              <a:ext uri="{FF2B5EF4-FFF2-40B4-BE49-F238E27FC236}">
                <a16:creationId xmlns:a16="http://schemas.microsoft.com/office/drawing/2014/main" id="{A9911BED-46A3-FE4D-9C3D-4FE90754FCF8}"/>
              </a:ext>
            </a:extLst>
          </p:cNvPr>
          <p:cNvSpPr>
            <a:spLocks noGrp="1"/>
          </p:cNvSpPr>
          <p:nvPr>
            <p:ph type="sldNum" sz="quarter" idx="12"/>
          </p:nvPr>
        </p:nvSpPr>
        <p:spPr/>
        <p:txBody>
          <a:bodyPr/>
          <a:lstStyle/>
          <a:p>
            <a:fld id="{8A7A6979-0714-4377-B894-6BE4C2D6E202}" type="slidenum">
              <a:rPr lang="en-US" smtClean="0"/>
              <a:pPr/>
              <a:t>26</a:t>
            </a:fld>
            <a:endParaRPr lang="en-US" dirty="0"/>
          </a:p>
        </p:txBody>
      </p:sp>
      <p:sp>
        <p:nvSpPr>
          <p:cNvPr id="3" name="矩形 2">
            <a:extLst>
              <a:ext uri="{FF2B5EF4-FFF2-40B4-BE49-F238E27FC236}">
                <a16:creationId xmlns:a16="http://schemas.microsoft.com/office/drawing/2014/main" id="{261882EB-FE41-644F-B863-9BDBFA3FB192}"/>
              </a:ext>
            </a:extLst>
          </p:cNvPr>
          <p:cNvSpPr/>
          <p:nvPr/>
        </p:nvSpPr>
        <p:spPr>
          <a:xfrm>
            <a:off x="2932946" y="3393548"/>
            <a:ext cx="5526641" cy="584775"/>
          </a:xfrm>
          <a:prstGeom prst="rect">
            <a:avLst/>
          </a:prstGeom>
        </p:spPr>
        <p:txBody>
          <a:bodyPr wrap="none">
            <a:spAutoFit/>
          </a:bodyPr>
          <a:lstStyle/>
          <a:p>
            <a:r>
              <a:rPr kumimoji="1" lang="en-US" altLang="zh-CN" sz="3200" i="1" dirty="0">
                <a:highlight>
                  <a:srgbClr val="FFFF00"/>
                </a:highlight>
              </a:rPr>
              <a:t>Bidirectional Transformations (BXs)</a:t>
            </a:r>
            <a:endParaRPr lang="zh-CN" altLang="en-US" sz="3200" i="1" dirty="0">
              <a:highlight>
                <a:srgbClr val="FFFF00"/>
              </a:highlight>
            </a:endParaRPr>
          </a:p>
        </p:txBody>
      </p:sp>
    </p:spTree>
    <p:extLst>
      <p:ext uri="{BB962C8B-B14F-4D97-AF65-F5344CB8AC3E}">
        <p14:creationId xmlns:p14="http://schemas.microsoft.com/office/powerpoint/2010/main" val="4019608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28E783-A577-5840-B5A5-E422CAB080AD}"/>
              </a:ext>
            </a:extLst>
          </p:cNvPr>
          <p:cNvSpPr>
            <a:spLocks noGrp="1"/>
          </p:cNvSpPr>
          <p:nvPr>
            <p:ph type="title"/>
          </p:nvPr>
        </p:nvSpPr>
        <p:spPr/>
        <p:txBody>
          <a:bodyPr>
            <a:normAutofit/>
          </a:bodyPr>
          <a:lstStyle/>
          <a:p>
            <a:r>
              <a:rPr kumimoji="1" lang="en-US" altLang="zh-CN" sz="4400" cap="none" dirty="0"/>
              <a:t>Blockchain</a:t>
            </a:r>
            <a:endParaRPr kumimoji="1" lang="zh-CN" altLang="en-US" sz="4400" cap="none" dirty="0"/>
          </a:p>
        </p:txBody>
      </p:sp>
      <p:sp>
        <p:nvSpPr>
          <p:cNvPr id="3" name="内容占位符 2">
            <a:extLst>
              <a:ext uri="{FF2B5EF4-FFF2-40B4-BE49-F238E27FC236}">
                <a16:creationId xmlns:a16="http://schemas.microsoft.com/office/drawing/2014/main" id="{7C4D733C-EF77-FA4E-807B-8720FC9D11C6}"/>
              </a:ext>
            </a:extLst>
          </p:cNvPr>
          <p:cNvSpPr>
            <a:spLocks noGrp="1"/>
          </p:cNvSpPr>
          <p:nvPr>
            <p:ph idx="1"/>
          </p:nvPr>
        </p:nvSpPr>
        <p:spPr>
          <a:xfrm>
            <a:off x="1227224" y="4543778"/>
            <a:ext cx="10087379" cy="1584940"/>
          </a:xfrm>
        </p:spPr>
        <p:txBody>
          <a:bodyPr>
            <a:noAutofit/>
          </a:bodyPr>
          <a:lstStyle/>
          <a:p>
            <a:r>
              <a:rPr kumimoji="1" lang="en-US" altLang="zh-CN" sz="2400" dirty="0"/>
              <a:t>Append-only shared ledger maintained by P2P network </a:t>
            </a:r>
            <a:r>
              <a:rPr kumimoji="1" lang="en-US" altLang="zh-CN" sz="2400" i="1" dirty="0">
                <a:solidFill>
                  <a:srgbClr val="00B050"/>
                </a:solidFill>
              </a:rPr>
              <a:t>[</a:t>
            </a:r>
            <a:r>
              <a:rPr lang="en-US" altLang="zh-CN" sz="2400" i="1" dirty="0">
                <a:solidFill>
                  <a:srgbClr val="00B050"/>
                </a:solidFill>
              </a:rPr>
              <a:t>S. Nakamoto, 2008]</a:t>
            </a:r>
            <a:endParaRPr kumimoji="1" lang="en-US" altLang="zh-CN" sz="2400" dirty="0"/>
          </a:p>
          <a:p>
            <a:r>
              <a:rPr kumimoji="1" lang="en-US" altLang="zh-CN" sz="2400" dirty="0"/>
              <a:t>Ethereum </a:t>
            </a:r>
            <a:r>
              <a:rPr kumimoji="1" lang="en-US" altLang="zh-CN" sz="2400" dirty="0">
                <a:solidFill>
                  <a:srgbClr val="FF0000"/>
                </a:solidFill>
              </a:rPr>
              <a:t>Smart contracts</a:t>
            </a:r>
            <a:r>
              <a:rPr kumimoji="1" lang="zh-CN" altLang="en-US" sz="2400" dirty="0"/>
              <a:t>：</a:t>
            </a:r>
            <a:r>
              <a:rPr kumimoji="1" lang="en-US" altLang="zh-CN" sz="2400" dirty="0"/>
              <a:t>agreements enforced by blockchain consensus</a:t>
            </a:r>
          </a:p>
          <a:p>
            <a:r>
              <a:rPr kumimoji="1" lang="en-US" altLang="zh-CN" sz="2400" dirty="0">
                <a:solidFill>
                  <a:srgbClr val="FF0000"/>
                </a:solidFill>
              </a:rPr>
              <a:t>Permission rules </a:t>
            </a:r>
            <a:r>
              <a:rPr kumimoji="1" lang="en-US" altLang="zh-CN" sz="2400" dirty="0"/>
              <a:t>are encoded to smart contract (access control)</a:t>
            </a:r>
          </a:p>
        </p:txBody>
      </p:sp>
      <p:sp>
        <p:nvSpPr>
          <p:cNvPr id="4" name="灯片编号占位符 3">
            <a:extLst>
              <a:ext uri="{FF2B5EF4-FFF2-40B4-BE49-F238E27FC236}">
                <a16:creationId xmlns:a16="http://schemas.microsoft.com/office/drawing/2014/main" id="{9BB1E95D-E3BE-1347-94C1-50D76CCCFB6E}"/>
              </a:ext>
            </a:extLst>
          </p:cNvPr>
          <p:cNvSpPr>
            <a:spLocks noGrp="1"/>
          </p:cNvSpPr>
          <p:nvPr>
            <p:ph type="sldNum" sz="quarter" idx="12"/>
          </p:nvPr>
        </p:nvSpPr>
        <p:spPr/>
        <p:txBody>
          <a:bodyPr/>
          <a:lstStyle/>
          <a:p>
            <a:fld id="{8A7A6979-0714-4377-B894-6BE4C2D6E202}" type="slidenum">
              <a:rPr lang="en-US" smtClean="0"/>
              <a:pPr/>
              <a:t>27</a:t>
            </a:fld>
            <a:endParaRPr lang="en-US" dirty="0"/>
          </a:p>
        </p:txBody>
      </p:sp>
      <p:graphicFrame>
        <p:nvGraphicFramePr>
          <p:cNvPr id="7" name="表格 6">
            <a:extLst>
              <a:ext uri="{FF2B5EF4-FFF2-40B4-BE49-F238E27FC236}">
                <a16:creationId xmlns:a16="http://schemas.microsoft.com/office/drawing/2014/main" id="{8B8CCCB5-7F8C-214F-8622-0D090F716DDE}"/>
              </a:ext>
            </a:extLst>
          </p:cNvPr>
          <p:cNvGraphicFramePr>
            <a:graphicFrameLocks noGrp="1"/>
          </p:cNvGraphicFramePr>
          <p:nvPr>
            <p:extLst>
              <p:ext uri="{D42A27DB-BD31-4B8C-83A1-F6EECF244321}">
                <p14:modId xmlns:p14="http://schemas.microsoft.com/office/powerpoint/2010/main" val="1846409162"/>
              </p:ext>
            </p:extLst>
          </p:nvPr>
        </p:nvGraphicFramePr>
        <p:xfrm>
          <a:off x="2818708" y="2435064"/>
          <a:ext cx="1798450" cy="1584960"/>
        </p:xfrm>
        <a:graphic>
          <a:graphicData uri="http://schemas.openxmlformats.org/drawingml/2006/table">
            <a:tbl>
              <a:tblPr firstRow="1" bandRow="1">
                <a:tableStyleId>{073A0DAA-6AF3-43AB-8588-CEC1D06C72B9}</a:tableStyleId>
              </a:tblPr>
              <a:tblGrid>
                <a:gridCol w="1798450">
                  <a:extLst>
                    <a:ext uri="{9D8B030D-6E8A-4147-A177-3AD203B41FA5}">
                      <a16:colId xmlns:a16="http://schemas.microsoft.com/office/drawing/2014/main" val="3122078904"/>
                    </a:ext>
                  </a:extLst>
                </a:gridCol>
              </a:tblGrid>
              <a:tr h="382680">
                <a:tc>
                  <a:txBody>
                    <a:bodyPr/>
                    <a:lstStyle/>
                    <a:p>
                      <a:pPr algn="ctr"/>
                      <a:r>
                        <a:rPr lang="en-US" altLang="zh-CN" sz="2000" dirty="0" err="1"/>
                        <a:t>Prev</a:t>
                      </a:r>
                      <a:r>
                        <a:rPr lang="en-US" altLang="zh-CN" sz="2000" dirty="0"/>
                        <a:t>: #31</a:t>
                      </a:r>
                      <a:endParaRPr lang="zh-CN" altLang="en-US" sz="2000" dirty="0"/>
                    </a:p>
                  </a:txBody>
                  <a:tcPr/>
                </a:tc>
                <a:extLst>
                  <a:ext uri="{0D108BD9-81ED-4DB2-BD59-A6C34878D82A}">
                    <a16:rowId xmlns:a16="http://schemas.microsoft.com/office/drawing/2014/main" val="74613613"/>
                  </a:ext>
                </a:extLst>
              </a:tr>
              <a:tr h="382680">
                <a:tc>
                  <a:txBody>
                    <a:bodyPr/>
                    <a:lstStyle/>
                    <a:p>
                      <a:pPr algn="ctr"/>
                      <a:r>
                        <a:rPr lang="en-US" altLang="zh-CN" sz="2000" dirty="0"/>
                        <a:t>Tx</a:t>
                      </a:r>
                      <a:endParaRPr lang="zh-CN" altLang="en-US" sz="2000" dirty="0"/>
                    </a:p>
                  </a:txBody>
                  <a:tcPr/>
                </a:tc>
                <a:extLst>
                  <a:ext uri="{0D108BD9-81ED-4DB2-BD59-A6C34878D82A}">
                    <a16:rowId xmlns:a16="http://schemas.microsoft.com/office/drawing/2014/main" val="3825990859"/>
                  </a:ext>
                </a:extLst>
              </a:tr>
              <a:tr h="382680">
                <a:tc>
                  <a:txBody>
                    <a:bodyPr/>
                    <a:lstStyle/>
                    <a:p>
                      <a:pPr algn="ctr"/>
                      <a:r>
                        <a:rPr lang="en-US" altLang="zh-CN" sz="2000" dirty="0"/>
                        <a:t>…</a:t>
                      </a:r>
                      <a:endParaRPr lang="zh-CN" altLang="en-US" sz="2000" dirty="0"/>
                    </a:p>
                  </a:txBody>
                  <a:tcPr/>
                </a:tc>
                <a:extLst>
                  <a:ext uri="{0D108BD9-81ED-4DB2-BD59-A6C34878D82A}">
                    <a16:rowId xmlns:a16="http://schemas.microsoft.com/office/drawing/2014/main" val="857217655"/>
                  </a:ext>
                </a:extLst>
              </a:tr>
              <a:tr h="382680">
                <a:tc>
                  <a:txBody>
                    <a:bodyPr/>
                    <a:lstStyle/>
                    <a:p>
                      <a:pPr algn="ctr"/>
                      <a:r>
                        <a:rPr lang="en-US" altLang="zh-CN" sz="2000" dirty="0"/>
                        <a:t>Tx</a:t>
                      </a:r>
                      <a:endParaRPr lang="zh-CN" altLang="en-US" sz="2000" dirty="0"/>
                    </a:p>
                  </a:txBody>
                  <a:tcPr/>
                </a:tc>
                <a:extLst>
                  <a:ext uri="{0D108BD9-81ED-4DB2-BD59-A6C34878D82A}">
                    <a16:rowId xmlns:a16="http://schemas.microsoft.com/office/drawing/2014/main" val="3935930326"/>
                  </a:ext>
                </a:extLst>
              </a:tr>
            </a:tbl>
          </a:graphicData>
        </a:graphic>
      </p:graphicFrame>
      <p:graphicFrame>
        <p:nvGraphicFramePr>
          <p:cNvPr id="8" name="表格 7">
            <a:extLst>
              <a:ext uri="{FF2B5EF4-FFF2-40B4-BE49-F238E27FC236}">
                <a16:creationId xmlns:a16="http://schemas.microsoft.com/office/drawing/2014/main" id="{E1DA0E66-B856-DB40-89AB-1BD50EE8C23C}"/>
              </a:ext>
            </a:extLst>
          </p:cNvPr>
          <p:cNvGraphicFramePr>
            <a:graphicFrameLocks noGrp="1"/>
          </p:cNvGraphicFramePr>
          <p:nvPr>
            <p:extLst>
              <p:ext uri="{D42A27DB-BD31-4B8C-83A1-F6EECF244321}">
                <p14:modId xmlns:p14="http://schemas.microsoft.com/office/powerpoint/2010/main" val="1703872520"/>
              </p:ext>
            </p:extLst>
          </p:nvPr>
        </p:nvGraphicFramePr>
        <p:xfrm>
          <a:off x="5371689" y="2435064"/>
          <a:ext cx="1798450" cy="1584960"/>
        </p:xfrm>
        <a:graphic>
          <a:graphicData uri="http://schemas.openxmlformats.org/drawingml/2006/table">
            <a:tbl>
              <a:tblPr firstRow="1" bandRow="1">
                <a:tableStyleId>{073A0DAA-6AF3-43AB-8588-CEC1D06C72B9}</a:tableStyleId>
              </a:tblPr>
              <a:tblGrid>
                <a:gridCol w="1798450">
                  <a:extLst>
                    <a:ext uri="{9D8B030D-6E8A-4147-A177-3AD203B41FA5}">
                      <a16:colId xmlns:a16="http://schemas.microsoft.com/office/drawing/2014/main" val="3122078904"/>
                    </a:ext>
                  </a:extLst>
                </a:gridCol>
              </a:tblGrid>
              <a:tr h="382680">
                <a:tc>
                  <a:txBody>
                    <a:bodyPr/>
                    <a:lstStyle/>
                    <a:p>
                      <a:pPr algn="ctr"/>
                      <a:r>
                        <a:rPr lang="en-US" altLang="zh-CN" sz="2000" dirty="0" err="1"/>
                        <a:t>Prev</a:t>
                      </a:r>
                      <a:r>
                        <a:rPr lang="en-US" altLang="zh-CN" sz="2000" dirty="0"/>
                        <a:t>: #32</a:t>
                      </a:r>
                      <a:endParaRPr lang="zh-CN" altLang="en-US" sz="2000" dirty="0"/>
                    </a:p>
                  </a:txBody>
                  <a:tcPr/>
                </a:tc>
                <a:extLst>
                  <a:ext uri="{0D108BD9-81ED-4DB2-BD59-A6C34878D82A}">
                    <a16:rowId xmlns:a16="http://schemas.microsoft.com/office/drawing/2014/main" val="74613613"/>
                  </a:ext>
                </a:extLst>
              </a:tr>
              <a:tr h="382680">
                <a:tc>
                  <a:txBody>
                    <a:bodyPr/>
                    <a:lstStyle/>
                    <a:p>
                      <a:pPr algn="ctr"/>
                      <a:r>
                        <a:rPr lang="en-US" altLang="zh-CN" sz="2000" dirty="0"/>
                        <a:t>Tx</a:t>
                      </a:r>
                      <a:endParaRPr lang="zh-CN" altLang="en-US" sz="2000" dirty="0"/>
                    </a:p>
                  </a:txBody>
                  <a:tcPr/>
                </a:tc>
                <a:extLst>
                  <a:ext uri="{0D108BD9-81ED-4DB2-BD59-A6C34878D82A}">
                    <a16:rowId xmlns:a16="http://schemas.microsoft.com/office/drawing/2014/main" val="3825990859"/>
                  </a:ext>
                </a:extLst>
              </a:tr>
              <a:tr h="382680">
                <a:tc>
                  <a:txBody>
                    <a:bodyPr/>
                    <a:lstStyle/>
                    <a:p>
                      <a:pPr algn="ctr"/>
                      <a:r>
                        <a:rPr lang="en-US" altLang="zh-CN" sz="2000" dirty="0"/>
                        <a:t>…</a:t>
                      </a:r>
                      <a:endParaRPr lang="zh-CN" altLang="en-US" sz="2000" dirty="0"/>
                    </a:p>
                  </a:txBody>
                  <a:tcPr/>
                </a:tc>
                <a:extLst>
                  <a:ext uri="{0D108BD9-81ED-4DB2-BD59-A6C34878D82A}">
                    <a16:rowId xmlns:a16="http://schemas.microsoft.com/office/drawing/2014/main" val="857217655"/>
                  </a:ext>
                </a:extLst>
              </a:tr>
              <a:tr h="382680">
                <a:tc>
                  <a:txBody>
                    <a:bodyPr/>
                    <a:lstStyle/>
                    <a:p>
                      <a:pPr algn="ctr"/>
                      <a:r>
                        <a:rPr lang="en-US" altLang="zh-CN" sz="2000" dirty="0"/>
                        <a:t>Tx</a:t>
                      </a:r>
                      <a:endParaRPr lang="zh-CN" altLang="en-US" sz="2000" dirty="0"/>
                    </a:p>
                  </a:txBody>
                  <a:tcPr/>
                </a:tc>
                <a:extLst>
                  <a:ext uri="{0D108BD9-81ED-4DB2-BD59-A6C34878D82A}">
                    <a16:rowId xmlns:a16="http://schemas.microsoft.com/office/drawing/2014/main" val="3935930326"/>
                  </a:ext>
                </a:extLst>
              </a:tr>
            </a:tbl>
          </a:graphicData>
        </a:graphic>
      </p:graphicFrame>
      <p:graphicFrame>
        <p:nvGraphicFramePr>
          <p:cNvPr id="9" name="表格 8">
            <a:extLst>
              <a:ext uri="{FF2B5EF4-FFF2-40B4-BE49-F238E27FC236}">
                <a16:creationId xmlns:a16="http://schemas.microsoft.com/office/drawing/2014/main" id="{98F7C48F-25CC-DA45-8E86-6FB9DC917BC0}"/>
              </a:ext>
            </a:extLst>
          </p:cNvPr>
          <p:cNvGraphicFramePr>
            <a:graphicFrameLocks noGrp="1"/>
          </p:cNvGraphicFramePr>
          <p:nvPr>
            <p:extLst>
              <p:ext uri="{D42A27DB-BD31-4B8C-83A1-F6EECF244321}">
                <p14:modId xmlns:p14="http://schemas.microsoft.com/office/powerpoint/2010/main" val="18234105"/>
              </p:ext>
            </p:extLst>
          </p:nvPr>
        </p:nvGraphicFramePr>
        <p:xfrm>
          <a:off x="7947453" y="2435064"/>
          <a:ext cx="1798450" cy="1584960"/>
        </p:xfrm>
        <a:graphic>
          <a:graphicData uri="http://schemas.openxmlformats.org/drawingml/2006/table">
            <a:tbl>
              <a:tblPr firstRow="1" bandRow="1">
                <a:tableStyleId>{073A0DAA-6AF3-43AB-8588-CEC1D06C72B9}</a:tableStyleId>
              </a:tblPr>
              <a:tblGrid>
                <a:gridCol w="1798450">
                  <a:extLst>
                    <a:ext uri="{9D8B030D-6E8A-4147-A177-3AD203B41FA5}">
                      <a16:colId xmlns:a16="http://schemas.microsoft.com/office/drawing/2014/main" val="3122078904"/>
                    </a:ext>
                  </a:extLst>
                </a:gridCol>
              </a:tblGrid>
              <a:tr h="382680">
                <a:tc>
                  <a:txBody>
                    <a:bodyPr/>
                    <a:lstStyle/>
                    <a:p>
                      <a:pPr algn="ctr"/>
                      <a:r>
                        <a:rPr lang="en-US" altLang="zh-CN" sz="2000" dirty="0" err="1"/>
                        <a:t>Prev</a:t>
                      </a:r>
                      <a:r>
                        <a:rPr lang="en-US" altLang="zh-CN" sz="2000" dirty="0"/>
                        <a:t>: #33</a:t>
                      </a:r>
                      <a:endParaRPr lang="zh-CN" altLang="en-US" sz="2000" dirty="0"/>
                    </a:p>
                  </a:txBody>
                  <a:tcPr/>
                </a:tc>
                <a:extLst>
                  <a:ext uri="{0D108BD9-81ED-4DB2-BD59-A6C34878D82A}">
                    <a16:rowId xmlns:a16="http://schemas.microsoft.com/office/drawing/2014/main" val="74613613"/>
                  </a:ext>
                </a:extLst>
              </a:tr>
              <a:tr h="382680">
                <a:tc>
                  <a:txBody>
                    <a:bodyPr/>
                    <a:lstStyle/>
                    <a:p>
                      <a:pPr algn="ctr"/>
                      <a:r>
                        <a:rPr lang="en-US" altLang="zh-CN" sz="2000" dirty="0"/>
                        <a:t>Tx</a:t>
                      </a:r>
                      <a:endParaRPr lang="zh-CN" altLang="en-US" sz="2000" dirty="0"/>
                    </a:p>
                  </a:txBody>
                  <a:tcPr/>
                </a:tc>
                <a:extLst>
                  <a:ext uri="{0D108BD9-81ED-4DB2-BD59-A6C34878D82A}">
                    <a16:rowId xmlns:a16="http://schemas.microsoft.com/office/drawing/2014/main" val="3825990859"/>
                  </a:ext>
                </a:extLst>
              </a:tr>
              <a:tr h="382680">
                <a:tc>
                  <a:txBody>
                    <a:bodyPr/>
                    <a:lstStyle/>
                    <a:p>
                      <a:pPr algn="ctr"/>
                      <a:r>
                        <a:rPr lang="en-US" altLang="zh-CN" sz="2000" dirty="0"/>
                        <a:t>…</a:t>
                      </a:r>
                      <a:endParaRPr lang="zh-CN" altLang="en-US" sz="2000" dirty="0"/>
                    </a:p>
                  </a:txBody>
                  <a:tcPr/>
                </a:tc>
                <a:extLst>
                  <a:ext uri="{0D108BD9-81ED-4DB2-BD59-A6C34878D82A}">
                    <a16:rowId xmlns:a16="http://schemas.microsoft.com/office/drawing/2014/main" val="857217655"/>
                  </a:ext>
                </a:extLst>
              </a:tr>
              <a:tr h="382680">
                <a:tc>
                  <a:txBody>
                    <a:bodyPr/>
                    <a:lstStyle/>
                    <a:p>
                      <a:pPr algn="ctr"/>
                      <a:r>
                        <a:rPr lang="en-US" altLang="zh-CN" sz="2000" dirty="0"/>
                        <a:t>Tx</a:t>
                      </a:r>
                      <a:endParaRPr lang="zh-CN" altLang="en-US" sz="2000" dirty="0"/>
                    </a:p>
                  </a:txBody>
                  <a:tcPr/>
                </a:tc>
                <a:extLst>
                  <a:ext uri="{0D108BD9-81ED-4DB2-BD59-A6C34878D82A}">
                    <a16:rowId xmlns:a16="http://schemas.microsoft.com/office/drawing/2014/main" val="3935930326"/>
                  </a:ext>
                </a:extLst>
              </a:tr>
            </a:tbl>
          </a:graphicData>
        </a:graphic>
      </p:graphicFrame>
      <p:sp>
        <p:nvSpPr>
          <p:cNvPr id="10" name="文本框 9">
            <a:extLst>
              <a:ext uri="{FF2B5EF4-FFF2-40B4-BE49-F238E27FC236}">
                <a16:creationId xmlns:a16="http://schemas.microsoft.com/office/drawing/2014/main" id="{DB925AE2-0918-934E-96FB-0BE0A06FDD10}"/>
              </a:ext>
            </a:extLst>
          </p:cNvPr>
          <p:cNvSpPr txBox="1"/>
          <p:nvPr/>
        </p:nvSpPr>
        <p:spPr>
          <a:xfrm>
            <a:off x="3072610" y="3977894"/>
            <a:ext cx="1327814" cy="384721"/>
          </a:xfrm>
          <a:prstGeom prst="rect">
            <a:avLst/>
          </a:prstGeom>
          <a:noFill/>
        </p:spPr>
        <p:txBody>
          <a:bodyPr wrap="square" rtlCol="0">
            <a:spAutoFit/>
          </a:bodyPr>
          <a:lstStyle/>
          <a:p>
            <a:r>
              <a:rPr kumimoji="1" lang="en-US" altLang="zh-CN" sz="1900" dirty="0"/>
              <a:t>block: #32</a:t>
            </a:r>
            <a:endParaRPr kumimoji="1" lang="zh-CN" altLang="en-US" sz="1900" dirty="0"/>
          </a:p>
        </p:txBody>
      </p:sp>
      <p:sp>
        <p:nvSpPr>
          <p:cNvPr id="11" name="文本框 10">
            <a:extLst>
              <a:ext uri="{FF2B5EF4-FFF2-40B4-BE49-F238E27FC236}">
                <a16:creationId xmlns:a16="http://schemas.microsoft.com/office/drawing/2014/main" id="{9253A7D4-4C30-E340-95E6-D12919C82FF3}"/>
              </a:ext>
            </a:extLst>
          </p:cNvPr>
          <p:cNvSpPr txBox="1"/>
          <p:nvPr/>
        </p:nvSpPr>
        <p:spPr>
          <a:xfrm>
            <a:off x="5669756" y="3977894"/>
            <a:ext cx="1327814" cy="384721"/>
          </a:xfrm>
          <a:prstGeom prst="rect">
            <a:avLst/>
          </a:prstGeom>
          <a:noFill/>
        </p:spPr>
        <p:txBody>
          <a:bodyPr wrap="square" rtlCol="0">
            <a:spAutoFit/>
          </a:bodyPr>
          <a:lstStyle/>
          <a:p>
            <a:r>
              <a:rPr kumimoji="1" lang="en-US" altLang="zh-CN" sz="1900" dirty="0"/>
              <a:t>block: #33</a:t>
            </a:r>
            <a:endParaRPr kumimoji="1" lang="zh-CN" altLang="en-US" sz="1900" dirty="0"/>
          </a:p>
        </p:txBody>
      </p:sp>
      <p:sp>
        <p:nvSpPr>
          <p:cNvPr id="12" name="文本框 9">
            <a:extLst>
              <a:ext uri="{FF2B5EF4-FFF2-40B4-BE49-F238E27FC236}">
                <a16:creationId xmlns:a16="http://schemas.microsoft.com/office/drawing/2014/main" id="{DB925AE2-0918-934E-96FB-0BE0A06FDD10}"/>
              </a:ext>
            </a:extLst>
          </p:cNvPr>
          <p:cNvSpPr txBox="1"/>
          <p:nvPr/>
        </p:nvSpPr>
        <p:spPr>
          <a:xfrm>
            <a:off x="8266902" y="3986357"/>
            <a:ext cx="1327814" cy="3847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zh-CN" sz="1900" dirty="0"/>
              <a:t>block: #34</a:t>
            </a:r>
            <a:endParaRPr kumimoji="1" lang="zh-CN" altLang="en-US" sz="1900" dirty="0"/>
          </a:p>
        </p:txBody>
      </p:sp>
      <p:cxnSp>
        <p:nvCxnSpPr>
          <p:cNvPr id="14" name="直线箭头连接符 13">
            <a:extLst>
              <a:ext uri="{FF2B5EF4-FFF2-40B4-BE49-F238E27FC236}">
                <a16:creationId xmlns:a16="http://schemas.microsoft.com/office/drawing/2014/main" id="{92C4EED5-9D96-F141-9427-28568777DCA8}"/>
              </a:ext>
            </a:extLst>
          </p:cNvPr>
          <p:cNvCxnSpPr/>
          <p:nvPr/>
        </p:nvCxnSpPr>
        <p:spPr>
          <a:xfrm flipH="1">
            <a:off x="1799303" y="3227544"/>
            <a:ext cx="1019405"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线箭头连接符 14">
            <a:extLst>
              <a:ext uri="{FF2B5EF4-FFF2-40B4-BE49-F238E27FC236}">
                <a16:creationId xmlns:a16="http://schemas.microsoft.com/office/drawing/2014/main" id="{612637EB-98FE-6B4E-B193-64D72BBBB416}"/>
              </a:ext>
            </a:extLst>
          </p:cNvPr>
          <p:cNvCxnSpPr>
            <a:cxnSpLocks/>
            <a:stCxn id="8" idx="1"/>
          </p:cNvCxnSpPr>
          <p:nvPr/>
        </p:nvCxnSpPr>
        <p:spPr>
          <a:xfrm flipH="1">
            <a:off x="4650353" y="3227544"/>
            <a:ext cx="721336"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线箭头连接符 16">
            <a:extLst>
              <a:ext uri="{FF2B5EF4-FFF2-40B4-BE49-F238E27FC236}">
                <a16:creationId xmlns:a16="http://schemas.microsoft.com/office/drawing/2014/main" id="{92C4EED5-9D96-F141-9427-28568777DCA8}"/>
              </a:ext>
            </a:extLst>
          </p:cNvPr>
          <p:cNvCxnSpPr>
            <a:cxnSpLocks/>
            <a:stCxn id="9" idx="1"/>
          </p:cNvCxnSpPr>
          <p:nvPr/>
        </p:nvCxnSpPr>
        <p:spPr>
          <a:xfrm flipH="1">
            <a:off x="7200203" y="3227544"/>
            <a:ext cx="747250"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线箭头连接符 18">
            <a:extLst>
              <a:ext uri="{FF2B5EF4-FFF2-40B4-BE49-F238E27FC236}">
                <a16:creationId xmlns:a16="http://schemas.microsoft.com/office/drawing/2014/main" id="{92C4EED5-9D96-F141-9427-28568777DCA8}"/>
              </a:ext>
            </a:extLst>
          </p:cNvPr>
          <p:cNvCxnSpPr/>
          <p:nvPr/>
        </p:nvCxnSpPr>
        <p:spPr>
          <a:xfrm flipH="1">
            <a:off x="9745903" y="3227544"/>
            <a:ext cx="1019405"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5637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28E783-A577-5840-B5A5-E422CAB080AD}"/>
              </a:ext>
            </a:extLst>
          </p:cNvPr>
          <p:cNvSpPr>
            <a:spLocks noGrp="1"/>
          </p:cNvSpPr>
          <p:nvPr>
            <p:ph type="title"/>
          </p:nvPr>
        </p:nvSpPr>
        <p:spPr>
          <a:xfrm>
            <a:off x="2231136" y="964692"/>
            <a:ext cx="7729728" cy="1188720"/>
          </a:xfrm>
        </p:spPr>
        <p:txBody>
          <a:bodyPr>
            <a:normAutofit/>
          </a:bodyPr>
          <a:lstStyle/>
          <a:p>
            <a:r>
              <a:rPr kumimoji="1" lang="en-US" altLang="zh-CN" sz="4400" cap="none" dirty="0"/>
              <a:t>Access control</a:t>
            </a:r>
            <a:endParaRPr kumimoji="1" lang="zh-CN" altLang="en-US" sz="4400" cap="none" dirty="0"/>
          </a:p>
        </p:txBody>
      </p:sp>
      <p:sp>
        <p:nvSpPr>
          <p:cNvPr id="4" name="灯片编号占位符 3">
            <a:extLst>
              <a:ext uri="{FF2B5EF4-FFF2-40B4-BE49-F238E27FC236}">
                <a16:creationId xmlns:a16="http://schemas.microsoft.com/office/drawing/2014/main" id="{9BB1E95D-E3BE-1347-94C1-50D76CCCFB6E}"/>
              </a:ext>
            </a:extLst>
          </p:cNvPr>
          <p:cNvSpPr>
            <a:spLocks noGrp="1"/>
          </p:cNvSpPr>
          <p:nvPr>
            <p:ph type="sldNum" sz="quarter" idx="12"/>
          </p:nvPr>
        </p:nvSpPr>
        <p:spPr/>
        <p:txBody>
          <a:bodyPr/>
          <a:lstStyle/>
          <a:p>
            <a:fld id="{8A7A6979-0714-4377-B894-6BE4C2D6E202}" type="slidenum">
              <a:rPr lang="en-US" smtClean="0"/>
              <a:pPr/>
              <a:t>28</a:t>
            </a:fld>
            <a:endParaRPr lang="en-US" dirty="0"/>
          </a:p>
        </p:txBody>
      </p:sp>
      <p:sp>
        <p:nvSpPr>
          <p:cNvPr id="11" name="文本框 10">
            <a:extLst>
              <a:ext uri="{FF2B5EF4-FFF2-40B4-BE49-F238E27FC236}">
                <a16:creationId xmlns:a16="http://schemas.microsoft.com/office/drawing/2014/main" id="{9253A7D4-4C30-E340-95E6-D12919C82FF3}"/>
              </a:ext>
            </a:extLst>
          </p:cNvPr>
          <p:cNvSpPr txBox="1"/>
          <p:nvPr/>
        </p:nvSpPr>
        <p:spPr>
          <a:xfrm>
            <a:off x="478389" y="5084711"/>
            <a:ext cx="1839648" cy="461665"/>
          </a:xfrm>
          <a:prstGeom prst="rect">
            <a:avLst/>
          </a:prstGeom>
          <a:noFill/>
        </p:spPr>
        <p:txBody>
          <a:bodyPr wrap="square" rtlCol="0">
            <a:spAutoFit/>
          </a:bodyPr>
          <a:lstStyle/>
          <a:p>
            <a:r>
              <a:rPr kumimoji="1" lang="en-US" altLang="zh-CN" sz="2400" dirty="0"/>
              <a:t>block: #32</a:t>
            </a:r>
            <a:endParaRPr kumimoji="1" lang="zh-CN" altLang="en-US" sz="2400" dirty="0"/>
          </a:p>
        </p:txBody>
      </p:sp>
      <p:graphicFrame>
        <p:nvGraphicFramePr>
          <p:cNvPr id="18" name="内容占位符 20">
            <a:extLst>
              <a:ext uri="{FF2B5EF4-FFF2-40B4-BE49-F238E27FC236}">
                <a16:creationId xmlns:a16="http://schemas.microsoft.com/office/drawing/2014/main" id="{7C1BBC92-719E-3243-AEE5-7A891ABFA17E}"/>
              </a:ext>
            </a:extLst>
          </p:cNvPr>
          <p:cNvGraphicFramePr>
            <a:graphicFrameLocks noGrp="1"/>
          </p:cNvGraphicFramePr>
          <p:nvPr>
            <p:ph idx="1"/>
            <p:extLst>
              <p:ext uri="{D42A27DB-BD31-4B8C-83A1-F6EECF244321}">
                <p14:modId xmlns:p14="http://schemas.microsoft.com/office/powerpoint/2010/main" val="2757777031"/>
              </p:ext>
            </p:extLst>
          </p:nvPr>
        </p:nvGraphicFramePr>
        <p:xfrm>
          <a:off x="4314825" y="3426156"/>
          <a:ext cx="6657976" cy="1961861"/>
        </p:xfrm>
        <a:graphic>
          <a:graphicData uri="http://schemas.openxmlformats.org/drawingml/2006/table">
            <a:tbl>
              <a:tblPr firstRow="1" firstCol="1" bandRow="1">
                <a:tableStyleId>{1E171933-4619-4E11-9A3F-F7608DF75F80}</a:tableStyleId>
              </a:tblPr>
              <a:tblGrid>
                <a:gridCol w="1056118">
                  <a:extLst>
                    <a:ext uri="{9D8B030D-6E8A-4147-A177-3AD203B41FA5}">
                      <a16:colId xmlns:a16="http://schemas.microsoft.com/office/drawing/2014/main" val="1632472929"/>
                    </a:ext>
                  </a:extLst>
                </a:gridCol>
                <a:gridCol w="1059211">
                  <a:extLst>
                    <a:ext uri="{9D8B030D-6E8A-4147-A177-3AD203B41FA5}">
                      <a16:colId xmlns:a16="http://schemas.microsoft.com/office/drawing/2014/main" val="1807200120"/>
                    </a:ext>
                  </a:extLst>
                </a:gridCol>
                <a:gridCol w="1602762">
                  <a:extLst>
                    <a:ext uri="{9D8B030D-6E8A-4147-A177-3AD203B41FA5}">
                      <a16:colId xmlns:a16="http://schemas.microsoft.com/office/drawing/2014/main" val="3688456602"/>
                    </a:ext>
                  </a:extLst>
                </a:gridCol>
                <a:gridCol w="1442559">
                  <a:extLst>
                    <a:ext uri="{9D8B030D-6E8A-4147-A177-3AD203B41FA5}">
                      <a16:colId xmlns:a16="http://schemas.microsoft.com/office/drawing/2014/main" val="1697351366"/>
                    </a:ext>
                  </a:extLst>
                </a:gridCol>
                <a:gridCol w="1497326">
                  <a:extLst>
                    <a:ext uri="{9D8B030D-6E8A-4147-A177-3AD203B41FA5}">
                      <a16:colId xmlns:a16="http://schemas.microsoft.com/office/drawing/2014/main" val="1932678937"/>
                    </a:ext>
                  </a:extLst>
                </a:gridCol>
              </a:tblGrid>
              <a:tr h="932114">
                <a:tc>
                  <a:txBody>
                    <a:bodyPr/>
                    <a:lstStyle/>
                    <a:p>
                      <a:pPr algn="ctr"/>
                      <a:endParaRPr lang="en-US" altLang="zh-CN" sz="2000" b="0" dirty="0">
                        <a:solidFill>
                          <a:schemeClr val="tx1"/>
                        </a:solidFill>
                      </a:endParaRPr>
                    </a:p>
                    <a:p>
                      <a:pPr algn="ctr"/>
                      <a:r>
                        <a:rPr lang="en-US" altLang="zh-CN" sz="2000" b="0" dirty="0">
                          <a:solidFill>
                            <a:schemeClr val="tx1"/>
                          </a:solidFill>
                        </a:rPr>
                        <a:t>Role</a:t>
                      </a:r>
                      <a:endParaRPr lang="zh-CN" altLang="en-US" sz="2000" b="0" dirty="0">
                        <a:solidFill>
                          <a:schemeClr val="tx1"/>
                        </a:solidFill>
                      </a:endParaRPr>
                    </a:p>
                  </a:txBody>
                  <a:tcPr>
                    <a:solidFill>
                      <a:schemeClr val="accent2">
                        <a:lumMod val="60000"/>
                        <a:lumOff val="40000"/>
                      </a:schemeClr>
                    </a:solidFill>
                  </a:tcPr>
                </a:tc>
                <a:tc>
                  <a:txBody>
                    <a:bodyPr/>
                    <a:lstStyle/>
                    <a:p>
                      <a:pPr algn="ctr"/>
                      <a:r>
                        <a:rPr lang="en-US" altLang="zh-CN" sz="2000" b="0" dirty="0">
                          <a:solidFill>
                            <a:schemeClr val="tx1"/>
                          </a:solidFill>
                        </a:rPr>
                        <a:t>a0. </a:t>
                      </a:r>
                      <a:br>
                        <a:rPr lang="en-US" altLang="zh-CN" sz="2000" b="0" dirty="0">
                          <a:solidFill>
                            <a:schemeClr val="tx1"/>
                          </a:solidFill>
                        </a:rPr>
                      </a:br>
                      <a:r>
                        <a:rPr lang="en-US" altLang="zh-CN" sz="2000" b="0" dirty="0">
                          <a:solidFill>
                            <a:schemeClr val="tx1"/>
                          </a:solidFill>
                        </a:rPr>
                        <a:t>Patient ID</a:t>
                      </a:r>
                      <a:endParaRPr lang="zh-CN" altLang="en-US" sz="2000" b="0" dirty="0">
                        <a:solidFill>
                          <a:schemeClr val="tx1"/>
                        </a:solidFill>
                      </a:endParaRPr>
                    </a:p>
                  </a:txBody>
                  <a:tcPr>
                    <a:solidFill>
                      <a:schemeClr val="accent2">
                        <a:lumMod val="60000"/>
                        <a:lumOff val="40000"/>
                      </a:schemeClr>
                    </a:solidFill>
                  </a:tcPr>
                </a:tc>
                <a:tc>
                  <a:txBody>
                    <a:bodyPr/>
                    <a:lstStyle/>
                    <a:p>
                      <a:pPr algn="ctr"/>
                      <a:r>
                        <a:rPr lang="en-US" altLang="zh-CN" sz="2000" b="0" dirty="0">
                          <a:solidFill>
                            <a:schemeClr val="tx1"/>
                          </a:solidFill>
                        </a:rPr>
                        <a:t>a1.</a:t>
                      </a:r>
                    </a:p>
                    <a:p>
                      <a:pPr algn="ctr"/>
                      <a:r>
                        <a:rPr lang="en-US" altLang="zh-CN" sz="2000" b="0" dirty="0">
                          <a:solidFill>
                            <a:schemeClr val="tx1"/>
                          </a:solidFill>
                        </a:rPr>
                        <a:t>Medication Name</a:t>
                      </a:r>
                      <a:endParaRPr lang="zh-CN" altLang="en-US" sz="2000" b="0" dirty="0">
                        <a:solidFill>
                          <a:schemeClr val="tx1"/>
                        </a:solidFill>
                      </a:endParaRPr>
                    </a:p>
                  </a:txBody>
                  <a:tcPr>
                    <a:solidFill>
                      <a:schemeClr val="accent2">
                        <a:lumMod val="60000"/>
                        <a:lumOff val="40000"/>
                      </a:schemeClr>
                    </a:solidFill>
                  </a:tcPr>
                </a:tc>
                <a:tc>
                  <a:txBody>
                    <a:bodyPr/>
                    <a:lstStyle/>
                    <a:p>
                      <a:pPr algn="ctr"/>
                      <a:r>
                        <a:rPr lang="en-US" altLang="zh-CN" sz="2000" b="0" dirty="0">
                          <a:solidFill>
                            <a:schemeClr val="tx1"/>
                          </a:solidFill>
                        </a:rPr>
                        <a:t>a2.</a:t>
                      </a:r>
                    </a:p>
                    <a:p>
                      <a:pPr algn="ctr"/>
                      <a:r>
                        <a:rPr lang="en-US" altLang="zh-CN" sz="2000" b="0" dirty="0">
                          <a:solidFill>
                            <a:schemeClr val="tx1"/>
                          </a:solidFill>
                        </a:rPr>
                        <a:t>Clinical Data</a:t>
                      </a:r>
                      <a:endParaRPr lang="zh-CN" altLang="en-US" sz="2000" b="0" dirty="0">
                        <a:solidFill>
                          <a:schemeClr val="tx1"/>
                        </a:solidFill>
                      </a:endParaRPr>
                    </a:p>
                  </a:txBody>
                  <a:tcPr>
                    <a:solidFill>
                      <a:schemeClr val="accent2">
                        <a:lumMod val="60000"/>
                        <a:lumOff val="40000"/>
                      </a:schemeClr>
                    </a:solidFill>
                  </a:tcPr>
                </a:tc>
                <a:tc>
                  <a:txBody>
                    <a:bodyPr/>
                    <a:lstStyle/>
                    <a:p>
                      <a:pPr algn="ctr"/>
                      <a:r>
                        <a:rPr lang="en-US" altLang="zh-CN" sz="2000" b="0" dirty="0">
                          <a:solidFill>
                            <a:schemeClr val="tx1"/>
                          </a:solidFill>
                        </a:rPr>
                        <a:t>a4.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dirty="0">
                          <a:solidFill>
                            <a:schemeClr val="tx1"/>
                          </a:solidFill>
                        </a:rPr>
                        <a:t>Dosage</a:t>
                      </a:r>
                    </a:p>
                  </a:txBody>
                  <a:tcPr>
                    <a:solidFill>
                      <a:schemeClr val="accent2">
                        <a:lumMod val="60000"/>
                        <a:lumOff val="40000"/>
                      </a:schemeClr>
                    </a:solidFill>
                  </a:tcPr>
                </a:tc>
                <a:extLst>
                  <a:ext uri="{0D108BD9-81ED-4DB2-BD59-A6C34878D82A}">
                    <a16:rowId xmlns:a16="http://schemas.microsoft.com/office/drawing/2014/main" val="3213690448"/>
                  </a:ext>
                </a:extLst>
              </a:tr>
              <a:tr h="497091">
                <a:tc>
                  <a:txBody>
                    <a:bodyPr/>
                    <a:lstStyle/>
                    <a:p>
                      <a:pPr algn="ctr"/>
                      <a:r>
                        <a:rPr lang="en-US" altLang="zh-CN" sz="2000" b="0" dirty="0">
                          <a:solidFill>
                            <a:schemeClr val="tx1"/>
                          </a:solidFill>
                        </a:rPr>
                        <a:t>Doctor</a:t>
                      </a:r>
                      <a:endParaRPr lang="zh-CN" altLang="en-US" sz="2000" b="0" dirty="0">
                        <a:solidFill>
                          <a:schemeClr val="tx1"/>
                        </a:solidFill>
                      </a:endParaRPr>
                    </a:p>
                  </a:txBody>
                  <a:tcPr/>
                </a:tc>
                <a:tc>
                  <a:txBody>
                    <a:bodyPr/>
                    <a:lstStyle/>
                    <a:p>
                      <a:pPr algn="ctr"/>
                      <a:r>
                        <a:rPr lang="en-US" altLang="zh-CN" sz="2000" b="0" dirty="0">
                          <a:solidFill>
                            <a:schemeClr val="tx1"/>
                          </a:solidFill>
                        </a:rPr>
                        <a:t>False</a:t>
                      </a:r>
                      <a:endParaRPr lang="zh-CN" altLang="en-US" sz="2000" b="0" dirty="0">
                        <a:solidFill>
                          <a:schemeClr val="tx1"/>
                        </a:solidFill>
                      </a:endParaRPr>
                    </a:p>
                  </a:txBody>
                  <a:tcPr/>
                </a:tc>
                <a:tc>
                  <a:txBody>
                    <a:bodyPr/>
                    <a:lstStyle/>
                    <a:p>
                      <a:pPr algn="ctr"/>
                      <a:r>
                        <a:rPr lang="en-US" altLang="zh-CN" sz="2000" b="0" dirty="0">
                          <a:solidFill>
                            <a:srgbClr val="FF0000"/>
                          </a:solidFill>
                        </a:rPr>
                        <a:t>True</a:t>
                      </a:r>
                      <a:endParaRPr lang="zh-CN" altLang="en-US" sz="2000" b="0" dirty="0">
                        <a:solidFill>
                          <a:srgbClr val="FF0000"/>
                        </a:solidFill>
                      </a:endParaRPr>
                    </a:p>
                  </a:txBody>
                  <a:tcPr/>
                </a:tc>
                <a:tc>
                  <a:txBody>
                    <a:bodyPr/>
                    <a:lstStyle/>
                    <a:p>
                      <a:pPr algn="ctr"/>
                      <a:r>
                        <a:rPr lang="en-US" altLang="zh-CN" sz="2000" b="0" dirty="0">
                          <a:solidFill>
                            <a:schemeClr val="tx1"/>
                          </a:solidFill>
                        </a:rPr>
                        <a:t>True</a:t>
                      </a:r>
                      <a:endParaRPr lang="zh-CN" altLang="en-US" sz="2000" b="0" dirty="0">
                        <a:solidFill>
                          <a:schemeClr val="tx1"/>
                        </a:solidFill>
                      </a:endParaRPr>
                    </a:p>
                  </a:txBody>
                  <a:tcPr/>
                </a:tc>
                <a:tc>
                  <a:txBody>
                    <a:bodyPr/>
                    <a:lstStyle/>
                    <a:p>
                      <a:pPr algn="ctr"/>
                      <a:r>
                        <a:rPr lang="en-US" altLang="zh-CN" sz="2000" b="0" dirty="0">
                          <a:solidFill>
                            <a:schemeClr val="tx1"/>
                          </a:solidFill>
                        </a:rPr>
                        <a:t>True</a:t>
                      </a:r>
                      <a:endParaRPr lang="zh-CN" altLang="en-US" sz="2000" b="0" dirty="0">
                        <a:solidFill>
                          <a:schemeClr val="tx1"/>
                        </a:solidFill>
                      </a:endParaRPr>
                    </a:p>
                  </a:txBody>
                  <a:tcPr>
                    <a:solidFill>
                      <a:schemeClr val="bg1"/>
                    </a:solidFill>
                  </a:tcPr>
                </a:tc>
                <a:extLst>
                  <a:ext uri="{0D108BD9-81ED-4DB2-BD59-A6C34878D82A}">
                    <a16:rowId xmlns:a16="http://schemas.microsoft.com/office/drawing/2014/main" val="4118940503"/>
                  </a:ext>
                </a:extLst>
              </a:tr>
              <a:tr h="458930">
                <a:tc>
                  <a:txBody>
                    <a:bodyPr/>
                    <a:lstStyle/>
                    <a:p>
                      <a:pPr algn="ctr"/>
                      <a:r>
                        <a:rPr lang="en-US" altLang="zh-CN" sz="2000" b="0" dirty="0">
                          <a:solidFill>
                            <a:schemeClr val="tx1"/>
                          </a:solidFill>
                        </a:rPr>
                        <a:t>Patient</a:t>
                      </a:r>
                      <a:endParaRPr lang="zh-CN" altLang="en-US" sz="2000" b="0" dirty="0">
                        <a:solidFill>
                          <a:schemeClr val="tx1"/>
                        </a:solidFill>
                      </a:endParaRPr>
                    </a:p>
                  </a:txBody>
                  <a:tcPr/>
                </a:tc>
                <a:tc>
                  <a:txBody>
                    <a:bodyPr/>
                    <a:lstStyle/>
                    <a:p>
                      <a:pPr algn="ctr"/>
                      <a:r>
                        <a:rPr lang="en-US" altLang="zh-CN" sz="2000" b="0" dirty="0">
                          <a:solidFill>
                            <a:schemeClr val="tx1"/>
                          </a:solidFill>
                        </a:rPr>
                        <a:t>False</a:t>
                      </a:r>
                      <a:endParaRPr lang="zh-CN" altLang="en-US" sz="2000" b="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FF0000"/>
                          </a:solidFill>
                          <a:effectLst/>
                          <a:uLnTx/>
                          <a:uFillTx/>
                          <a:latin typeface="+mn-lt"/>
                          <a:ea typeface="+mn-ea"/>
                          <a:cs typeface="+mn-cs"/>
                        </a:rPr>
                        <a:t>False</a:t>
                      </a:r>
                      <a:endParaRPr kumimoji="0" lang="zh-CN" altLang="en-US" sz="2000" b="0" i="0" u="none" strike="noStrike" kern="1200" cap="none" spc="0" normalizeH="0" baseline="0" noProof="0" dirty="0">
                        <a:ln>
                          <a:noFill/>
                        </a:ln>
                        <a:solidFill>
                          <a:srgbClr val="FF0000"/>
                        </a:solidFill>
                        <a:effectLst/>
                        <a:uLnTx/>
                        <a:uFillTx/>
                        <a:latin typeface="+mn-lt"/>
                        <a:ea typeface="+mn-ea"/>
                        <a:cs typeface="+mn-cs"/>
                      </a:endParaRPr>
                    </a:p>
                  </a:txBody>
                  <a:tcPr>
                    <a:noFill/>
                  </a:tcPr>
                </a:tc>
                <a:tc>
                  <a:txBody>
                    <a:bodyPr/>
                    <a:lstStyle/>
                    <a:p>
                      <a:pPr algn="ctr"/>
                      <a:r>
                        <a:rPr lang="en-US" altLang="zh-CN" sz="2000" b="0" dirty="0">
                          <a:solidFill>
                            <a:schemeClr val="tx1"/>
                          </a:solidFill>
                        </a:rPr>
                        <a:t>False</a:t>
                      </a:r>
                      <a:endParaRPr lang="zh-CN" altLang="en-US" sz="2000" b="0" dirty="0">
                        <a:solidFill>
                          <a:schemeClr val="tx1"/>
                        </a:solidFill>
                      </a:endParaRPr>
                    </a:p>
                  </a:txBody>
                  <a:tcPr/>
                </a:tc>
                <a:tc>
                  <a:txBody>
                    <a:bodyPr/>
                    <a:lstStyle/>
                    <a:p>
                      <a:pPr algn="ctr"/>
                      <a:r>
                        <a:rPr lang="en-US" altLang="zh-CN" sz="2000" b="0" dirty="0">
                          <a:solidFill>
                            <a:schemeClr val="tx1"/>
                          </a:solidFill>
                        </a:rPr>
                        <a:t>True</a:t>
                      </a:r>
                      <a:endParaRPr lang="zh-CN" altLang="en-US" sz="2000" b="0" dirty="0">
                        <a:solidFill>
                          <a:schemeClr val="tx1"/>
                        </a:solidFill>
                      </a:endParaRPr>
                    </a:p>
                  </a:txBody>
                  <a:tcPr/>
                </a:tc>
                <a:extLst>
                  <a:ext uri="{0D108BD9-81ED-4DB2-BD59-A6C34878D82A}">
                    <a16:rowId xmlns:a16="http://schemas.microsoft.com/office/drawing/2014/main" val="1863229542"/>
                  </a:ext>
                </a:extLst>
              </a:tr>
            </a:tbl>
          </a:graphicData>
        </a:graphic>
      </p:graphicFrame>
      <p:graphicFrame>
        <p:nvGraphicFramePr>
          <p:cNvPr id="16" name="表格 15">
            <a:extLst>
              <a:ext uri="{FF2B5EF4-FFF2-40B4-BE49-F238E27FC236}">
                <a16:creationId xmlns:a16="http://schemas.microsoft.com/office/drawing/2014/main" id="{5E6C0247-02B9-844F-9CA4-C7217C757E2B}"/>
              </a:ext>
            </a:extLst>
          </p:cNvPr>
          <p:cNvGraphicFramePr>
            <a:graphicFrameLocks noGrp="1"/>
          </p:cNvGraphicFramePr>
          <p:nvPr>
            <p:extLst>
              <p:ext uri="{D42A27DB-BD31-4B8C-83A1-F6EECF244321}">
                <p14:modId xmlns:p14="http://schemas.microsoft.com/office/powerpoint/2010/main" val="464084061"/>
              </p:ext>
            </p:extLst>
          </p:nvPr>
        </p:nvGraphicFramePr>
        <p:xfrm>
          <a:off x="478389" y="3426156"/>
          <a:ext cx="1798450" cy="1584960"/>
        </p:xfrm>
        <a:graphic>
          <a:graphicData uri="http://schemas.openxmlformats.org/drawingml/2006/table">
            <a:tbl>
              <a:tblPr firstRow="1" bandRow="1">
                <a:tableStyleId>{073A0DAA-6AF3-43AB-8588-CEC1D06C72B9}</a:tableStyleId>
              </a:tblPr>
              <a:tblGrid>
                <a:gridCol w="1798450">
                  <a:extLst>
                    <a:ext uri="{9D8B030D-6E8A-4147-A177-3AD203B41FA5}">
                      <a16:colId xmlns:a16="http://schemas.microsoft.com/office/drawing/2014/main" val="4009162395"/>
                    </a:ext>
                  </a:extLst>
                </a:gridCol>
              </a:tblGrid>
              <a:tr h="382680">
                <a:tc>
                  <a:txBody>
                    <a:bodyPr/>
                    <a:lstStyle/>
                    <a:p>
                      <a:pPr algn="ctr"/>
                      <a:r>
                        <a:rPr lang="en-US" altLang="zh-CN" sz="2000" dirty="0" err="1"/>
                        <a:t>Prev</a:t>
                      </a:r>
                      <a:r>
                        <a:rPr lang="en-US" altLang="zh-CN" sz="2000" dirty="0"/>
                        <a:t>: #31</a:t>
                      </a:r>
                      <a:endParaRPr lang="zh-CN" altLang="en-US" sz="2000" dirty="0"/>
                    </a:p>
                  </a:txBody>
                  <a:tcPr/>
                </a:tc>
                <a:extLst>
                  <a:ext uri="{0D108BD9-81ED-4DB2-BD59-A6C34878D82A}">
                    <a16:rowId xmlns:a16="http://schemas.microsoft.com/office/drawing/2014/main" val="747328510"/>
                  </a:ext>
                </a:extLst>
              </a:tr>
              <a:tr h="382680">
                <a:tc>
                  <a:txBody>
                    <a:bodyPr/>
                    <a:lstStyle/>
                    <a:p>
                      <a:pPr algn="ctr"/>
                      <a:r>
                        <a:rPr lang="en-US" altLang="zh-CN" sz="2000" dirty="0"/>
                        <a:t>Tx</a:t>
                      </a:r>
                      <a:endParaRPr lang="zh-CN" altLang="en-US" sz="2000" dirty="0"/>
                    </a:p>
                  </a:txBody>
                  <a:tcPr/>
                </a:tc>
                <a:extLst>
                  <a:ext uri="{0D108BD9-81ED-4DB2-BD59-A6C34878D82A}">
                    <a16:rowId xmlns:a16="http://schemas.microsoft.com/office/drawing/2014/main" val="3518423008"/>
                  </a:ext>
                </a:extLst>
              </a:tr>
              <a:tr h="382680">
                <a:tc>
                  <a:txBody>
                    <a:bodyPr/>
                    <a:lstStyle/>
                    <a:p>
                      <a:pPr algn="ctr"/>
                      <a:r>
                        <a:rPr lang="en-US" altLang="zh-CN" sz="2000" dirty="0"/>
                        <a:t>Smart contract</a:t>
                      </a:r>
                      <a:endParaRPr lang="zh-CN" altLang="en-US" sz="2000" dirty="0"/>
                    </a:p>
                  </a:txBody>
                  <a:tcPr>
                    <a:solidFill>
                      <a:srgbClr val="FFFF00"/>
                    </a:solidFill>
                  </a:tcPr>
                </a:tc>
                <a:extLst>
                  <a:ext uri="{0D108BD9-81ED-4DB2-BD59-A6C34878D82A}">
                    <a16:rowId xmlns:a16="http://schemas.microsoft.com/office/drawing/2014/main" val="3069505702"/>
                  </a:ext>
                </a:extLst>
              </a:tr>
              <a:tr h="382680">
                <a:tc>
                  <a:txBody>
                    <a:bodyPr/>
                    <a:lstStyle/>
                    <a:p>
                      <a:pPr algn="ctr"/>
                      <a:r>
                        <a:rPr lang="en-US" altLang="zh-CN" sz="2000" dirty="0"/>
                        <a:t>Tx</a:t>
                      </a:r>
                      <a:endParaRPr lang="zh-CN" altLang="en-US" sz="2000" dirty="0"/>
                    </a:p>
                  </a:txBody>
                  <a:tcPr/>
                </a:tc>
                <a:extLst>
                  <a:ext uri="{0D108BD9-81ED-4DB2-BD59-A6C34878D82A}">
                    <a16:rowId xmlns:a16="http://schemas.microsoft.com/office/drawing/2014/main" val="869007800"/>
                  </a:ext>
                </a:extLst>
              </a:tr>
            </a:tbl>
          </a:graphicData>
        </a:graphic>
      </p:graphicFrame>
      <p:sp>
        <p:nvSpPr>
          <p:cNvPr id="22" name="椭圆形标注 21">
            <a:extLst>
              <a:ext uri="{FF2B5EF4-FFF2-40B4-BE49-F238E27FC236}">
                <a16:creationId xmlns:a16="http://schemas.microsoft.com/office/drawing/2014/main" id="{3233A2BC-60D1-AD40-BCFD-30198B961326}"/>
              </a:ext>
            </a:extLst>
          </p:cNvPr>
          <p:cNvSpPr/>
          <p:nvPr/>
        </p:nvSpPr>
        <p:spPr>
          <a:xfrm rot="5400000">
            <a:off x="5586410" y="600077"/>
            <a:ext cx="4114802" cy="7629524"/>
          </a:xfrm>
          <a:prstGeom prst="wedgeEllipseCallout">
            <a:avLst>
              <a:gd name="adj1" fmla="val 600"/>
              <a:gd name="adj2" fmla="val 69648"/>
            </a:avLst>
          </a:prstGeom>
          <a:noFill/>
          <a:ln w="0">
            <a:solidFill>
              <a:schemeClr val="bg1">
                <a:alpha val="97000"/>
              </a:schemeClr>
            </a:solidFill>
          </a:ln>
          <a:effectLst>
            <a:glow rad="63500">
              <a:schemeClr val="bg1">
                <a:alpha val="40000"/>
              </a:schemeClr>
            </a:glow>
            <a:innerShdw blurRad="63500" dist="50800" dir="13500000">
              <a:prstClr val="black">
                <a:alpha val="50000"/>
              </a:prstClr>
            </a:innerShdw>
            <a:reflection blurRad="114300" stA="94000" endPos="6000" dist="50800" dir="5400000" sy="-100000" algn="bl" rotWithShape="0"/>
          </a:effectLst>
          <a:scene3d>
            <a:camera prst="orthographicFront"/>
            <a:lightRig rig="threePt" dir="t"/>
          </a:scene3d>
          <a:sp3d>
            <a:bevelT w="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a16="http://schemas.microsoft.com/office/drawing/2014/main" id="{2E459083-5967-464D-92D7-FBB72E3C604B}"/>
              </a:ext>
            </a:extLst>
          </p:cNvPr>
          <p:cNvSpPr txBox="1"/>
          <p:nvPr/>
        </p:nvSpPr>
        <p:spPr>
          <a:xfrm>
            <a:off x="5129214" y="5546376"/>
            <a:ext cx="5257800" cy="415498"/>
          </a:xfrm>
          <a:prstGeom prst="rect">
            <a:avLst/>
          </a:prstGeom>
          <a:noFill/>
        </p:spPr>
        <p:txBody>
          <a:bodyPr wrap="square" rtlCol="0">
            <a:spAutoFit/>
          </a:bodyPr>
          <a:lstStyle/>
          <a:p>
            <a:r>
              <a:rPr kumimoji="1" lang="en-US" altLang="zh-CN" sz="2100" dirty="0"/>
              <a:t>Update permission on attributes</a:t>
            </a:r>
            <a:r>
              <a:rPr kumimoji="1" lang="zh-CN" altLang="en-US" sz="2100" dirty="0"/>
              <a:t> </a:t>
            </a:r>
            <a:r>
              <a:rPr kumimoji="1" lang="en-US" altLang="zh-CN" sz="2100" dirty="0"/>
              <a:t>of </a:t>
            </a:r>
            <a:r>
              <a:rPr kumimoji="1" lang="en-US" altLang="zh-CN" sz="2100" dirty="0">
                <a:solidFill>
                  <a:srgbClr val="FF0000"/>
                </a:solidFill>
              </a:rPr>
              <a:t>view table </a:t>
            </a:r>
            <a:endParaRPr kumimoji="1" lang="zh-CN" altLang="en-US" sz="2100" dirty="0">
              <a:solidFill>
                <a:srgbClr val="FF0000"/>
              </a:solidFill>
            </a:endParaRPr>
          </a:p>
        </p:txBody>
      </p:sp>
    </p:spTree>
    <p:extLst>
      <p:ext uri="{BB962C8B-B14F-4D97-AF65-F5344CB8AC3E}">
        <p14:creationId xmlns:p14="http://schemas.microsoft.com/office/powerpoint/2010/main" val="140699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2AD5B3-F1DB-2D41-B05A-87E2CC8F605B}"/>
              </a:ext>
            </a:extLst>
          </p:cNvPr>
          <p:cNvSpPr>
            <a:spLocks noGrp="1"/>
          </p:cNvSpPr>
          <p:nvPr>
            <p:ph type="title"/>
          </p:nvPr>
        </p:nvSpPr>
        <p:spPr/>
        <p:txBody>
          <a:bodyPr>
            <a:normAutofit/>
          </a:bodyPr>
          <a:lstStyle/>
          <a:p>
            <a:r>
              <a:rPr kumimoji="1" lang="en-US" altLang="zh-CN" sz="4400" cap="none" dirty="0"/>
              <a:t>Roadmap</a:t>
            </a:r>
            <a:endParaRPr kumimoji="1" lang="zh-CN" altLang="en-US" sz="4400" cap="none" dirty="0"/>
          </a:p>
        </p:txBody>
      </p:sp>
      <p:sp>
        <p:nvSpPr>
          <p:cNvPr id="6" name="文本框 5">
            <a:extLst>
              <a:ext uri="{FF2B5EF4-FFF2-40B4-BE49-F238E27FC236}">
                <a16:creationId xmlns:a16="http://schemas.microsoft.com/office/drawing/2014/main" id="{05007E3D-71F6-A845-8B11-BF3A39E407CB}"/>
              </a:ext>
            </a:extLst>
          </p:cNvPr>
          <p:cNvSpPr txBox="1"/>
          <p:nvPr/>
        </p:nvSpPr>
        <p:spPr>
          <a:xfrm>
            <a:off x="2231136" y="2451525"/>
            <a:ext cx="7729728" cy="2800767"/>
          </a:xfrm>
          <a:prstGeom prst="rect">
            <a:avLst/>
          </a:prstGeom>
          <a:noFill/>
        </p:spPr>
        <p:txBody>
          <a:bodyPr wrap="square" rtlCol="0">
            <a:spAutoFit/>
          </a:bodyPr>
          <a:lstStyle/>
          <a:p>
            <a:pPr marL="285750" indent="-285750">
              <a:buFontTx/>
              <a:buChar char="-"/>
            </a:pPr>
            <a:r>
              <a:rPr kumimoji="1" lang="en-US" altLang="zh-CN" sz="2800" dirty="0"/>
              <a:t>Motivation</a:t>
            </a:r>
          </a:p>
          <a:p>
            <a:endParaRPr kumimoji="1" lang="en-US" altLang="zh-CN" sz="2800" dirty="0"/>
          </a:p>
          <a:p>
            <a:pPr marL="285750" indent="-285750">
              <a:buFontTx/>
              <a:buChar char="-"/>
            </a:pPr>
            <a:r>
              <a:rPr kumimoji="1" lang="en-US" altLang="zh-CN" sz="2800" dirty="0">
                <a:solidFill>
                  <a:srgbClr val="FF0000"/>
                </a:solidFill>
              </a:rPr>
              <a:t>Our solution</a:t>
            </a:r>
          </a:p>
          <a:p>
            <a:endParaRPr kumimoji="1" lang="en-US" altLang="zh-CN" sz="2800" dirty="0"/>
          </a:p>
          <a:p>
            <a:pPr marL="285750" indent="-285750">
              <a:buFontTx/>
              <a:buChar char="-"/>
            </a:pPr>
            <a:r>
              <a:rPr kumimoji="1" lang="en-US" altLang="zh-CN" sz="2800" dirty="0"/>
              <a:t>Conclusion</a:t>
            </a:r>
          </a:p>
          <a:p>
            <a:pPr marL="285750" indent="-285750">
              <a:buFontTx/>
              <a:buChar char="-"/>
            </a:pPr>
            <a:endParaRPr kumimoji="1" lang="en-US" altLang="zh-CN" dirty="0"/>
          </a:p>
          <a:p>
            <a:pPr marL="285750" indent="-285750">
              <a:buFontTx/>
              <a:buChar char="-"/>
            </a:pPr>
            <a:endParaRPr kumimoji="1" lang="zh-CN" altLang="en-US" dirty="0"/>
          </a:p>
        </p:txBody>
      </p:sp>
      <p:sp>
        <p:nvSpPr>
          <p:cNvPr id="7" name="灯片编号占位符 6">
            <a:extLst>
              <a:ext uri="{FF2B5EF4-FFF2-40B4-BE49-F238E27FC236}">
                <a16:creationId xmlns:a16="http://schemas.microsoft.com/office/drawing/2014/main" id="{A9911BED-46A3-FE4D-9C3D-4FE90754FCF8}"/>
              </a:ext>
            </a:extLst>
          </p:cNvPr>
          <p:cNvSpPr>
            <a:spLocks noGrp="1"/>
          </p:cNvSpPr>
          <p:nvPr>
            <p:ph type="sldNum" sz="quarter" idx="12"/>
          </p:nvPr>
        </p:nvSpPr>
        <p:spPr/>
        <p:txBody>
          <a:bodyPr/>
          <a:lstStyle/>
          <a:p>
            <a:fld id="{8A7A6979-0714-4377-B894-6BE4C2D6E202}" type="slidenum">
              <a:rPr lang="en-US" smtClean="0"/>
              <a:pPr/>
              <a:t>29</a:t>
            </a:fld>
            <a:endParaRPr lang="en-US" dirty="0"/>
          </a:p>
        </p:txBody>
      </p:sp>
    </p:spTree>
    <p:extLst>
      <p:ext uri="{BB962C8B-B14F-4D97-AF65-F5344CB8AC3E}">
        <p14:creationId xmlns:p14="http://schemas.microsoft.com/office/powerpoint/2010/main" val="3947026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2AD5B3-F1DB-2D41-B05A-87E2CC8F605B}"/>
              </a:ext>
            </a:extLst>
          </p:cNvPr>
          <p:cNvSpPr>
            <a:spLocks noGrp="1"/>
          </p:cNvSpPr>
          <p:nvPr>
            <p:ph type="title"/>
          </p:nvPr>
        </p:nvSpPr>
        <p:spPr/>
        <p:txBody>
          <a:bodyPr>
            <a:normAutofit/>
          </a:bodyPr>
          <a:lstStyle/>
          <a:p>
            <a:r>
              <a:rPr kumimoji="1" lang="en-US" altLang="zh-CN" sz="4400" cap="none" dirty="0"/>
              <a:t>Roadmap</a:t>
            </a:r>
            <a:endParaRPr kumimoji="1" lang="zh-CN" altLang="en-US" sz="4400" cap="none" dirty="0"/>
          </a:p>
        </p:txBody>
      </p:sp>
      <p:sp>
        <p:nvSpPr>
          <p:cNvPr id="6" name="文本框 5">
            <a:extLst>
              <a:ext uri="{FF2B5EF4-FFF2-40B4-BE49-F238E27FC236}">
                <a16:creationId xmlns:a16="http://schemas.microsoft.com/office/drawing/2014/main" id="{05007E3D-71F6-A845-8B11-BF3A39E407CB}"/>
              </a:ext>
            </a:extLst>
          </p:cNvPr>
          <p:cNvSpPr txBox="1"/>
          <p:nvPr/>
        </p:nvSpPr>
        <p:spPr>
          <a:xfrm>
            <a:off x="2231136" y="2408663"/>
            <a:ext cx="7729728" cy="2800767"/>
          </a:xfrm>
          <a:prstGeom prst="rect">
            <a:avLst/>
          </a:prstGeom>
          <a:noFill/>
        </p:spPr>
        <p:txBody>
          <a:bodyPr wrap="square" rtlCol="0">
            <a:spAutoFit/>
          </a:bodyPr>
          <a:lstStyle/>
          <a:p>
            <a:pPr marL="285750" indent="-285750">
              <a:buFontTx/>
              <a:buChar char="-"/>
            </a:pPr>
            <a:r>
              <a:rPr kumimoji="1" lang="en-US" altLang="zh-CN" sz="2800" dirty="0">
                <a:solidFill>
                  <a:srgbClr val="FF0000"/>
                </a:solidFill>
              </a:rPr>
              <a:t>Motivation</a:t>
            </a:r>
          </a:p>
          <a:p>
            <a:endParaRPr kumimoji="1" lang="en-US" altLang="zh-CN" sz="2800" dirty="0"/>
          </a:p>
          <a:p>
            <a:pPr marL="285750" indent="-285750">
              <a:buFontTx/>
              <a:buChar char="-"/>
            </a:pPr>
            <a:r>
              <a:rPr kumimoji="1" lang="en-US" altLang="zh-CN" sz="2800" dirty="0"/>
              <a:t>Our solution</a:t>
            </a:r>
          </a:p>
          <a:p>
            <a:endParaRPr kumimoji="1" lang="en-US" altLang="zh-CN" sz="2800" dirty="0"/>
          </a:p>
          <a:p>
            <a:pPr marL="285750" indent="-285750">
              <a:buFontTx/>
              <a:buChar char="-"/>
            </a:pPr>
            <a:r>
              <a:rPr kumimoji="1" lang="en-US" altLang="zh-CN" sz="2800" dirty="0"/>
              <a:t>Conclusion</a:t>
            </a:r>
          </a:p>
          <a:p>
            <a:pPr marL="285750" indent="-285750">
              <a:buFontTx/>
              <a:buChar char="-"/>
            </a:pPr>
            <a:endParaRPr kumimoji="1" lang="en-US" altLang="zh-CN" dirty="0"/>
          </a:p>
          <a:p>
            <a:pPr marL="285750" indent="-285750">
              <a:buFontTx/>
              <a:buChar char="-"/>
            </a:pPr>
            <a:endParaRPr kumimoji="1" lang="zh-CN" altLang="en-US" dirty="0"/>
          </a:p>
        </p:txBody>
      </p:sp>
      <p:sp>
        <p:nvSpPr>
          <p:cNvPr id="7" name="灯片编号占位符 6">
            <a:extLst>
              <a:ext uri="{FF2B5EF4-FFF2-40B4-BE49-F238E27FC236}">
                <a16:creationId xmlns:a16="http://schemas.microsoft.com/office/drawing/2014/main" id="{A9911BED-46A3-FE4D-9C3D-4FE90754FCF8}"/>
              </a:ext>
            </a:extLst>
          </p:cNvPr>
          <p:cNvSpPr>
            <a:spLocks noGrp="1"/>
          </p:cNvSpPr>
          <p:nvPr>
            <p:ph type="sldNum" sz="quarter" idx="12"/>
          </p:nvPr>
        </p:nvSpPr>
        <p:spPr/>
        <p:txBody>
          <a:bodyPr/>
          <a:lstStyle/>
          <a:p>
            <a:fld id="{8A7A6979-0714-4377-B894-6BE4C2D6E202}" type="slidenum">
              <a:rPr lang="en-US" smtClean="0"/>
              <a:pPr/>
              <a:t>3</a:t>
            </a:fld>
            <a:endParaRPr lang="en-US" dirty="0"/>
          </a:p>
        </p:txBody>
      </p:sp>
    </p:spTree>
    <p:extLst>
      <p:ext uri="{BB962C8B-B14F-4D97-AF65-F5344CB8AC3E}">
        <p14:creationId xmlns:p14="http://schemas.microsoft.com/office/powerpoint/2010/main" val="3308888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385FE9F-2374-9D46-A517-9F135616F3CC}"/>
              </a:ext>
            </a:extLst>
          </p:cNvPr>
          <p:cNvSpPr>
            <a:spLocks noGrp="1"/>
          </p:cNvSpPr>
          <p:nvPr>
            <p:ph type="sldNum" sz="quarter" idx="12"/>
          </p:nvPr>
        </p:nvSpPr>
        <p:spPr/>
        <p:txBody>
          <a:bodyPr/>
          <a:lstStyle/>
          <a:p>
            <a:fld id="{8A7A6979-0714-4377-B894-6BE4C2D6E202}" type="slidenum">
              <a:rPr lang="en-US" smtClean="0"/>
              <a:t>30</a:t>
            </a:fld>
            <a:endParaRPr lang="en-US" dirty="0"/>
          </a:p>
        </p:txBody>
      </p:sp>
      <p:pic>
        <p:nvPicPr>
          <p:cNvPr id="3" name="图形 23" descr="关联">
            <a:extLst>
              <a:ext uri="{FF2B5EF4-FFF2-40B4-BE49-F238E27FC236}">
                <a16:creationId xmlns:a16="http://schemas.microsoft.com/office/drawing/2014/main" id="{19579453-80FC-D841-A34A-F817CD75A4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21868" y="1546992"/>
            <a:ext cx="4605338" cy="3621140"/>
          </a:xfrm>
          <a:prstGeom prst="rect">
            <a:avLst/>
          </a:prstGeom>
        </p:spPr>
      </p:pic>
      <p:pic>
        <p:nvPicPr>
          <p:cNvPr id="4" name="图片 3">
            <a:extLst>
              <a:ext uri="{FF2B5EF4-FFF2-40B4-BE49-F238E27FC236}">
                <a16:creationId xmlns:a16="http://schemas.microsoft.com/office/drawing/2014/main" id="{9E4D7FE3-B3E9-F341-9867-1510B8987882}"/>
              </a:ext>
            </a:extLst>
          </p:cNvPr>
          <p:cNvPicPr>
            <a:picLocks noChangeAspect="1"/>
          </p:cNvPicPr>
          <p:nvPr/>
        </p:nvPicPr>
        <p:blipFill>
          <a:blip r:embed="rId5"/>
          <a:stretch>
            <a:fillRect/>
          </a:stretch>
        </p:blipFill>
        <p:spPr>
          <a:xfrm>
            <a:off x="997424" y="500282"/>
            <a:ext cx="1523160" cy="1488407"/>
          </a:xfrm>
          <a:prstGeom prst="rect">
            <a:avLst/>
          </a:prstGeom>
          <a:ln>
            <a:solidFill>
              <a:schemeClr val="bg2"/>
            </a:solidFill>
          </a:ln>
        </p:spPr>
      </p:pic>
      <p:sp>
        <p:nvSpPr>
          <p:cNvPr id="5" name="磁盘 4">
            <a:extLst>
              <a:ext uri="{FF2B5EF4-FFF2-40B4-BE49-F238E27FC236}">
                <a16:creationId xmlns:a16="http://schemas.microsoft.com/office/drawing/2014/main" id="{85540809-D747-5042-B47F-EBD9BD6997AE}"/>
              </a:ext>
            </a:extLst>
          </p:cNvPr>
          <p:cNvSpPr/>
          <p:nvPr/>
        </p:nvSpPr>
        <p:spPr>
          <a:xfrm>
            <a:off x="1228725" y="2200275"/>
            <a:ext cx="1214438" cy="814387"/>
          </a:xfrm>
          <a:prstGeom prst="flowChartMagneticDisk">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chemeClr val="tx1"/>
                </a:solidFill>
              </a:rPr>
              <a:t>D1</a:t>
            </a:r>
            <a:endParaRPr kumimoji="1" lang="zh-CN" altLang="en-US" sz="2000" dirty="0">
              <a:solidFill>
                <a:schemeClr val="tx1"/>
              </a:solidFill>
            </a:endParaRPr>
          </a:p>
        </p:txBody>
      </p:sp>
      <p:sp>
        <p:nvSpPr>
          <p:cNvPr id="6" name="磁盘 5">
            <a:extLst>
              <a:ext uri="{FF2B5EF4-FFF2-40B4-BE49-F238E27FC236}">
                <a16:creationId xmlns:a16="http://schemas.microsoft.com/office/drawing/2014/main" id="{35BA3518-C147-BA42-8960-69F6E2316606}"/>
              </a:ext>
            </a:extLst>
          </p:cNvPr>
          <p:cNvSpPr/>
          <p:nvPr/>
        </p:nvSpPr>
        <p:spPr>
          <a:xfrm>
            <a:off x="1325165" y="3700463"/>
            <a:ext cx="1021557" cy="585786"/>
          </a:xfrm>
          <a:prstGeom prst="flowChartMagneticDisk">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D13</a:t>
            </a:r>
            <a:endParaRPr kumimoji="1" lang="zh-CN" altLang="en-US" dirty="0">
              <a:solidFill>
                <a:schemeClr val="tx1"/>
              </a:solidFill>
            </a:endParaRPr>
          </a:p>
        </p:txBody>
      </p:sp>
      <p:cxnSp>
        <p:nvCxnSpPr>
          <p:cNvPr id="8" name="直线箭头连接符 7">
            <a:extLst>
              <a:ext uri="{FF2B5EF4-FFF2-40B4-BE49-F238E27FC236}">
                <a16:creationId xmlns:a16="http://schemas.microsoft.com/office/drawing/2014/main" id="{8AB60D6A-EE66-1744-99B6-04A13AB647ED}"/>
              </a:ext>
            </a:extLst>
          </p:cNvPr>
          <p:cNvCxnSpPr>
            <a:stCxn id="5" idx="3"/>
          </p:cNvCxnSpPr>
          <p:nvPr/>
        </p:nvCxnSpPr>
        <p:spPr>
          <a:xfrm flipH="1">
            <a:off x="1835943" y="3014662"/>
            <a:ext cx="1" cy="68580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BCF973AA-3EBF-7E4F-901D-C1C4977C9B77}"/>
              </a:ext>
            </a:extLst>
          </p:cNvPr>
          <p:cNvSpPr txBox="1"/>
          <p:nvPr/>
        </p:nvSpPr>
        <p:spPr>
          <a:xfrm>
            <a:off x="1444262" y="3114757"/>
            <a:ext cx="338554" cy="461665"/>
          </a:xfrm>
          <a:prstGeom prst="rect">
            <a:avLst/>
          </a:prstGeom>
          <a:noFill/>
        </p:spPr>
        <p:txBody>
          <a:bodyPr wrap="none" rtlCol="0">
            <a:spAutoFit/>
          </a:bodyPr>
          <a:lstStyle/>
          <a:p>
            <a:r>
              <a:rPr kumimoji="1" lang="en-US" altLang="zh-CN" sz="2400" dirty="0"/>
              <a:t>1</a:t>
            </a:r>
            <a:endParaRPr kumimoji="1" lang="zh-CN" altLang="en-US" sz="2400" dirty="0"/>
          </a:p>
        </p:txBody>
      </p:sp>
      <p:cxnSp>
        <p:nvCxnSpPr>
          <p:cNvPr id="11" name="直线箭头连接符 10">
            <a:extLst>
              <a:ext uri="{FF2B5EF4-FFF2-40B4-BE49-F238E27FC236}">
                <a16:creationId xmlns:a16="http://schemas.microsoft.com/office/drawing/2014/main" id="{2319C060-2379-8F49-950A-0C5C71548E7F}"/>
              </a:ext>
            </a:extLst>
          </p:cNvPr>
          <p:cNvCxnSpPr>
            <a:cxnSpLocks/>
          </p:cNvCxnSpPr>
          <p:nvPr/>
        </p:nvCxnSpPr>
        <p:spPr>
          <a:xfrm>
            <a:off x="2571750" y="1685925"/>
            <a:ext cx="1328737" cy="10715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DDCC759E-B259-144F-BE31-FF809E1C01A5}"/>
              </a:ext>
            </a:extLst>
          </p:cNvPr>
          <p:cNvSpPr txBox="1"/>
          <p:nvPr/>
        </p:nvSpPr>
        <p:spPr>
          <a:xfrm>
            <a:off x="3021783" y="1641711"/>
            <a:ext cx="338554" cy="461665"/>
          </a:xfrm>
          <a:prstGeom prst="rect">
            <a:avLst/>
          </a:prstGeom>
          <a:noFill/>
        </p:spPr>
        <p:txBody>
          <a:bodyPr wrap="none" rtlCol="0">
            <a:spAutoFit/>
          </a:bodyPr>
          <a:lstStyle/>
          <a:p>
            <a:r>
              <a:rPr kumimoji="1" lang="en-US" altLang="zh-CN" sz="2400" dirty="0"/>
              <a:t>2</a:t>
            </a:r>
            <a:endParaRPr kumimoji="1" lang="zh-CN" altLang="en-US" sz="2400" dirty="0"/>
          </a:p>
        </p:txBody>
      </p:sp>
      <p:pic>
        <p:nvPicPr>
          <p:cNvPr id="13" name="图片 12">
            <a:extLst>
              <a:ext uri="{FF2B5EF4-FFF2-40B4-BE49-F238E27FC236}">
                <a16:creationId xmlns:a16="http://schemas.microsoft.com/office/drawing/2014/main" id="{1F4A774A-85BC-1E45-BDF7-6A59D0EF6A72}"/>
              </a:ext>
            </a:extLst>
          </p:cNvPr>
          <p:cNvPicPr>
            <a:picLocks noChangeAspect="1"/>
          </p:cNvPicPr>
          <p:nvPr/>
        </p:nvPicPr>
        <p:blipFill>
          <a:blip r:embed="rId6"/>
          <a:stretch>
            <a:fillRect/>
          </a:stretch>
        </p:blipFill>
        <p:spPr>
          <a:xfrm>
            <a:off x="9647663" y="434673"/>
            <a:ext cx="1205556" cy="1548640"/>
          </a:xfrm>
          <a:prstGeom prst="rect">
            <a:avLst/>
          </a:prstGeom>
        </p:spPr>
      </p:pic>
      <p:cxnSp>
        <p:nvCxnSpPr>
          <p:cNvPr id="14" name="直线箭头连接符 13">
            <a:extLst>
              <a:ext uri="{FF2B5EF4-FFF2-40B4-BE49-F238E27FC236}">
                <a16:creationId xmlns:a16="http://schemas.microsoft.com/office/drawing/2014/main" id="{3703B2EE-172F-3D4D-87ED-7886C544E726}"/>
              </a:ext>
            </a:extLst>
          </p:cNvPr>
          <p:cNvCxnSpPr>
            <a:cxnSpLocks/>
          </p:cNvCxnSpPr>
          <p:nvPr/>
        </p:nvCxnSpPr>
        <p:spPr>
          <a:xfrm flipV="1">
            <a:off x="7748589" y="1671638"/>
            <a:ext cx="1809749" cy="731649"/>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A7AAD3A0-847E-3A4C-92EE-B6A4FC1622CE}"/>
              </a:ext>
            </a:extLst>
          </p:cNvPr>
          <p:cNvSpPr txBox="1"/>
          <p:nvPr/>
        </p:nvSpPr>
        <p:spPr>
          <a:xfrm>
            <a:off x="8394450" y="1414183"/>
            <a:ext cx="338554" cy="461665"/>
          </a:xfrm>
          <a:prstGeom prst="rect">
            <a:avLst/>
          </a:prstGeom>
          <a:noFill/>
        </p:spPr>
        <p:txBody>
          <a:bodyPr wrap="none" rtlCol="0">
            <a:spAutoFit/>
          </a:bodyPr>
          <a:lstStyle/>
          <a:p>
            <a:r>
              <a:rPr kumimoji="1" lang="en-US" altLang="zh-CN" sz="2400" dirty="0"/>
              <a:t>3</a:t>
            </a:r>
            <a:endParaRPr kumimoji="1" lang="zh-CN" altLang="en-US" sz="2400" dirty="0"/>
          </a:p>
        </p:txBody>
      </p:sp>
      <p:sp>
        <p:nvSpPr>
          <p:cNvPr id="18" name="磁盘 17">
            <a:extLst>
              <a:ext uri="{FF2B5EF4-FFF2-40B4-BE49-F238E27FC236}">
                <a16:creationId xmlns:a16="http://schemas.microsoft.com/office/drawing/2014/main" id="{8378F835-644F-5447-8397-9592E9D8160B}"/>
              </a:ext>
            </a:extLst>
          </p:cNvPr>
          <p:cNvSpPr/>
          <p:nvPr/>
        </p:nvSpPr>
        <p:spPr>
          <a:xfrm>
            <a:off x="9716690" y="2207523"/>
            <a:ext cx="1214438" cy="814387"/>
          </a:xfrm>
          <a:prstGeom prst="flowChartMagneticDisk">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chemeClr val="tx1"/>
                </a:solidFill>
              </a:rPr>
              <a:t>D3</a:t>
            </a:r>
            <a:endParaRPr kumimoji="1" lang="zh-CN" altLang="en-US" sz="2000" dirty="0">
              <a:solidFill>
                <a:schemeClr val="tx1"/>
              </a:solidFill>
            </a:endParaRPr>
          </a:p>
        </p:txBody>
      </p:sp>
      <p:sp>
        <p:nvSpPr>
          <p:cNvPr id="19" name="磁盘 18">
            <a:extLst>
              <a:ext uri="{FF2B5EF4-FFF2-40B4-BE49-F238E27FC236}">
                <a16:creationId xmlns:a16="http://schemas.microsoft.com/office/drawing/2014/main" id="{A76CF442-7656-4443-8140-65EC3D692F2E}"/>
              </a:ext>
            </a:extLst>
          </p:cNvPr>
          <p:cNvSpPr/>
          <p:nvPr/>
        </p:nvSpPr>
        <p:spPr>
          <a:xfrm>
            <a:off x="9813130" y="3707711"/>
            <a:ext cx="1021557" cy="585786"/>
          </a:xfrm>
          <a:prstGeom prst="flowChartMagneticDisk">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D31</a:t>
            </a:r>
            <a:endParaRPr kumimoji="1" lang="zh-CN" altLang="en-US" dirty="0">
              <a:solidFill>
                <a:schemeClr val="tx1"/>
              </a:solidFill>
            </a:endParaRPr>
          </a:p>
        </p:txBody>
      </p:sp>
      <p:cxnSp>
        <p:nvCxnSpPr>
          <p:cNvPr id="20" name="直线箭头连接符 19">
            <a:extLst>
              <a:ext uri="{FF2B5EF4-FFF2-40B4-BE49-F238E27FC236}">
                <a16:creationId xmlns:a16="http://schemas.microsoft.com/office/drawing/2014/main" id="{C9E79142-CFC3-D14F-9E2C-E1E75BE431B4}"/>
              </a:ext>
            </a:extLst>
          </p:cNvPr>
          <p:cNvCxnSpPr>
            <a:cxnSpLocks/>
            <a:stCxn id="19" idx="1"/>
          </p:cNvCxnSpPr>
          <p:nvPr/>
        </p:nvCxnSpPr>
        <p:spPr>
          <a:xfrm flipV="1">
            <a:off x="10323909" y="3051875"/>
            <a:ext cx="0" cy="65583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右弧形箭头 20">
            <a:extLst>
              <a:ext uri="{FF2B5EF4-FFF2-40B4-BE49-F238E27FC236}">
                <a16:creationId xmlns:a16="http://schemas.microsoft.com/office/drawing/2014/main" id="{82091609-4D35-534E-98CC-D17BB592BAB1}"/>
              </a:ext>
            </a:extLst>
          </p:cNvPr>
          <p:cNvSpPr/>
          <p:nvPr/>
        </p:nvSpPr>
        <p:spPr>
          <a:xfrm rot="16200000">
            <a:off x="5386223" y="974200"/>
            <a:ext cx="1524605" cy="8625165"/>
          </a:xfrm>
          <a:prstGeom prst="curved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24" name="文本框 23">
            <a:extLst>
              <a:ext uri="{FF2B5EF4-FFF2-40B4-BE49-F238E27FC236}">
                <a16:creationId xmlns:a16="http://schemas.microsoft.com/office/drawing/2014/main" id="{D2198D3C-5567-1348-B367-45EAC9A8F6B3}"/>
              </a:ext>
            </a:extLst>
          </p:cNvPr>
          <p:cNvSpPr txBox="1"/>
          <p:nvPr/>
        </p:nvSpPr>
        <p:spPr>
          <a:xfrm>
            <a:off x="5812422" y="5563524"/>
            <a:ext cx="338554" cy="461665"/>
          </a:xfrm>
          <a:prstGeom prst="rect">
            <a:avLst/>
          </a:prstGeom>
          <a:noFill/>
        </p:spPr>
        <p:txBody>
          <a:bodyPr wrap="none" rtlCol="0">
            <a:spAutoFit/>
          </a:bodyPr>
          <a:lstStyle/>
          <a:p>
            <a:r>
              <a:rPr kumimoji="1" lang="en-US" altLang="zh-CN" sz="2400" dirty="0"/>
              <a:t>4</a:t>
            </a:r>
            <a:endParaRPr kumimoji="1" lang="zh-CN" altLang="en-US" sz="2400" dirty="0"/>
          </a:p>
        </p:txBody>
      </p:sp>
      <p:sp>
        <p:nvSpPr>
          <p:cNvPr id="25" name="文本框 8">
            <a:extLst>
              <a:ext uri="{FF2B5EF4-FFF2-40B4-BE49-F238E27FC236}">
                <a16:creationId xmlns:a16="http://schemas.microsoft.com/office/drawing/2014/main" id="{BCF973AA-3EBF-7E4F-901D-C1C4977C9B77}"/>
              </a:ext>
            </a:extLst>
          </p:cNvPr>
          <p:cNvSpPr txBox="1"/>
          <p:nvPr/>
        </p:nvSpPr>
        <p:spPr>
          <a:xfrm>
            <a:off x="9890070" y="3179318"/>
            <a:ext cx="338554" cy="4616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zh-CN" sz="2400" dirty="0"/>
              <a:t>5</a:t>
            </a:r>
            <a:endParaRPr kumimoji="1" lang="zh-CN" altLang="en-US" sz="2400" dirty="0"/>
          </a:p>
        </p:txBody>
      </p:sp>
      <p:sp>
        <p:nvSpPr>
          <p:cNvPr id="29" name="笑脸 28">
            <a:extLst>
              <a:ext uri="{FF2B5EF4-FFF2-40B4-BE49-F238E27FC236}">
                <a16:creationId xmlns:a16="http://schemas.microsoft.com/office/drawing/2014/main" id="{BD08D7E2-224B-914A-8706-4907A86EF6A3}"/>
              </a:ext>
            </a:extLst>
          </p:cNvPr>
          <p:cNvSpPr/>
          <p:nvPr/>
        </p:nvSpPr>
        <p:spPr>
          <a:xfrm>
            <a:off x="2090736" y="2557463"/>
            <a:ext cx="255986" cy="30003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笑脸 29">
            <a:extLst>
              <a:ext uri="{FF2B5EF4-FFF2-40B4-BE49-F238E27FC236}">
                <a16:creationId xmlns:a16="http://schemas.microsoft.com/office/drawing/2014/main" id="{8B7B9AFA-DCB3-6643-89BD-1A644CADAD88}"/>
              </a:ext>
            </a:extLst>
          </p:cNvPr>
          <p:cNvSpPr/>
          <p:nvPr/>
        </p:nvSpPr>
        <p:spPr>
          <a:xfrm>
            <a:off x="2057398" y="3910013"/>
            <a:ext cx="255986" cy="30003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笑脸 30">
            <a:extLst>
              <a:ext uri="{FF2B5EF4-FFF2-40B4-BE49-F238E27FC236}">
                <a16:creationId xmlns:a16="http://schemas.microsoft.com/office/drawing/2014/main" id="{BD08D7E2-224B-914A-8706-4907A86EF6A3}"/>
              </a:ext>
            </a:extLst>
          </p:cNvPr>
          <p:cNvSpPr/>
          <p:nvPr/>
        </p:nvSpPr>
        <p:spPr>
          <a:xfrm>
            <a:off x="10507836" y="3910013"/>
            <a:ext cx="255986" cy="30003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zh-CN" altLang="en-US"/>
          </a:p>
        </p:txBody>
      </p:sp>
      <p:sp>
        <p:nvSpPr>
          <p:cNvPr id="32" name="笑脸 31">
            <a:extLst>
              <a:ext uri="{FF2B5EF4-FFF2-40B4-BE49-F238E27FC236}">
                <a16:creationId xmlns:a16="http://schemas.microsoft.com/office/drawing/2014/main" id="{BD08D7E2-224B-914A-8706-4907A86EF6A3}"/>
              </a:ext>
            </a:extLst>
          </p:cNvPr>
          <p:cNvSpPr/>
          <p:nvPr/>
        </p:nvSpPr>
        <p:spPr>
          <a:xfrm>
            <a:off x="10597233" y="2543175"/>
            <a:ext cx="255986" cy="30003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zh-CN" altLang="en-US"/>
          </a:p>
        </p:txBody>
      </p:sp>
    </p:spTree>
    <p:extLst>
      <p:ext uri="{BB962C8B-B14F-4D97-AF65-F5344CB8AC3E}">
        <p14:creationId xmlns:p14="http://schemas.microsoft.com/office/powerpoint/2010/main" val="3088755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F6D8C138-1BD3-F740-8F96-2578D56DDE77}"/>
              </a:ext>
            </a:extLst>
          </p:cNvPr>
          <p:cNvSpPr>
            <a:spLocks noGrp="1"/>
          </p:cNvSpPr>
          <p:nvPr>
            <p:ph type="sldNum" sz="quarter" idx="12"/>
          </p:nvPr>
        </p:nvSpPr>
        <p:spPr/>
        <p:txBody>
          <a:bodyPr/>
          <a:lstStyle/>
          <a:p>
            <a:fld id="{8A7A6979-0714-4377-B894-6BE4C2D6E202}" type="slidenum">
              <a:rPr lang="en-US" smtClean="0"/>
              <a:t>31</a:t>
            </a:fld>
            <a:endParaRPr lang="en-US" dirty="0"/>
          </a:p>
        </p:txBody>
      </p:sp>
      <p:graphicFrame>
        <p:nvGraphicFramePr>
          <p:cNvPr id="4" name="表格 3">
            <a:extLst>
              <a:ext uri="{FF2B5EF4-FFF2-40B4-BE49-F238E27FC236}">
                <a16:creationId xmlns:a16="http://schemas.microsoft.com/office/drawing/2014/main" id="{1809EBFF-6941-C24F-A46C-E3A1E84F133F}"/>
              </a:ext>
            </a:extLst>
          </p:cNvPr>
          <p:cNvGraphicFramePr>
            <a:graphicFrameLocks noGrp="1"/>
          </p:cNvGraphicFramePr>
          <p:nvPr>
            <p:extLst>
              <p:ext uri="{D42A27DB-BD31-4B8C-83A1-F6EECF244321}">
                <p14:modId xmlns:p14="http://schemas.microsoft.com/office/powerpoint/2010/main" val="1951886832"/>
              </p:ext>
            </p:extLst>
          </p:nvPr>
        </p:nvGraphicFramePr>
        <p:xfrm>
          <a:off x="362790" y="2196219"/>
          <a:ext cx="6966667" cy="1656080"/>
        </p:xfrm>
        <a:graphic>
          <a:graphicData uri="http://schemas.openxmlformats.org/drawingml/2006/table">
            <a:tbl>
              <a:tblPr firstRow="1" firstCol="1" bandRow="1">
                <a:tableStyleId>{1E171933-4619-4E11-9A3F-F7608DF75F80}</a:tableStyleId>
              </a:tblPr>
              <a:tblGrid>
                <a:gridCol w="1039239">
                  <a:extLst>
                    <a:ext uri="{9D8B030D-6E8A-4147-A177-3AD203B41FA5}">
                      <a16:colId xmlns:a16="http://schemas.microsoft.com/office/drawing/2014/main" val="2517969326"/>
                    </a:ext>
                  </a:extLst>
                </a:gridCol>
                <a:gridCol w="1380684">
                  <a:extLst>
                    <a:ext uri="{9D8B030D-6E8A-4147-A177-3AD203B41FA5}">
                      <a16:colId xmlns:a16="http://schemas.microsoft.com/office/drawing/2014/main" val="1548876784"/>
                    </a:ext>
                  </a:extLst>
                </a:gridCol>
                <a:gridCol w="1062014">
                  <a:extLst>
                    <a:ext uri="{9D8B030D-6E8A-4147-A177-3AD203B41FA5}">
                      <a16:colId xmlns:a16="http://schemas.microsoft.com/office/drawing/2014/main" val="4056687094"/>
                    </a:ext>
                  </a:extLst>
                </a:gridCol>
                <a:gridCol w="1227952">
                  <a:extLst>
                    <a:ext uri="{9D8B030D-6E8A-4147-A177-3AD203B41FA5}">
                      <a16:colId xmlns:a16="http://schemas.microsoft.com/office/drawing/2014/main" val="3268238745"/>
                    </a:ext>
                  </a:extLst>
                </a:gridCol>
                <a:gridCol w="2256778">
                  <a:extLst>
                    <a:ext uri="{9D8B030D-6E8A-4147-A177-3AD203B41FA5}">
                      <a16:colId xmlns:a16="http://schemas.microsoft.com/office/drawing/2014/main" val="1768237691"/>
                    </a:ext>
                  </a:extLst>
                </a:gridCol>
              </a:tblGrid>
              <a:tr h="370840">
                <a:tc>
                  <a:txBody>
                    <a:bodyPr/>
                    <a:lstStyle/>
                    <a:p>
                      <a:pPr algn="ctr"/>
                      <a:r>
                        <a:rPr lang="en-US" altLang="zh-CN" sz="1800" b="0" dirty="0">
                          <a:solidFill>
                            <a:schemeClr val="tx1"/>
                          </a:solidFill>
                        </a:rPr>
                        <a:t>a0. </a:t>
                      </a:r>
                      <a:br>
                        <a:rPr lang="en-US" altLang="zh-CN" sz="1800" b="0" dirty="0">
                          <a:solidFill>
                            <a:schemeClr val="tx1"/>
                          </a:solidFill>
                        </a:rPr>
                      </a:br>
                      <a:r>
                        <a:rPr lang="en-US" altLang="zh-CN" sz="1800" b="0" dirty="0">
                          <a:solidFill>
                            <a:schemeClr val="tx1"/>
                          </a:solidFill>
                        </a:rPr>
                        <a:t>Patient ID</a:t>
                      </a:r>
                      <a:endParaRPr lang="zh-CN" altLang="en-US" sz="1800" b="0" dirty="0">
                        <a:solidFill>
                          <a:schemeClr val="tx1"/>
                        </a:solidFill>
                      </a:endParaRPr>
                    </a:p>
                  </a:txBody>
                  <a:tcPr>
                    <a:solidFill>
                      <a:schemeClr val="accent4">
                        <a:lumMod val="60000"/>
                        <a:lumOff val="40000"/>
                      </a:schemeClr>
                    </a:solidFill>
                  </a:tcPr>
                </a:tc>
                <a:tc>
                  <a:txBody>
                    <a:bodyPr/>
                    <a:lstStyle/>
                    <a:p>
                      <a:pPr algn="ctr"/>
                      <a:r>
                        <a:rPr lang="en-US" altLang="zh-CN" sz="1800" b="0" dirty="0">
                          <a:solidFill>
                            <a:schemeClr val="tx1"/>
                          </a:solidFill>
                        </a:rPr>
                        <a:t>a1.</a:t>
                      </a:r>
                    </a:p>
                    <a:p>
                      <a:pPr algn="ctr"/>
                      <a:r>
                        <a:rPr lang="en-US" altLang="zh-CN" sz="1800" b="0" dirty="0">
                          <a:solidFill>
                            <a:schemeClr val="tx1"/>
                          </a:solidFill>
                        </a:rPr>
                        <a:t>Medication Name</a:t>
                      </a:r>
                      <a:endParaRPr lang="zh-CN" altLang="en-US" sz="1800" b="0" dirty="0">
                        <a:solidFill>
                          <a:schemeClr val="tx1"/>
                        </a:solidFill>
                      </a:endParaRPr>
                    </a:p>
                  </a:txBody>
                  <a:tcPr>
                    <a:solidFill>
                      <a:schemeClr val="accent4">
                        <a:lumMod val="60000"/>
                        <a:lumOff val="40000"/>
                      </a:schemeClr>
                    </a:solidFill>
                  </a:tcPr>
                </a:tc>
                <a:tc>
                  <a:txBody>
                    <a:bodyPr/>
                    <a:lstStyle/>
                    <a:p>
                      <a:pPr algn="ctr"/>
                      <a:r>
                        <a:rPr lang="en-US" altLang="zh-CN" sz="1800" b="0" dirty="0">
                          <a:solidFill>
                            <a:schemeClr val="tx1"/>
                          </a:solidFill>
                        </a:rPr>
                        <a:t>a2.</a:t>
                      </a:r>
                    </a:p>
                    <a:p>
                      <a:pPr algn="ctr"/>
                      <a:r>
                        <a:rPr lang="en-US" altLang="zh-CN" sz="1800" b="0" dirty="0">
                          <a:solidFill>
                            <a:schemeClr val="tx1"/>
                          </a:solidFill>
                        </a:rPr>
                        <a:t>Clinical </a:t>
                      </a:r>
                    </a:p>
                    <a:p>
                      <a:pPr algn="ctr"/>
                      <a:r>
                        <a:rPr lang="en-US" altLang="zh-CN" sz="1800" b="0" dirty="0">
                          <a:solidFill>
                            <a:schemeClr val="tx1"/>
                          </a:solidFill>
                        </a:rPr>
                        <a:t>Data</a:t>
                      </a:r>
                      <a:endParaRPr lang="zh-CN" altLang="en-US" sz="1800" b="0" dirty="0">
                        <a:solidFill>
                          <a:schemeClr val="tx1"/>
                        </a:solidFill>
                      </a:endParaRPr>
                    </a:p>
                  </a:txBody>
                  <a:tcPr>
                    <a:solidFill>
                      <a:schemeClr val="accent4">
                        <a:lumMod val="60000"/>
                        <a:lumOff val="40000"/>
                      </a:schemeClr>
                    </a:solidFill>
                  </a:tcPr>
                </a:tc>
                <a:tc>
                  <a:txBody>
                    <a:bodyPr/>
                    <a:lstStyle/>
                    <a:p>
                      <a:pPr algn="ctr"/>
                      <a:r>
                        <a:rPr lang="en-US" altLang="zh-CN" sz="1800" b="0" dirty="0">
                          <a:solidFill>
                            <a:schemeClr val="tx1"/>
                          </a:solidFill>
                        </a:rPr>
                        <a:t>a3.</a:t>
                      </a:r>
                    </a:p>
                    <a:p>
                      <a:pPr algn="ctr"/>
                      <a:r>
                        <a:rPr lang="en-US" altLang="zh-CN" sz="1800" b="0" dirty="0">
                          <a:solidFill>
                            <a:schemeClr val="tx1"/>
                          </a:solidFill>
                        </a:rPr>
                        <a:t>Address</a:t>
                      </a:r>
                    </a:p>
                  </a:txBody>
                  <a:tcPr>
                    <a:solidFill>
                      <a:schemeClr val="accent4">
                        <a:lumMod val="60000"/>
                        <a:lumOff val="40000"/>
                      </a:schemeClr>
                    </a:solidFill>
                  </a:tcPr>
                </a:tc>
                <a:tc>
                  <a:txBody>
                    <a:bodyPr/>
                    <a:lstStyle/>
                    <a:p>
                      <a:pPr algn="ctr"/>
                      <a:r>
                        <a:rPr lang="en-US" altLang="zh-CN" sz="1800" b="0" dirty="0">
                          <a:solidFill>
                            <a:schemeClr val="tx1"/>
                          </a:solidFill>
                        </a:rPr>
                        <a:t>a4.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rPr>
                        <a:t>Dosage</a:t>
                      </a:r>
                    </a:p>
                    <a:p>
                      <a:pPr algn="ctr"/>
                      <a:endParaRPr lang="en-US" altLang="zh-CN" sz="1800" b="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3053259120"/>
                  </a:ext>
                </a:extLst>
              </a:tr>
              <a:tr h="370840">
                <a:tc>
                  <a:txBody>
                    <a:bodyPr/>
                    <a:lstStyle/>
                    <a:p>
                      <a:pPr algn="ctr"/>
                      <a:r>
                        <a:rPr lang="en-US" altLang="zh-CN" sz="1800" b="0" dirty="0">
                          <a:solidFill>
                            <a:schemeClr val="tx1"/>
                          </a:solidFill>
                        </a:rPr>
                        <a:t>188</a:t>
                      </a:r>
                      <a:endParaRPr lang="zh-CN" altLang="en-US" sz="1800" b="0" dirty="0">
                        <a:solidFill>
                          <a:schemeClr val="tx1"/>
                        </a:solidFill>
                      </a:endParaRPr>
                    </a:p>
                  </a:txBody>
                  <a:tcPr/>
                </a:tc>
                <a:tc>
                  <a:txBody>
                    <a:bodyPr/>
                    <a:lstStyle/>
                    <a:p>
                      <a:pPr algn="ctr"/>
                      <a:r>
                        <a:rPr lang="en-US" altLang="zh-CN" sz="1800" b="0" dirty="0">
                          <a:solidFill>
                            <a:schemeClr val="tx1"/>
                          </a:solidFill>
                        </a:rPr>
                        <a:t>Ibuprofen</a:t>
                      </a:r>
                      <a:endParaRPr lang="zh-CN" altLang="en-US" sz="1800" b="0" dirty="0">
                        <a:solidFill>
                          <a:schemeClr val="tx1"/>
                        </a:solidFill>
                      </a:endParaRPr>
                    </a:p>
                  </a:txBody>
                  <a:tcPr/>
                </a:tc>
                <a:tc>
                  <a:txBody>
                    <a:bodyPr/>
                    <a:lstStyle/>
                    <a:p>
                      <a:pPr algn="ctr"/>
                      <a:r>
                        <a:rPr lang="en-US" altLang="zh-CN" sz="1800" b="0" dirty="0">
                          <a:solidFill>
                            <a:schemeClr val="tx1"/>
                          </a:solidFill>
                        </a:rPr>
                        <a:t>CliD1</a:t>
                      </a:r>
                      <a:endParaRPr lang="zh-CN" altLang="en-US" sz="1800" b="0" dirty="0">
                        <a:solidFill>
                          <a:schemeClr val="tx1"/>
                        </a:solidFill>
                      </a:endParaRPr>
                    </a:p>
                  </a:txBody>
                  <a:tcPr/>
                </a:tc>
                <a:tc>
                  <a:txBody>
                    <a:bodyPr/>
                    <a:lstStyle/>
                    <a:p>
                      <a:pPr algn="ctr"/>
                      <a:r>
                        <a:rPr lang="en-US" altLang="zh-CN" sz="1800" b="0" dirty="0">
                          <a:solidFill>
                            <a:schemeClr val="tx1"/>
                          </a:solidFill>
                        </a:rPr>
                        <a:t>Sapporo</a:t>
                      </a:r>
                      <a:endParaRPr lang="zh-CN" altLang="en-US" sz="1800" b="0" dirty="0">
                        <a:solidFill>
                          <a:schemeClr val="tx1"/>
                        </a:solidFill>
                      </a:endParaRPr>
                    </a:p>
                  </a:txBody>
                  <a:tcPr/>
                </a:tc>
                <a:tc>
                  <a:txBody>
                    <a:bodyPr/>
                    <a:lstStyle/>
                    <a:p>
                      <a:pPr algn="ctr"/>
                      <a:r>
                        <a:rPr lang="en-US" altLang="zh-CN" sz="1800" b="0" dirty="0">
                          <a:solidFill>
                            <a:schemeClr val="tx1"/>
                          </a:solidFill>
                        </a:rPr>
                        <a:t>one tablet every 4h</a:t>
                      </a:r>
                      <a:endParaRPr lang="zh-CN" altLang="en-US" sz="1800" b="0" dirty="0">
                        <a:solidFill>
                          <a:schemeClr val="tx1"/>
                        </a:solidFill>
                      </a:endParaRPr>
                    </a:p>
                  </a:txBody>
                  <a:tcPr>
                    <a:solidFill>
                      <a:srgbClr val="FFFF00"/>
                    </a:solidFill>
                  </a:tcPr>
                </a:tc>
                <a:extLst>
                  <a:ext uri="{0D108BD9-81ED-4DB2-BD59-A6C34878D82A}">
                    <a16:rowId xmlns:a16="http://schemas.microsoft.com/office/drawing/2014/main" val="2927939576"/>
                  </a:ext>
                </a:extLst>
              </a:tr>
              <a:tr h="370840">
                <a:tc>
                  <a:txBody>
                    <a:bodyPr/>
                    <a:lstStyle/>
                    <a:p>
                      <a:pPr algn="ctr"/>
                      <a:r>
                        <a:rPr lang="en-US" altLang="zh-CN" sz="1800" b="0" dirty="0">
                          <a:solidFill>
                            <a:schemeClr val="tx1"/>
                          </a:solidFill>
                        </a:rPr>
                        <a:t>189</a:t>
                      </a:r>
                      <a:endParaRPr lang="zh-CN" altLang="en-US" sz="1800" b="0" dirty="0">
                        <a:solidFill>
                          <a:schemeClr val="tx1"/>
                        </a:solidFill>
                      </a:endParaRPr>
                    </a:p>
                  </a:txBody>
                  <a:tcPr/>
                </a:tc>
                <a:tc>
                  <a:txBody>
                    <a:bodyPr/>
                    <a:lstStyle/>
                    <a:p>
                      <a:pPr algn="ctr"/>
                      <a:r>
                        <a:rPr lang="en-US" altLang="zh-CN" sz="1800" b="0" dirty="0">
                          <a:solidFill>
                            <a:schemeClr val="tx1"/>
                          </a:solidFill>
                        </a:rPr>
                        <a:t>Wellbutrin</a:t>
                      </a:r>
                      <a:endParaRPr lang="zh-CN" altLang="en-US" sz="1800" b="0" dirty="0">
                        <a:solidFill>
                          <a:schemeClr val="tx1"/>
                        </a:solidFill>
                      </a:endParaRPr>
                    </a:p>
                  </a:txBody>
                  <a:tcPr/>
                </a:tc>
                <a:tc>
                  <a:txBody>
                    <a:bodyPr/>
                    <a:lstStyle/>
                    <a:p>
                      <a:pPr algn="ctr"/>
                      <a:r>
                        <a:rPr lang="en-US" altLang="zh-CN" sz="1800" b="0" dirty="0">
                          <a:solidFill>
                            <a:schemeClr val="tx1"/>
                          </a:solidFill>
                        </a:rPr>
                        <a:t>CliD2</a:t>
                      </a:r>
                      <a:endParaRPr lang="zh-CN" altLang="en-US" sz="1800" b="0" dirty="0">
                        <a:solidFill>
                          <a:schemeClr val="tx1"/>
                        </a:solidFill>
                      </a:endParaRPr>
                    </a:p>
                  </a:txBody>
                  <a:tcPr/>
                </a:tc>
                <a:tc>
                  <a:txBody>
                    <a:bodyPr/>
                    <a:lstStyle/>
                    <a:p>
                      <a:pPr algn="ctr"/>
                      <a:r>
                        <a:rPr lang="en-US" altLang="zh-CN" sz="1800" b="0" dirty="0">
                          <a:solidFill>
                            <a:schemeClr val="tx1"/>
                          </a:solidFill>
                        </a:rPr>
                        <a:t>Osaka</a:t>
                      </a:r>
                      <a:endParaRPr lang="zh-CN" altLang="en-US" sz="1800" b="0" dirty="0">
                        <a:solidFill>
                          <a:schemeClr val="tx1"/>
                        </a:solidFill>
                      </a:endParaRPr>
                    </a:p>
                  </a:txBody>
                  <a:tcPr/>
                </a:tc>
                <a:tc>
                  <a:txBody>
                    <a:bodyPr/>
                    <a:lstStyle/>
                    <a:p>
                      <a:pPr algn="ctr"/>
                      <a:r>
                        <a:rPr lang="en-US" altLang="zh-CN" sz="1800" b="0" dirty="0">
                          <a:solidFill>
                            <a:schemeClr val="tx1"/>
                          </a:solidFill>
                        </a:rPr>
                        <a:t>100 mg twice daily</a:t>
                      </a:r>
                      <a:endParaRPr lang="zh-CN" altLang="en-US" sz="1800" b="0" dirty="0">
                        <a:solidFill>
                          <a:schemeClr val="tx1"/>
                        </a:solidFill>
                      </a:endParaRPr>
                    </a:p>
                  </a:txBody>
                  <a:tcPr/>
                </a:tc>
                <a:extLst>
                  <a:ext uri="{0D108BD9-81ED-4DB2-BD59-A6C34878D82A}">
                    <a16:rowId xmlns:a16="http://schemas.microsoft.com/office/drawing/2014/main" val="2031507961"/>
                  </a:ext>
                </a:extLst>
              </a:tr>
            </a:tbl>
          </a:graphicData>
        </a:graphic>
      </p:graphicFrame>
      <p:pic>
        <p:nvPicPr>
          <p:cNvPr id="6" name="图片 5">
            <a:extLst>
              <a:ext uri="{FF2B5EF4-FFF2-40B4-BE49-F238E27FC236}">
                <a16:creationId xmlns:a16="http://schemas.microsoft.com/office/drawing/2014/main" id="{5951186A-A83A-E341-91E6-E64686A8F811}"/>
              </a:ext>
            </a:extLst>
          </p:cNvPr>
          <p:cNvPicPr>
            <a:picLocks noChangeAspect="1"/>
          </p:cNvPicPr>
          <p:nvPr/>
        </p:nvPicPr>
        <p:blipFill>
          <a:blip r:embed="rId2"/>
          <a:stretch>
            <a:fillRect/>
          </a:stretch>
        </p:blipFill>
        <p:spPr>
          <a:xfrm>
            <a:off x="362790" y="506111"/>
            <a:ext cx="1523160" cy="1488407"/>
          </a:xfrm>
          <a:prstGeom prst="rect">
            <a:avLst/>
          </a:prstGeom>
          <a:ln>
            <a:solidFill>
              <a:schemeClr val="bg2"/>
            </a:solidFill>
          </a:ln>
        </p:spPr>
      </p:pic>
      <p:sp>
        <p:nvSpPr>
          <p:cNvPr id="7" name="文本框 6">
            <a:extLst>
              <a:ext uri="{FF2B5EF4-FFF2-40B4-BE49-F238E27FC236}">
                <a16:creationId xmlns:a16="http://schemas.microsoft.com/office/drawing/2014/main" id="{7473D0DD-F700-B247-9639-D3BF98EC7290}"/>
              </a:ext>
            </a:extLst>
          </p:cNvPr>
          <p:cNvSpPr txBox="1"/>
          <p:nvPr/>
        </p:nvSpPr>
        <p:spPr>
          <a:xfrm>
            <a:off x="2143123" y="785813"/>
            <a:ext cx="2486027" cy="461665"/>
          </a:xfrm>
          <a:prstGeom prst="rect">
            <a:avLst/>
          </a:prstGeom>
          <a:noFill/>
        </p:spPr>
        <p:txBody>
          <a:bodyPr wrap="square" rtlCol="0">
            <a:spAutoFit/>
          </a:bodyPr>
          <a:lstStyle/>
          <a:p>
            <a:r>
              <a:rPr kumimoji="1" lang="en-US" altLang="zh-CN" sz="2400" dirty="0"/>
              <a:t>“I feel better now.”</a:t>
            </a:r>
            <a:endParaRPr kumimoji="1" lang="zh-CN" altLang="en-US" sz="2400" dirty="0"/>
          </a:p>
        </p:txBody>
      </p:sp>
    </p:spTree>
    <p:extLst>
      <p:ext uri="{BB962C8B-B14F-4D97-AF65-F5344CB8AC3E}">
        <p14:creationId xmlns:p14="http://schemas.microsoft.com/office/powerpoint/2010/main" val="4016224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F6D8C138-1BD3-F740-8F96-2578D56DDE77}"/>
              </a:ext>
            </a:extLst>
          </p:cNvPr>
          <p:cNvSpPr>
            <a:spLocks noGrp="1"/>
          </p:cNvSpPr>
          <p:nvPr>
            <p:ph type="sldNum" sz="quarter" idx="12"/>
          </p:nvPr>
        </p:nvSpPr>
        <p:spPr/>
        <p:txBody>
          <a:bodyPr/>
          <a:lstStyle/>
          <a:p>
            <a:fld id="{8A7A6979-0714-4377-B894-6BE4C2D6E202}" type="slidenum">
              <a:rPr lang="en-US" smtClean="0"/>
              <a:t>32</a:t>
            </a:fld>
            <a:endParaRPr lang="en-US" dirty="0"/>
          </a:p>
        </p:txBody>
      </p:sp>
      <p:graphicFrame>
        <p:nvGraphicFramePr>
          <p:cNvPr id="4" name="表格 3">
            <a:extLst>
              <a:ext uri="{FF2B5EF4-FFF2-40B4-BE49-F238E27FC236}">
                <a16:creationId xmlns:a16="http://schemas.microsoft.com/office/drawing/2014/main" id="{1809EBFF-6941-C24F-A46C-E3A1E84F133F}"/>
              </a:ext>
            </a:extLst>
          </p:cNvPr>
          <p:cNvGraphicFramePr>
            <a:graphicFrameLocks noGrp="1"/>
          </p:cNvGraphicFramePr>
          <p:nvPr>
            <p:extLst>
              <p:ext uri="{D42A27DB-BD31-4B8C-83A1-F6EECF244321}">
                <p14:modId xmlns:p14="http://schemas.microsoft.com/office/powerpoint/2010/main" val="2514101514"/>
              </p:ext>
            </p:extLst>
          </p:nvPr>
        </p:nvGraphicFramePr>
        <p:xfrm>
          <a:off x="362790" y="2196219"/>
          <a:ext cx="6966667" cy="1656080"/>
        </p:xfrm>
        <a:graphic>
          <a:graphicData uri="http://schemas.openxmlformats.org/drawingml/2006/table">
            <a:tbl>
              <a:tblPr firstRow="1" firstCol="1" bandRow="1">
                <a:tableStyleId>{1E171933-4619-4E11-9A3F-F7608DF75F80}</a:tableStyleId>
              </a:tblPr>
              <a:tblGrid>
                <a:gridCol w="1039239">
                  <a:extLst>
                    <a:ext uri="{9D8B030D-6E8A-4147-A177-3AD203B41FA5}">
                      <a16:colId xmlns:a16="http://schemas.microsoft.com/office/drawing/2014/main" val="2517969326"/>
                    </a:ext>
                  </a:extLst>
                </a:gridCol>
                <a:gridCol w="1380684">
                  <a:extLst>
                    <a:ext uri="{9D8B030D-6E8A-4147-A177-3AD203B41FA5}">
                      <a16:colId xmlns:a16="http://schemas.microsoft.com/office/drawing/2014/main" val="1548876784"/>
                    </a:ext>
                  </a:extLst>
                </a:gridCol>
                <a:gridCol w="1062014">
                  <a:extLst>
                    <a:ext uri="{9D8B030D-6E8A-4147-A177-3AD203B41FA5}">
                      <a16:colId xmlns:a16="http://schemas.microsoft.com/office/drawing/2014/main" val="4056687094"/>
                    </a:ext>
                  </a:extLst>
                </a:gridCol>
                <a:gridCol w="1227952">
                  <a:extLst>
                    <a:ext uri="{9D8B030D-6E8A-4147-A177-3AD203B41FA5}">
                      <a16:colId xmlns:a16="http://schemas.microsoft.com/office/drawing/2014/main" val="3268238745"/>
                    </a:ext>
                  </a:extLst>
                </a:gridCol>
                <a:gridCol w="2256778">
                  <a:extLst>
                    <a:ext uri="{9D8B030D-6E8A-4147-A177-3AD203B41FA5}">
                      <a16:colId xmlns:a16="http://schemas.microsoft.com/office/drawing/2014/main" val="1768237691"/>
                    </a:ext>
                  </a:extLst>
                </a:gridCol>
              </a:tblGrid>
              <a:tr h="370840">
                <a:tc>
                  <a:txBody>
                    <a:bodyPr/>
                    <a:lstStyle/>
                    <a:p>
                      <a:pPr algn="ctr"/>
                      <a:r>
                        <a:rPr lang="en-US" altLang="zh-CN" sz="1800" b="0" dirty="0">
                          <a:solidFill>
                            <a:schemeClr val="tx1"/>
                          </a:solidFill>
                        </a:rPr>
                        <a:t>a0. </a:t>
                      </a:r>
                      <a:br>
                        <a:rPr lang="en-US" altLang="zh-CN" sz="1800" b="0" dirty="0">
                          <a:solidFill>
                            <a:schemeClr val="tx1"/>
                          </a:solidFill>
                        </a:rPr>
                      </a:br>
                      <a:r>
                        <a:rPr lang="en-US" altLang="zh-CN" sz="1800" b="0" dirty="0">
                          <a:solidFill>
                            <a:schemeClr val="tx1"/>
                          </a:solidFill>
                        </a:rPr>
                        <a:t>Patient ID</a:t>
                      </a:r>
                      <a:endParaRPr lang="zh-CN" altLang="en-US" sz="1800" b="0" dirty="0">
                        <a:solidFill>
                          <a:schemeClr val="tx1"/>
                        </a:solidFill>
                      </a:endParaRPr>
                    </a:p>
                  </a:txBody>
                  <a:tcPr>
                    <a:solidFill>
                      <a:schemeClr val="accent4">
                        <a:lumMod val="60000"/>
                        <a:lumOff val="40000"/>
                      </a:schemeClr>
                    </a:solidFill>
                  </a:tcPr>
                </a:tc>
                <a:tc>
                  <a:txBody>
                    <a:bodyPr/>
                    <a:lstStyle/>
                    <a:p>
                      <a:pPr algn="ctr"/>
                      <a:r>
                        <a:rPr lang="en-US" altLang="zh-CN" sz="1800" b="0" dirty="0">
                          <a:solidFill>
                            <a:schemeClr val="tx1"/>
                          </a:solidFill>
                        </a:rPr>
                        <a:t>a1.</a:t>
                      </a:r>
                    </a:p>
                    <a:p>
                      <a:pPr algn="ctr"/>
                      <a:r>
                        <a:rPr lang="en-US" altLang="zh-CN" sz="1800" b="0" dirty="0">
                          <a:solidFill>
                            <a:schemeClr val="tx1"/>
                          </a:solidFill>
                        </a:rPr>
                        <a:t>Medication Name</a:t>
                      </a:r>
                      <a:endParaRPr lang="zh-CN" altLang="en-US" sz="1800" b="0" dirty="0">
                        <a:solidFill>
                          <a:schemeClr val="tx1"/>
                        </a:solidFill>
                      </a:endParaRPr>
                    </a:p>
                  </a:txBody>
                  <a:tcPr>
                    <a:solidFill>
                      <a:schemeClr val="accent4">
                        <a:lumMod val="60000"/>
                        <a:lumOff val="40000"/>
                      </a:schemeClr>
                    </a:solidFill>
                  </a:tcPr>
                </a:tc>
                <a:tc>
                  <a:txBody>
                    <a:bodyPr/>
                    <a:lstStyle/>
                    <a:p>
                      <a:pPr algn="ctr"/>
                      <a:r>
                        <a:rPr lang="en-US" altLang="zh-CN" sz="1800" b="0" dirty="0">
                          <a:solidFill>
                            <a:schemeClr val="tx1"/>
                          </a:solidFill>
                        </a:rPr>
                        <a:t>a2.</a:t>
                      </a:r>
                    </a:p>
                    <a:p>
                      <a:pPr algn="ctr"/>
                      <a:r>
                        <a:rPr lang="en-US" altLang="zh-CN" sz="1800" b="0" dirty="0">
                          <a:solidFill>
                            <a:schemeClr val="tx1"/>
                          </a:solidFill>
                        </a:rPr>
                        <a:t>Clinical </a:t>
                      </a:r>
                    </a:p>
                    <a:p>
                      <a:pPr algn="ctr"/>
                      <a:r>
                        <a:rPr lang="en-US" altLang="zh-CN" sz="1800" b="0" dirty="0">
                          <a:solidFill>
                            <a:schemeClr val="tx1"/>
                          </a:solidFill>
                        </a:rPr>
                        <a:t>Data</a:t>
                      </a:r>
                      <a:endParaRPr lang="zh-CN" altLang="en-US" sz="1800" b="0" dirty="0">
                        <a:solidFill>
                          <a:schemeClr val="tx1"/>
                        </a:solidFill>
                      </a:endParaRPr>
                    </a:p>
                  </a:txBody>
                  <a:tcPr>
                    <a:solidFill>
                      <a:schemeClr val="accent4">
                        <a:lumMod val="60000"/>
                        <a:lumOff val="40000"/>
                      </a:schemeClr>
                    </a:solidFill>
                  </a:tcPr>
                </a:tc>
                <a:tc>
                  <a:txBody>
                    <a:bodyPr/>
                    <a:lstStyle/>
                    <a:p>
                      <a:pPr algn="ctr"/>
                      <a:r>
                        <a:rPr lang="en-US" altLang="zh-CN" sz="1800" b="0" dirty="0">
                          <a:solidFill>
                            <a:schemeClr val="tx1"/>
                          </a:solidFill>
                        </a:rPr>
                        <a:t>a3.</a:t>
                      </a:r>
                    </a:p>
                    <a:p>
                      <a:pPr algn="ctr"/>
                      <a:r>
                        <a:rPr lang="en-US" altLang="zh-CN" sz="1800" b="0" dirty="0">
                          <a:solidFill>
                            <a:schemeClr val="tx1"/>
                          </a:solidFill>
                        </a:rPr>
                        <a:t>Address</a:t>
                      </a:r>
                    </a:p>
                  </a:txBody>
                  <a:tcPr>
                    <a:solidFill>
                      <a:schemeClr val="accent4">
                        <a:lumMod val="60000"/>
                        <a:lumOff val="40000"/>
                      </a:schemeClr>
                    </a:solidFill>
                  </a:tcPr>
                </a:tc>
                <a:tc>
                  <a:txBody>
                    <a:bodyPr/>
                    <a:lstStyle/>
                    <a:p>
                      <a:pPr algn="ctr"/>
                      <a:r>
                        <a:rPr lang="en-US" altLang="zh-CN" sz="1800" b="0" dirty="0">
                          <a:solidFill>
                            <a:schemeClr val="tx1"/>
                          </a:solidFill>
                        </a:rPr>
                        <a:t>a4.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rPr>
                        <a:t>Dosage</a:t>
                      </a:r>
                    </a:p>
                    <a:p>
                      <a:pPr algn="ctr"/>
                      <a:endParaRPr lang="en-US" altLang="zh-CN" sz="1800" b="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3053259120"/>
                  </a:ext>
                </a:extLst>
              </a:tr>
              <a:tr h="370840">
                <a:tc>
                  <a:txBody>
                    <a:bodyPr/>
                    <a:lstStyle/>
                    <a:p>
                      <a:pPr algn="ctr"/>
                      <a:r>
                        <a:rPr lang="en-US" altLang="zh-CN" sz="1800" b="0" dirty="0">
                          <a:solidFill>
                            <a:schemeClr val="tx1"/>
                          </a:solidFill>
                        </a:rPr>
                        <a:t>188</a:t>
                      </a:r>
                      <a:endParaRPr lang="zh-CN" altLang="en-US" sz="1800" b="0" dirty="0">
                        <a:solidFill>
                          <a:schemeClr val="tx1"/>
                        </a:solidFill>
                      </a:endParaRPr>
                    </a:p>
                  </a:txBody>
                  <a:tcPr/>
                </a:tc>
                <a:tc>
                  <a:txBody>
                    <a:bodyPr/>
                    <a:lstStyle/>
                    <a:p>
                      <a:pPr algn="ctr"/>
                      <a:r>
                        <a:rPr lang="en-US" altLang="zh-CN" sz="1800" b="0" dirty="0">
                          <a:solidFill>
                            <a:schemeClr val="tx1"/>
                          </a:solidFill>
                        </a:rPr>
                        <a:t>Ibuprofen</a:t>
                      </a:r>
                      <a:endParaRPr lang="zh-CN" altLang="en-US" sz="1800" b="0" dirty="0">
                        <a:solidFill>
                          <a:schemeClr val="tx1"/>
                        </a:solidFill>
                      </a:endParaRPr>
                    </a:p>
                  </a:txBody>
                  <a:tcPr/>
                </a:tc>
                <a:tc>
                  <a:txBody>
                    <a:bodyPr/>
                    <a:lstStyle/>
                    <a:p>
                      <a:pPr algn="ctr"/>
                      <a:r>
                        <a:rPr lang="en-US" altLang="zh-CN" sz="1800" b="0" dirty="0">
                          <a:solidFill>
                            <a:schemeClr val="tx1"/>
                          </a:solidFill>
                        </a:rPr>
                        <a:t>CliD1</a:t>
                      </a:r>
                      <a:endParaRPr lang="zh-CN" altLang="en-US" sz="1800" b="0" dirty="0">
                        <a:solidFill>
                          <a:schemeClr val="tx1"/>
                        </a:solidFill>
                      </a:endParaRPr>
                    </a:p>
                  </a:txBody>
                  <a:tcPr/>
                </a:tc>
                <a:tc>
                  <a:txBody>
                    <a:bodyPr/>
                    <a:lstStyle/>
                    <a:p>
                      <a:pPr algn="ctr"/>
                      <a:r>
                        <a:rPr lang="en-US" altLang="zh-CN" sz="1800" b="0" dirty="0">
                          <a:solidFill>
                            <a:schemeClr val="tx1"/>
                          </a:solidFill>
                        </a:rPr>
                        <a:t>Sapporo</a:t>
                      </a:r>
                      <a:endParaRPr lang="zh-CN" altLang="en-US" sz="1800" b="0" dirty="0">
                        <a:solidFill>
                          <a:schemeClr val="tx1"/>
                        </a:solidFill>
                      </a:endParaRPr>
                    </a:p>
                  </a:txBody>
                  <a:tcPr/>
                </a:tc>
                <a:tc>
                  <a:txBody>
                    <a:bodyPr/>
                    <a:lstStyle/>
                    <a:p>
                      <a:pPr algn="ctr"/>
                      <a:r>
                        <a:rPr lang="en-US" altLang="zh-CN" sz="1800" b="0" dirty="0">
                          <a:solidFill>
                            <a:schemeClr val="tx1"/>
                          </a:solidFill>
                        </a:rPr>
                        <a:t>New Dosage</a:t>
                      </a:r>
                      <a:endParaRPr lang="zh-CN" altLang="en-US" sz="1800" b="0" dirty="0">
                        <a:solidFill>
                          <a:schemeClr val="tx1"/>
                        </a:solidFill>
                      </a:endParaRPr>
                    </a:p>
                  </a:txBody>
                  <a:tcPr>
                    <a:solidFill>
                      <a:schemeClr val="accent3">
                        <a:lumMod val="60000"/>
                        <a:lumOff val="40000"/>
                      </a:schemeClr>
                    </a:solidFill>
                  </a:tcPr>
                </a:tc>
                <a:extLst>
                  <a:ext uri="{0D108BD9-81ED-4DB2-BD59-A6C34878D82A}">
                    <a16:rowId xmlns:a16="http://schemas.microsoft.com/office/drawing/2014/main" val="2927939576"/>
                  </a:ext>
                </a:extLst>
              </a:tr>
              <a:tr h="370840">
                <a:tc>
                  <a:txBody>
                    <a:bodyPr/>
                    <a:lstStyle/>
                    <a:p>
                      <a:pPr algn="ctr"/>
                      <a:r>
                        <a:rPr lang="en-US" altLang="zh-CN" sz="1800" b="0" dirty="0">
                          <a:solidFill>
                            <a:schemeClr val="tx1"/>
                          </a:solidFill>
                        </a:rPr>
                        <a:t>189</a:t>
                      </a:r>
                      <a:endParaRPr lang="zh-CN" altLang="en-US" sz="1800" b="0" dirty="0">
                        <a:solidFill>
                          <a:schemeClr val="tx1"/>
                        </a:solidFill>
                      </a:endParaRPr>
                    </a:p>
                  </a:txBody>
                  <a:tcPr/>
                </a:tc>
                <a:tc>
                  <a:txBody>
                    <a:bodyPr/>
                    <a:lstStyle/>
                    <a:p>
                      <a:pPr algn="ctr"/>
                      <a:r>
                        <a:rPr lang="en-US" altLang="zh-CN" sz="1800" b="0" dirty="0">
                          <a:solidFill>
                            <a:schemeClr val="tx1"/>
                          </a:solidFill>
                        </a:rPr>
                        <a:t>Wellbutrin</a:t>
                      </a:r>
                      <a:endParaRPr lang="zh-CN" altLang="en-US" sz="1800" b="0" dirty="0">
                        <a:solidFill>
                          <a:schemeClr val="tx1"/>
                        </a:solidFill>
                      </a:endParaRPr>
                    </a:p>
                  </a:txBody>
                  <a:tcPr/>
                </a:tc>
                <a:tc>
                  <a:txBody>
                    <a:bodyPr/>
                    <a:lstStyle/>
                    <a:p>
                      <a:pPr algn="ctr"/>
                      <a:r>
                        <a:rPr lang="en-US" altLang="zh-CN" sz="1800" b="0" dirty="0">
                          <a:solidFill>
                            <a:schemeClr val="tx1"/>
                          </a:solidFill>
                        </a:rPr>
                        <a:t>CliD2</a:t>
                      </a:r>
                      <a:endParaRPr lang="zh-CN" altLang="en-US" sz="1800" b="0" dirty="0">
                        <a:solidFill>
                          <a:schemeClr val="tx1"/>
                        </a:solidFill>
                      </a:endParaRPr>
                    </a:p>
                  </a:txBody>
                  <a:tcPr/>
                </a:tc>
                <a:tc>
                  <a:txBody>
                    <a:bodyPr/>
                    <a:lstStyle/>
                    <a:p>
                      <a:pPr algn="ctr"/>
                      <a:r>
                        <a:rPr lang="en-US" altLang="zh-CN" sz="1800" b="0" dirty="0">
                          <a:solidFill>
                            <a:schemeClr val="tx1"/>
                          </a:solidFill>
                        </a:rPr>
                        <a:t>Osaka</a:t>
                      </a:r>
                      <a:endParaRPr lang="zh-CN" altLang="en-US" sz="1800" b="0" dirty="0">
                        <a:solidFill>
                          <a:schemeClr val="tx1"/>
                        </a:solidFill>
                      </a:endParaRPr>
                    </a:p>
                  </a:txBody>
                  <a:tcPr/>
                </a:tc>
                <a:tc>
                  <a:txBody>
                    <a:bodyPr/>
                    <a:lstStyle/>
                    <a:p>
                      <a:pPr algn="ctr"/>
                      <a:r>
                        <a:rPr lang="en-US" altLang="zh-CN" sz="1800" b="0" dirty="0">
                          <a:solidFill>
                            <a:schemeClr val="tx1"/>
                          </a:solidFill>
                        </a:rPr>
                        <a:t>100 mg twice daily</a:t>
                      </a:r>
                      <a:endParaRPr lang="zh-CN" altLang="en-US" sz="1800" b="0" dirty="0">
                        <a:solidFill>
                          <a:schemeClr val="tx1"/>
                        </a:solidFill>
                      </a:endParaRPr>
                    </a:p>
                  </a:txBody>
                  <a:tcPr/>
                </a:tc>
                <a:extLst>
                  <a:ext uri="{0D108BD9-81ED-4DB2-BD59-A6C34878D82A}">
                    <a16:rowId xmlns:a16="http://schemas.microsoft.com/office/drawing/2014/main" val="2031507961"/>
                  </a:ext>
                </a:extLst>
              </a:tr>
            </a:tbl>
          </a:graphicData>
        </a:graphic>
      </p:graphicFrame>
      <p:pic>
        <p:nvPicPr>
          <p:cNvPr id="6" name="图片 5">
            <a:extLst>
              <a:ext uri="{FF2B5EF4-FFF2-40B4-BE49-F238E27FC236}">
                <a16:creationId xmlns:a16="http://schemas.microsoft.com/office/drawing/2014/main" id="{5951186A-A83A-E341-91E6-E64686A8F811}"/>
              </a:ext>
            </a:extLst>
          </p:cNvPr>
          <p:cNvPicPr>
            <a:picLocks noChangeAspect="1"/>
          </p:cNvPicPr>
          <p:nvPr/>
        </p:nvPicPr>
        <p:blipFill>
          <a:blip r:embed="rId2"/>
          <a:stretch>
            <a:fillRect/>
          </a:stretch>
        </p:blipFill>
        <p:spPr>
          <a:xfrm>
            <a:off x="362790" y="506111"/>
            <a:ext cx="1523160" cy="1488407"/>
          </a:xfrm>
          <a:prstGeom prst="rect">
            <a:avLst/>
          </a:prstGeom>
          <a:ln>
            <a:solidFill>
              <a:schemeClr val="bg2"/>
            </a:solidFill>
          </a:ln>
        </p:spPr>
      </p:pic>
      <p:sp>
        <p:nvSpPr>
          <p:cNvPr id="7" name="文本框 6">
            <a:extLst>
              <a:ext uri="{FF2B5EF4-FFF2-40B4-BE49-F238E27FC236}">
                <a16:creationId xmlns:a16="http://schemas.microsoft.com/office/drawing/2014/main" id="{7473D0DD-F700-B247-9639-D3BF98EC7290}"/>
              </a:ext>
            </a:extLst>
          </p:cNvPr>
          <p:cNvSpPr txBox="1"/>
          <p:nvPr/>
        </p:nvSpPr>
        <p:spPr>
          <a:xfrm>
            <a:off x="2143123" y="785813"/>
            <a:ext cx="2486027" cy="461665"/>
          </a:xfrm>
          <a:prstGeom prst="rect">
            <a:avLst/>
          </a:prstGeom>
          <a:noFill/>
        </p:spPr>
        <p:txBody>
          <a:bodyPr wrap="square" rtlCol="0">
            <a:spAutoFit/>
          </a:bodyPr>
          <a:lstStyle/>
          <a:p>
            <a:r>
              <a:rPr kumimoji="1" lang="en-US" altLang="zh-CN" sz="2400" dirty="0"/>
              <a:t>“I feel better now.”</a:t>
            </a:r>
            <a:endParaRPr kumimoji="1" lang="zh-CN" altLang="en-US" sz="2400" dirty="0"/>
          </a:p>
        </p:txBody>
      </p:sp>
    </p:spTree>
    <p:extLst>
      <p:ext uri="{BB962C8B-B14F-4D97-AF65-F5344CB8AC3E}">
        <p14:creationId xmlns:p14="http://schemas.microsoft.com/office/powerpoint/2010/main" val="4112549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F6D8C138-1BD3-F740-8F96-2578D56DDE77}"/>
              </a:ext>
            </a:extLst>
          </p:cNvPr>
          <p:cNvSpPr>
            <a:spLocks noGrp="1"/>
          </p:cNvSpPr>
          <p:nvPr>
            <p:ph type="sldNum" sz="quarter" idx="12"/>
          </p:nvPr>
        </p:nvSpPr>
        <p:spPr/>
        <p:txBody>
          <a:bodyPr/>
          <a:lstStyle/>
          <a:p>
            <a:fld id="{8A7A6979-0714-4377-B894-6BE4C2D6E202}" type="slidenum">
              <a:rPr lang="en-US" smtClean="0"/>
              <a:t>33</a:t>
            </a:fld>
            <a:endParaRPr lang="en-US" dirty="0"/>
          </a:p>
        </p:txBody>
      </p:sp>
      <p:graphicFrame>
        <p:nvGraphicFramePr>
          <p:cNvPr id="4" name="表格 3">
            <a:extLst>
              <a:ext uri="{FF2B5EF4-FFF2-40B4-BE49-F238E27FC236}">
                <a16:creationId xmlns:a16="http://schemas.microsoft.com/office/drawing/2014/main" id="{1809EBFF-6941-C24F-A46C-E3A1E84F133F}"/>
              </a:ext>
            </a:extLst>
          </p:cNvPr>
          <p:cNvGraphicFramePr>
            <a:graphicFrameLocks noGrp="1"/>
          </p:cNvGraphicFramePr>
          <p:nvPr>
            <p:extLst>
              <p:ext uri="{D42A27DB-BD31-4B8C-83A1-F6EECF244321}">
                <p14:modId xmlns:p14="http://schemas.microsoft.com/office/powerpoint/2010/main" val="1897508403"/>
              </p:ext>
            </p:extLst>
          </p:nvPr>
        </p:nvGraphicFramePr>
        <p:xfrm>
          <a:off x="3792255" y="808610"/>
          <a:ext cx="6966667" cy="1656080"/>
        </p:xfrm>
        <a:graphic>
          <a:graphicData uri="http://schemas.openxmlformats.org/drawingml/2006/table">
            <a:tbl>
              <a:tblPr firstRow="1" firstCol="1" bandRow="1">
                <a:tableStyleId>{1E171933-4619-4E11-9A3F-F7608DF75F80}</a:tableStyleId>
              </a:tblPr>
              <a:tblGrid>
                <a:gridCol w="1039239">
                  <a:extLst>
                    <a:ext uri="{9D8B030D-6E8A-4147-A177-3AD203B41FA5}">
                      <a16:colId xmlns:a16="http://schemas.microsoft.com/office/drawing/2014/main" val="2517969326"/>
                    </a:ext>
                  </a:extLst>
                </a:gridCol>
                <a:gridCol w="1380684">
                  <a:extLst>
                    <a:ext uri="{9D8B030D-6E8A-4147-A177-3AD203B41FA5}">
                      <a16:colId xmlns:a16="http://schemas.microsoft.com/office/drawing/2014/main" val="1548876784"/>
                    </a:ext>
                  </a:extLst>
                </a:gridCol>
                <a:gridCol w="1062014">
                  <a:extLst>
                    <a:ext uri="{9D8B030D-6E8A-4147-A177-3AD203B41FA5}">
                      <a16:colId xmlns:a16="http://schemas.microsoft.com/office/drawing/2014/main" val="4056687094"/>
                    </a:ext>
                  </a:extLst>
                </a:gridCol>
                <a:gridCol w="1227952">
                  <a:extLst>
                    <a:ext uri="{9D8B030D-6E8A-4147-A177-3AD203B41FA5}">
                      <a16:colId xmlns:a16="http://schemas.microsoft.com/office/drawing/2014/main" val="3268238745"/>
                    </a:ext>
                  </a:extLst>
                </a:gridCol>
                <a:gridCol w="2256778">
                  <a:extLst>
                    <a:ext uri="{9D8B030D-6E8A-4147-A177-3AD203B41FA5}">
                      <a16:colId xmlns:a16="http://schemas.microsoft.com/office/drawing/2014/main" val="1768237691"/>
                    </a:ext>
                  </a:extLst>
                </a:gridCol>
              </a:tblGrid>
              <a:tr h="370840">
                <a:tc>
                  <a:txBody>
                    <a:bodyPr/>
                    <a:lstStyle/>
                    <a:p>
                      <a:pPr algn="ctr"/>
                      <a:r>
                        <a:rPr lang="en-US" altLang="zh-CN" sz="1800" b="0" dirty="0">
                          <a:solidFill>
                            <a:schemeClr val="tx1"/>
                          </a:solidFill>
                        </a:rPr>
                        <a:t>a0. </a:t>
                      </a:r>
                      <a:br>
                        <a:rPr lang="en-US" altLang="zh-CN" sz="1800" b="0" dirty="0">
                          <a:solidFill>
                            <a:schemeClr val="tx1"/>
                          </a:solidFill>
                        </a:rPr>
                      </a:br>
                      <a:r>
                        <a:rPr lang="en-US" altLang="zh-CN" sz="1800" b="0" dirty="0">
                          <a:solidFill>
                            <a:schemeClr val="tx1"/>
                          </a:solidFill>
                        </a:rPr>
                        <a:t>Patient ID</a:t>
                      </a:r>
                      <a:endParaRPr lang="zh-CN" altLang="en-US" sz="1800" b="0" dirty="0">
                        <a:solidFill>
                          <a:schemeClr val="tx1"/>
                        </a:solidFill>
                      </a:endParaRPr>
                    </a:p>
                  </a:txBody>
                  <a:tcPr>
                    <a:solidFill>
                      <a:schemeClr val="accent4">
                        <a:lumMod val="60000"/>
                        <a:lumOff val="40000"/>
                      </a:schemeClr>
                    </a:solidFill>
                  </a:tcPr>
                </a:tc>
                <a:tc>
                  <a:txBody>
                    <a:bodyPr/>
                    <a:lstStyle/>
                    <a:p>
                      <a:pPr algn="ctr"/>
                      <a:r>
                        <a:rPr lang="en-US" altLang="zh-CN" sz="1800" b="0" dirty="0">
                          <a:solidFill>
                            <a:schemeClr val="tx1"/>
                          </a:solidFill>
                        </a:rPr>
                        <a:t>a1.</a:t>
                      </a:r>
                    </a:p>
                    <a:p>
                      <a:pPr algn="ctr"/>
                      <a:r>
                        <a:rPr lang="en-US" altLang="zh-CN" sz="1800" b="0" dirty="0">
                          <a:solidFill>
                            <a:schemeClr val="tx1"/>
                          </a:solidFill>
                        </a:rPr>
                        <a:t>Medication Name</a:t>
                      </a:r>
                      <a:endParaRPr lang="zh-CN" altLang="en-US" sz="1800" b="0" dirty="0">
                        <a:solidFill>
                          <a:schemeClr val="tx1"/>
                        </a:solidFill>
                      </a:endParaRPr>
                    </a:p>
                  </a:txBody>
                  <a:tcPr>
                    <a:solidFill>
                      <a:schemeClr val="accent4">
                        <a:lumMod val="60000"/>
                        <a:lumOff val="40000"/>
                      </a:schemeClr>
                    </a:solidFill>
                  </a:tcPr>
                </a:tc>
                <a:tc>
                  <a:txBody>
                    <a:bodyPr/>
                    <a:lstStyle/>
                    <a:p>
                      <a:pPr algn="ctr"/>
                      <a:r>
                        <a:rPr lang="en-US" altLang="zh-CN" sz="1800" b="0" dirty="0">
                          <a:solidFill>
                            <a:schemeClr val="tx1"/>
                          </a:solidFill>
                        </a:rPr>
                        <a:t>a2.</a:t>
                      </a:r>
                    </a:p>
                    <a:p>
                      <a:pPr algn="ctr"/>
                      <a:r>
                        <a:rPr lang="en-US" altLang="zh-CN" sz="1800" b="0" dirty="0">
                          <a:solidFill>
                            <a:schemeClr val="tx1"/>
                          </a:solidFill>
                        </a:rPr>
                        <a:t>Clinical </a:t>
                      </a:r>
                    </a:p>
                    <a:p>
                      <a:pPr algn="ctr"/>
                      <a:r>
                        <a:rPr lang="en-US" altLang="zh-CN" sz="1800" b="0" dirty="0">
                          <a:solidFill>
                            <a:schemeClr val="tx1"/>
                          </a:solidFill>
                        </a:rPr>
                        <a:t>Data</a:t>
                      </a:r>
                      <a:endParaRPr lang="zh-CN" altLang="en-US" sz="1800" b="0" dirty="0">
                        <a:solidFill>
                          <a:schemeClr val="tx1"/>
                        </a:solidFill>
                      </a:endParaRPr>
                    </a:p>
                  </a:txBody>
                  <a:tcPr>
                    <a:solidFill>
                      <a:schemeClr val="accent4">
                        <a:lumMod val="60000"/>
                        <a:lumOff val="40000"/>
                      </a:schemeClr>
                    </a:solidFill>
                  </a:tcPr>
                </a:tc>
                <a:tc>
                  <a:txBody>
                    <a:bodyPr/>
                    <a:lstStyle/>
                    <a:p>
                      <a:pPr algn="ctr"/>
                      <a:r>
                        <a:rPr lang="en-US" altLang="zh-CN" sz="1800" b="0" dirty="0">
                          <a:solidFill>
                            <a:schemeClr val="tx1"/>
                          </a:solidFill>
                        </a:rPr>
                        <a:t>a3.</a:t>
                      </a:r>
                    </a:p>
                    <a:p>
                      <a:pPr algn="ctr"/>
                      <a:r>
                        <a:rPr lang="en-US" altLang="zh-CN" sz="1800" b="0" dirty="0">
                          <a:solidFill>
                            <a:schemeClr val="tx1"/>
                          </a:solidFill>
                        </a:rPr>
                        <a:t>Address</a:t>
                      </a:r>
                    </a:p>
                  </a:txBody>
                  <a:tcPr>
                    <a:solidFill>
                      <a:schemeClr val="accent4">
                        <a:lumMod val="60000"/>
                        <a:lumOff val="40000"/>
                      </a:schemeClr>
                    </a:solidFill>
                  </a:tcPr>
                </a:tc>
                <a:tc>
                  <a:txBody>
                    <a:bodyPr/>
                    <a:lstStyle/>
                    <a:p>
                      <a:pPr algn="ctr"/>
                      <a:r>
                        <a:rPr lang="en-US" altLang="zh-CN" sz="1800" b="0" dirty="0">
                          <a:solidFill>
                            <a:schemeClr val="tx1"/>
                          </a:solidFill>
                        </a:rPr>
                        <a:t>a4.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rPr>
                        <a:t>Dosage</a:t>
                      </a:r>
                    </a:p>
                    <a:p>
                      <a:pPr algn="ctr"/>
                      <a:endParaRPr lang="en-US" altLang="zh-CN" sz="1800" b="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3053259120"/>
                  </a:ext>
                </a:extLst>
              </a:tr>
              <a:tr h="370840">
                <a:tc>
                  <a:txBody>
                    <a:bodyPr/>
                    <a:lstStyle/>
                    <a:p>
                      <a:pPr algn="ctr"/>
                      <a:r>
                        <a:rPr lang="en-US" altLang="zh-CN" sz="1800" b="0" dirty="0">
                          <a:solidFill>
                            <a:schemeClr val="tx1"/>
                          </a:solidFill>
                        </a:rPr>
                        <a:t>188</a:t>
                      </a:r>
                      <a:endParaRPr lang="zh-CN" altLang="en-US" sz="1800" b="0" dirty="0">
                        <a:solidFill>
                          <a:schemeClr val="tx1"/>
                        </a:solidFill>
                      </a:endParaRPr>
                    </a:p>
                  </a:txBody>
                  <a:tcPr/>
                </a:tc>
                <a:tc>
                  <a:txBody>
                    <a:bodyPr/>
                    <a:lstStyle/>
                    <a:p>
                      <a:pPr algn="ctr"/>
                      <a:r>
                        <a:rPr lang="en-US" altLang="zh-CN" sz="1800" b="0" dirty="0">
                          <a:solidFill>
                            <a:schemeClr val="tx1"/>
                          </a:solidFill>
                        </a:rPr>
                        <a:t>Ibuprofen</a:t>
                      </a:r>
                      <a:endParaRPr lang="zh-CN" altLang="en-US" sz="1800" b="0" dirty="0">
                        <a:solidFill>
                          <a:schemeClr val="tx1"/>
                        </a:solidFill>
                      </a:endParaRPr>
                    </a:p>
                  </a:txBody>
                  <a:tcPr/>
                </a:tc>
                <a:tc>
                  <a:txBody>
                    <a:bodyPr/>
                    <a:lstStyle/>
                    <a:p>
                      <a:pPr algn="ctr"/>
                      <a:r>
                        <a:rPr lang="en-US" altLang="zh-CN" sz="1800" b="0" dirty="0">
                          <a:solidFill>
                            <a:schemeClr val="tx1"/>
                          </a:solidFill>
                        </a:rPr>
                        <a:t>CliD1</a:t>
                      </a:r>
                      <a:endParaRPr lang="zh-CN" altLang="en-US" sz="1800" b="0" dirty="0">
                        <a:solidFill>
                          <a:schemeClr val="tx1"/>
                        </a:solidFill>
                      </a:endParaRPr>
                    </a:p>
                  </a:txBody>
                  <a:tcPr/>
                </a:tc>
                <a:tc>
                  <a:txBody>
                    <a:bodyPr/>
                    <a:lstStyle/>
                    <a:p>
                      <a:pPr algn="ctr"/>
                      <a:r>
                        <a:rPr lang="en-US" altLang="zh-CN" sz="1800" b="0" dirty="0">
                          <a:solidFill>
                            <a:schemeClr val="tx1"/>
                          </a:solidFill>
                        </a:rPr>
                        <a:t>Sapporo</a:t>
                      </a:r>
                      <a:endParaRPr lang="zh-CN" altLang="en-US" sz="1800" b="0" dirty="0">
                        <a:solidFill>
                          <a:schemeClr val="tx1"/>
                        </a:solidFill>
                      </a:endParaRPr>
                    </a:p>
                  </a:txBody>
                  <a:tcPr/>
                </a:tc>
                <a:tc>
                  <a:txBody>
                    <a:bodyPr/>
                    <a:lstStyle/>
                    <a:p>
                      <a:pPr algn="ctr"/>
                      <a:r>
                        <a:rPr lang="en-US" altLang="zh-CN" sz="1800" b="0" dirty="0">
                          <a:solidFill>
                            <a:schemeClr val="tx1"/>
                          </a:solidFill>
                        </a:rPr>
                        <a:t>New</a:t>
                      </a:r>
                      <a:r>
                        <a:rPr lang="zh-CN" altLang="en-US" sz="1800" b="0" dirty="0">
                          <a:solidFill>
                            <a:schemeClr val="tx1"/>
                          </a:solidFill>
                        </a:rPr>
                        <a:t> </a:t>
                      </a:r>
                      <a:r>
                        <a:rPr lang="en-US" altLang="zh-CN" sz="1800" b="0" dirty="0">
                          <a:solidFill>
                            <a:schemeClr val="tx1"/>
                          </a:solidFill>
                        </a:rPr>
                        <a:t>Dosage</a:t>
                      </a:r>
                      <a:endParaRPr lang="zh-CN" altLang="en-US" sz="1800" b="0" dirty="0">
                        <a:solidFill>
                          <a:schemeClr val="tx1"/>
                        </a:solidFill>
                      </a:endParaRPr>
                    </a:p>
                  </a:txBody>
                  <a:tcPr>
                    <a:solidFill>
                      <a:schemeClr val="accent3">
                        <a:lumMod val="60000"/>
                        <a:lumOff val="40000"/>
                      </a:schemeClr>
                    </a:solidFill>
                  </a:tcPr>
                </a:tc>
                <a:extLst>
                  <a:ext uri="{0D108BD9-81ED-4DB2-BD59-A6C34878D82A}">
                    <a16:rowId xmlns:a16="http://schemas.microsoft.com/office/drawing/2014/main" val="2927939576"/>
                  </a:ext>
                </a:extLst>
              </a:tr>
              <a:tr h="370840">
                <a:tc>
                  <a:txBody>
                    <a:bodyPr/>
                    <a:lstStyle/>
                    <a:p>
                      <a:pPr algn="ctr"/>
                      <a:r>
                        <a:rPr lang="en-US" altLang="zh-CN" sz="1800" b="0" dirty="0">
                          <a:solidFill>
                            <a:schemeClr val="tx1"/>
                          </a:solidFill>
                        </a:rPr>
                        <a:t>189</a:t>
                      </a:r>
                      <a:endParaRPr lang="zh-CN" altLang="en-US" sz="1800" b="0" dirty="0">
                        <a:solidFill>
                          <a:schemeClr val="tx1"/>
                        </a:solidFill>
                      </a:endParaRPr>
                    </a:p>
                  </a:txBody>
                  <a:tcPr/>
                </a:tc>
                <a:tc>
                  <a:txBody>
                    <a:bodyPr/>
                    <a:lstStyle/>
                    <a:p>
                      <a:pPr algn="ctr"/>
                      <a:r>
                        <a:rPr lang="en-US" altLang="zh-CN" sz="1800" b="0" dirty="0">
                          <a:solidFill>
                            <a:schemeClr val="tx1"/>
                          </a:solidFill>
                        </a:rPr>
                        <a:t>Wellbutrin</a:t>
                      </a:r>
                      <a:endParaRPr lang="zh-CN" altLang="en-US" sz="1800" b="0" dirty="0">
                        <a:solidFill>
                          <a:schemeClr val="tx1"/>
                        </a:solidFill>
                      </a:endParaRPr>
                    </a:p>
                  </a:txBody>
                  <a:tcPr/>
                </a:tc>
                <a:tc>
                  <a:txBody>
                    <a:bodyPr/>
                    <a:lstStyle/>
                    <a:p>
                      <a:pPr algn="ctr"/>
                      <a:r>
                        <a:rPr lang="en-US" altLang="zh-CN" sz="1800" b="0" dirty="0">
                          <a:solidFill>
                            <a:schemeClr val="tx1"/>
                          </a:solidFill>
                        </a:rPr>
                        <a:t>CliD2</a:t>
                      </a:r>
                      <a:endParaRPr lang="zh-CN" altLang="en-US" sz="1800" b="0" dirty="0">
                        <a:solidFill>
                          <a:schemeClr val="tx1"/>
                        </a:solidFill>
                      </a:endParaRPr>
                    </a:p>
                  </a:txBody>
                  <a:tcPr/>
                </a:tc>
                <a:tc>
                  <a:txBody>
                    <a:bodyPr/>
                    <a:lstStyle/>
                    <a:p>
                      <a:pPr algn="ctr"/>
                      <a:r>
                        <a:rPr lang="en-US" altLang="zh-CN" sz="1800" b="0" dirty="0">
                          <a:solidFill>
                            <a:schemeClr val="tx1"/>
                          </a:solidFill>
                        </a:rPr>
                        <a:t>Osaka</a:t>
                      </a:r>
                      <a:endParaRPr lang="zh-CN" altLang="en-US" sz="1800" b="0" dirty="0">
                        <a:solidFill>
                          <a:schemeClr val="tx1"/>
                        </a:solidFill>
                      </a:endParaRPr>
                    </a:p>
                  </a:txBody>
                  <a:tcPr/>
                </a:tc>
                <a:tc>
                  <a:txBody>
                    <a:bodyPr/>
                    <a:lstStyle/>
                    <a:p>
                      <a:pPr algn="ctr"/>
                      <a:r>
                        <a:rPr lang="en-US" altLang="zh-CN" sz="1800" b="0" dirty="0">
                          <a:solidFill>
                            <a:schemeClr val="tx1"/>
                          </a:solidFill>
                        </a:rPr>
                        <a:t>100 mg twice daily</a:t>
                      </a:r>
                      <a:endParaRPr lang="zh-CN" altLang="en-US" sz="1800" b="0" dirty="0">
                        <a:solidFill>
                          <a:schemeClr val="tx1"/>
                        </a:solidFill>
                      </a:endParaRPr>
                    </a:p>
                  </a:txBody>
                  <a:tcPr/>
                </a:tc>
                <a:extLst>
                  <a:ext uri="{0D108BD9-81ED-4DB2-BD59-A6C34878D82A}">
                    <a16:rowId xmlns:a16="http://schemas.microsoft.com/office/drawing/2014/main" val="2031507961"/>
                  </a:ext>
                </a:extLst>
              </a:tr>
            </a:tbl>
          </a:graphicData>
        </a:graphic>
      </p:graphicFrame>
      <p:pic>
        <p:nvPicPr>
          <p:cNvPr id="6" name="图片 5">
            <a:extLst>
              <a:ext uri="{FF2B5EF4-FFF2-40B4-BE49-F238E27FC236}">
                <a16:creationId xmlns:a16="http://schemas.microsoft.com/office/drawing/2014/main" id="{5951186A-A83A-E341-91E6-E64686A8F811}"/>
              </a:ext>
            </a:extLst>
          </p:cNvPr>
          <p:cNvPicPr>
            <a:picLocks noChangeAspect="1"/>
          </p:cNvPicPr>
          <p:nvPr/>
        </p:nvPicPr>
        <p:blipFill>
          <a:blip r:embed="rId2"/>
          <a:stretch>
            <a:fillRect/>
          </a:stretch>
        </p:blipFill>
        <p:spPr>
          <a:xfrm>
            <a:off x="657321" y="1247478"/>
            <a:ext cx="1523160" cy="1488407"/>
          </a:xfrm>
          <a:prstGeom prst="rect">
            <a:avLst/>
          </a:prstGeom>
          <a:ln>
            <a:solidFill>
              <a:schemeClr val="bg2"/>
            </a:solidFill>
          </a:ln>
        </p:spPr>
      </p:pic>
      <p:sp>
        <p:nvSpPr>
          <p:cNvPr id="7" name="文本框 6">
            <a:extLst>
              <a:ext uri="{FF2B5EF4-FFF2-40B4-BE49-F238E27FC236}">
                <a16:creationId xmlns:a16="http://schemas.microsoft.com/office/drawing/2014/main" id="{7473D0DD-F700-B247-9639-D3BF98EC7290}"/>
              </a:ext>
            </a:extLst>
          </p:cNvPr>
          <p:cNvSpPr txBox="1"/>
          <p:nvPr/>
        </p:nvSpPr>
        <p:spPr>
          <a:xfrm>
            <a:off x="414336" y="3101557"/>
            <a:ext cx="2486027" cy="461665"/>
          </a:xfrm>
          <a:prstGeom prst="rect">
            <a:avLst/>
          </a:prstGeom>
          <a:noFill/>
        </p:spPr>
        <p:txBody>
          <a:bodyPr wrap="square" rtlCol="0">
            <a:spAutoFit/>
          </a:bodyPr>
          <a:lstStyle/>
          <a:p>
            <a:r>
              <a:rPr kumimoji="1" lang="en-US" altLang="zh-CN" sz="2400" dirty="0"/>
              <a:t>“I feel better now.”</a:t>
            </a:r>
            <a:endParaRPr kumimoji="1" lang="zh-CN" altLang="en-US" sz="2400" dirty="0"/>
          </a:p>
        </p:txBody>
      </p:sp>
      <p:graphicFrame>
        <p:nvGraphicFramePr>
          <p:cNvPr id="8" name="表格 7">
            <a:extLst>
              <a:ext uri="{FF2B5EF4-FFF2-40B4-BE49-F238E27FC236}">
                <a16:creationId xmlns:a16="http://schemas.microsoft.com/office/drawing/2014/main" id="{07E779DD-34B0-D442-9E81-1067EE417767}"/>
              </a:ext>
            </a:extLst>
          </p:cNvPr>
          <p:cNvGraphicFramePr>
            <a:graphicFrameLocks noGrp="1"/>
          </p:cNvGraphicFramePr>
          <p:nvPr>
            <p:extLst>
              <p:ext uri="{D42A27DB-BD31-4B8C-83A1-F6EECF244321}">
                <p14:modId xmlns:p14="http://schemas.microsoft.com/office/powerpoint/2010/main" val="2068241873"/>
              </p:ext>
            </p:extLst>
          </p:nvPr>
        </p:nvGraphicFramePr>
        <p:xfrm>
          <a:off x="4254086" y="4291771"/>
          <a:ext cx="5742302" cy="1645920"/>
        </p:xfrm>
        <a:graphic>
          <a:graphicData uri="http://schemas.openxmlformats.org/drawingml/2006/table">
            <a:tbl>
              <a:tblPr firstRow="1" firstCol="1" bandRow="1">
                <a:tableStyleId>{1E171933-4619-4E11-9A3F-F7608DF75F80}</a:tableStyleId>
              </a:tblPr>
              <a:tblGrid>
                <a:gridCol w="1039888">
                  <a:extLst>
                    <a:ext uri="{9D8B030D-6E8A-4147-A177-3AD203B41FA5}">
                      <a16:colId xmlns:a16="http://schemas.microsoft.com/office/drawing/2014/main" val="2062053275"/>
                    </a:ext>
                  </a:extLst>
                </a:gridCol>
                <a:gridCol w="1381547">
                  <a:extLst>
                    <a:ext uri="{9D8B030D-6E8A-4147-A177-3AD203B41FA5}">
                      <a16:colId xmlns:a16="http://schemas.microsoft.com/office/drawing/2014/main" val="3900980817"/>
                    </a:ext>
                  </a:extLst>
                </a:gridCol>
                <a:gridCol w="1062678">
                  <a:extLst>
                    <a:ext uri="{9D8B030D-6E8A-4147-A177-3AD203B41FA5}">
                      <a16:colId xmlns:a16="http://schemas.microsoft.com/office/drawing/2014/main" val="3941468851"/>
                    </a:ext>
                  </a:extLst>
                </a:gridCol>
                <a:gridCol w="2258189">
                  <a:extLst>
                    <a:ext uri="{9D8B030D-6E8A-4147-A177-3AD203B41FA5}">
                      <a16:colId xmlns:a16="http://schemas.microsoft.com/office/drawing/2014/main" val="2903947345"/>
                    </a:ext>
                  </a:extLst>
                </a:gridCol>
              </a:tblGrid>
              <a:tr h="503915">
                <a:tc>
                  <a:txBody>
                    <a:bodyPr/>
                    <a:lstStyle/>
                    <a:p>
                      <a:pPr algn="ctr"/>
                      <a:r>
                        <a:rPr lang="en-US" altLang="zh-CN" sz="1800" b="0" dirty="0">
                          <a:solidFill>
                            <a:schemeClr val="tx1"/>
                          </a:solidFill>
                        </a:rPr>
                        <a:t>a0. </a:t>
                      </a:r>
                      <a:br>
                        <a:rPr lang="en-US" altLang="zh-CN" sz="1800" b="0" dirty="0">
                          <a:solidFill>
                            <a:schemeClr val="tx1"/>
                          </a:solidFill>
                        </a:rPr>
                      </a:br>
                      <a:r>
                        <a:rPr lang="en-US" altLang="zh-CN" sz="1800" b="0" dirty="0">
                          <a:solidFill>
                            <a:schemeClr val="tx1"/>
                          </a:solidFill>
                        </a:rPr>
                        <a:t>Patient ID</a:t>
                      </a:r>
                      <a:endParaRPr lang="zh-CN" altLang="en-US" sz="1800" b="0" dirty="0">
                        <a:solidFill>
                          <a:schemeClr val="tx1"/>
                        </a:solidFill>
                      </a:endParaRPr>
                    </a:p>
                  </a:txBody>
                  <a:tcPr>
                    <a:solidFill>
                      <a:schemeClr val="accent4">
                        <a:lumMod val="60000"/>
                        <a:lumOff val="40000"/>
                      </a:schemeClr>
                    </a:solidFill>
                  </a:tcPr>
                </a:tc>
                <a:tc>
                  <a:txBody>
                    <a:bodyPr/>
                    <a:lstStyle/>
                    <a:p>
                      <a:pPr algn="ctr"/>
                      <a:r>
                        <a:rPr lang="en-US" altLang="zh-CN" sz="1800" b="0" dirty="0">
                          <a:solidFill>
                            <a:schemeClr val="tx1"/>
                          </a:solidFill>
                        </a:rPr>
                        <a:t>a1.</a:t>
                      </a:r>
                    </a:p>
                    <a:p>
                      <a:pPr algn="ctr"/>
                      <a:r>
                        <a:rPr lang="en-US" altLang="zh-CN" sz="1800" b="0" dirty="0">
                          <a:solidFill>
                            <a:schemeClr val="tx1"/>
                          </a:solidFill>
                        </a:rPr>
                        <a:t>Medication Name</a:t>
                      </a:r>
                      <a:endParaRPr lang="zh-CN" altLang="en-US" sz="1800" b="0" dirty="0">
                        <a:solidFill>
                          <a:schemeClr val="tx1"/>
                        </a:solidFill>
                      </a:endParaRPr>
                    </a:p>
                  </a:txBody>
                  <a:tcPr>
                    <a:solidFill>
                      <a:schemeClr val="accent4">
                        <a:lumMod val="60000"/>
                        <a:lumOff val="40000"/>
                      </a:schemeClr>
                    </a:solidFill>
                  </a:tcPr>
                </a:tc>
                <a:tc>
                  <a:txBody>
                    <a:bodyPr/>
                    <a:lstStyle/>
                    <a:p>
                      <a:pPr algn="ctr"/>
                      <a:r>
                        <a:rPr lang="en-US" altLang="zh-CN" sz="1800" b="0" dirty="0">
                          <a:solidFill>
                            <a:schemeClr val="tx1"/>
                          </a:solidFill>
                        </a:rPr>
                        <a:t>a2.</a:t>
                      </a:r>
                    </a:p>
                    <a:p>
                      <a:pPr algn="ctr"/>
                      <a:r>
                        <a:rPr lang="en-US" altLang="zh-CN" sz="1800" b="0" dirty="0">
                          <a:solidFill>
                            <a:schemeClr val="tx1"/>
                          </a:solidFill>
                        </a:rPr>
                        <a:t>Clinical </a:t>
                      </a:r>
                    </a:p>
                    <a:p>
                      <a:pPr algn="ctr"/>
                      <a:r>
                        <a:rPr lang="en-US" altLang="zh-CN" sz="1800" b="0" dirty="0">
                          <a:solidFill>
                            <a:schemeClr val="tx1"/>
                          </a:solidFill>
                        </a:rPr>
                        <a:t>Data</a:t>
                      </a:r>
                      <a:endParaRPr lang="zh-CN" altLang="en-US" sz="1800" b="0" dirty="0">
                        <a:solidFill>
                          <a:schemeClr val="tx1"/>
                        </a:solidFill>
                      </a:endParaRPr>
                    </a:p>
                  </a:txBody>
                  <a:tcPr>
                    <a:solidFill>
                      <a:schemeClr val="accent4">
                        <a:lumMod val="60000"/>
                        <a:lumOff val="40000"/>
                      </a:schemeClr>
                    </a:solidFill>
                  </a:tcPr>
                </a:tc>
                <a:tc>
                  <a:txBody>
                    <a:bodyPr/>
                    <a:lstStyle/>
                    <a:p>
                      <a:pPr algn="ctr"/>
                      <a:r>
                        <a:rPr lang="en-US" altLang="zh-CN" sz="1800" b="0" dirty="0">
                          <a:solidFill>
                            <a:schemeClr val="tx1"/>
                          </a:solidFill>
                        </a:rPr>
                        <a:t>a4.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rPr>
                        <a:t>Dosage</a:t>
                      </a:r>
                    </a:p>
                    <a:p>
                      <a:pPr algn="ctr"/>
                      <a:endParaRPr lang="en-US" altLang="zh-CN" sz="1800" b="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436339341"/>
                  </a:ext>
                </a:extLst>
              </a:tr>
              <a:tr h="255457">
                <a:tc>
                  <a:txBody>
                    <a:bodyPr/>
                    <a:lstStyle/>
                    <a:p>
                      <a:pPr algn="ctr"/>
                      <a:r>
                        <a:rPr lang="en-US" altLang="zh-CN" sz="1800" b="0" dirty="0">
                          <a:solidFill>
                            <a:schemeClr val="tx1"/>
                          </a:solidFill>
                        </a:rPr>
                        <a:t>188</a:t>
                      </a:r>
                      <a:endParaRPr lang="zh-CN" altLang="en-US" sz="1800" b="0" dirty="0">
                        <a:solidFill>
                          <a:schemeClr val="tx1"/>
                        </a:solidFill>
                      </a:endParaRPr>
                    </a:p>
                  </a:txBody>
                  <a:tcPr/>
                </a:tc>
                <a:tc>
                  <a:txBody>
                    <a:bodyPr/>
                    <a:lstStyle/>
                    <a:p>
                      <a:pPr algn="ctr"/>
                      <a:r>
                        <a:rPr lang="en-US" altLang="zh-CN" sz="1800" b="0" dirty="0">
                          <a:solidFill>
                            <a:schemeClr val="tx1"/>
                          </a:solidFill>
                        </a:rPr>
                        <a:t>Ibuprofen</a:t>
                      </a:r>
                      <a:endParaRPr lang="zh-CN" altLang="en-US" sz="1800" b="0" dirty="0">
                        <a:solidFill>
                          <a:schemeClr val="tx1"/>
                        </a:solidFill>
                      </a:endParaRPr>
                    </a:p>
                  </a:txBody>
                  <a:tcPr/>
                </a:tc>
                <a:tc>
                  <a:txBody>
                    <a:bodyPr/>
                    <a:lstStyle/>
                    <a:p>
                      <a:pPr algn="ctr"/>
                      <a:r>
                        <a:rPr lang="en-US" altLang="zh-CN" sz="1800" b="0" dirty="0">
                          <a:solidFill>
                            <a:schemeClr val="tx1"/>
                          </a:solidFill>
                        </a:rPr>
                        <a:t>CliD1</a:t>
                      </a:r>
                      <a:endParaRPr lang="zh-CN" altLang="en-US" sz="1800" b="0" dirty="0">
                        <a:solidFill>
                          <a:schemeClr val="tx1"/>
                        </a:solidFill>
                      </a:endParaRPr>
                    </a:p>
                  </a:txBody>
                  <a:tcPr/>
                </a:tc>
                <a:tc>
                  <a:txBody>
                    <a:bodyPr/>
                    <a:lstStyle/>
                    <a:p>
                      <a:pPr algn="ctr"/>
                      <a:r>
                        <a:rPr lang="en-US" altLang="zh-CN" sz="1800" b="0" dirty="0">
                          <a:solidFill>
                            <a:schemeClr val="tx1"/>
                          </a:solidFill>
                        </a:rPr>
                        <a:t>New Dosage</a:t>
                      </a:r>
                      <a:endParaRPr lang="zh-CN" altLang="en-US" sz="1800" b="0" dirty="0">
                        <a:solidFill>
                          <a:schemeClr val="tx1"/>
                        </a:solidFill>
                      </a:endParaRPr>
                    </a:p>
                  </a:txBody>
                  <a:tcPr>
                    <a:solidFill>
                      <a:schemeClr val="accent3">
                        <a:lumMod val="60000"/>
                        <a:lumOff val="40000"/>
                      </a:schemeClr>
                    </a:solidFill>
                  </a:tcPr>
                </a:tc>
                <a:extLst>
                  <a:ext uri="{0D108BD9-81ED-4DB2-BD59-A6C34878D82A}">
                    <a16:rowId xmlns:a16="http://schemas.microsoft.com/office/drawing/2014/main" val="1383118963"/>
                  </a:ext>
                </a:extLst>
              </a:tr>
              <a:tr h="255457">
                <a:tc>
                  <a:txBody>
                    <a:bodyPr/>
                    <a:lstStyle/>
                    <a:p>
                      <a:pPr algn="ctr"/>
                      <a:r>
                        <a:rPr lang="en-US" altLang="zh-CN" sz="1800" b="0" dirty="0">
                          <a:solidFill>
                            <a:schemeClr val="tx1"/>
                          </a:solidFill>
                        </a:rPr>
                        <a:t>189</a:t>
                      </a:r>
                      <a:endParaRPr lang="zh-CN" altLang="en-US" sz="1800" b="0" dirty="0">
                        <a:solidFill>
                          <a:schemeClr val="tx1"/>
                        </a:solidFill>
                      </a:endParaRPr>
                    </a:p>
                  </a:txBody>
                  <a:tcPr/>
                </a:tc>
                <a:tc>
                  <a:txBody>
                    <a:bodyPr/>
                    <a:lstStyle/>
                    <a:p>
                      <a:pPr algn="ctr"/>
                      <a:r>
                        <a:rPr lang="en-US" altLang="zh-CN" sz="1800" b="0" dirty="0">
                          <a:solidFill>
                            <a:schemeClr val="tx1"/>
                          </a:solidFill>
                        </a:rPr>
                        <a:t>Wellbutrin</a:t>
                      </a:r>
                      <a:endParaRPr lang="zh-CN" altLang="en-US" sz="1800" b="0" dirty="0">
                        <a:solidFill>
                          <a:schemeClr val="tx1"/>
                        </a:solidFill>
                      </a:endParaRPr>
                    </a:p>
                  </a:txBody>
                  <a:tcPr/>
                </a:tc>
                <a:tc>
                  <a:txBody>
                    <a:bodyPr/>
                    <a:lstStyle/>
                    <a:p>
                      <a:pPr algn="ctr"/>
                      <a:r>
                        <a:rPr lang="en-US" altLang="zh-CN" sz="1800" b="0" dirty="0">
                          <a:solidFill>
                            <a:schemeClr val="tx1"/>
                          </a:solidFill>
                        </a:rPr>
                        <a:t>CliD2</a:t>
                      </a:r>
                      <a:endParaRPr lang="zh-CN" altLang="en-US" sz="1800" b="0" dirty="0">
                        <a:solidFill>
                          <a:schemeClr val="tx1"/>
                        </a:solidFill>
                      </a:endParaRPr>
                    </a:p>
                  </a:txBody>
                  <a:tcPr/>
                </a:tc>
                <a:tc>
                  <a:txBody>
                    <a:bodyPr/>
                    <a:lstStyle/>
                    <a:p>
                      <a:pPr algn="ctr"/>
                      <a:r>
                        <a:rPr lang="en-US" altLang="zh-CN" sz="1800" b="0" dirty="0">
                          <a:solidFill>
                            <a:schemeClr val="tx1"/>
                          </a:solidFill>
                        </a:rPr>
                        <a:t>100 mg twice daily</a:t>
                      </a:r>
                      <a:endParaRPr lang="zh-CN" altLang="en-US" sz="1800" b="0" dirty="0">
                        <a:solidFill>
                          <a:schemeClr val="tx1"/>
                        </a:solidFill>
                      </a:endParaRPr>
                    </a:p>
                  </a:txBody>
                  <a:tcPr/>
                </a:tc>
                <a:extLst>
                  <a:ext uri="{0D108BD9-81ED-4DB2-BD59-A6C34878D82A}">
                    <a16:rowId xmlns:a16="http://schemas.microsoft.com/office/drawing/2014/main" val="2333692411"/>
                  </a:ext>
                </a:extLst>
              </a:tr>
            </a:tbl>
          </a:graphicData>
        </a:graphic>
      </p:graphicFrame>
      <p:sp>
        <p:nvSpPr>
          <p:cNvPr id="5" name="矩形 4">
            <a:extLst>
              <a:ext uri="{FF2B5EF4-FFF2-40B4-BE49-F238E27FC236}">
                <a16:creationId xmlns:a16="http://schemas.microsoft.com/office/drawing/2014/main" id="{831F4221-AA75-6247-8E1E-E54EAC1C7AAD}"/>
              </a:ext>
            </a:extLst>
          </p:cNvPr>
          <p:cNvSpPr/>
          <p:nvPr/>
        </p:nvSpPr>
        <p:spPr>
          <a:xfrm>
            <a:off x="7125236" y="2981622"/>
            <a:ext cx="3852465" cy="461665"/>
          </a:xfrm>
          <a:prstGeom prst="rect">
            <a:avLst/>
          </a:prstGeom>
        </p:spPr>
        <p:txBody>
          <a:bodyPr wrap="none">
            <a:spAutoFit/>
          </a:bodyPr>
          <a:lstStyle/>
          <a:p>
            <a:r>
              <a:rPr lang="en" altLang="zh-CN" sz="2400" dirty="0">
                <a:highlight>
                  <a:srgbClr val="FFFF00"/>
                </a:highlight>
              </a:rPr>
              <a:t>Get</a:t>
            </a:r>
            <a:r>
              <a:rPr lang="en" altLang="zh-CN" sz="2400" dirty="0"/>
              <a:t> (BX-</a:t>
            </a:r>
            <a:r>
              <a:rPr lang="en" altLang="zh-CN" sz="2400" dirty="0" err="1"/>
              <a:t>pati</a:t>
            </a:r>
            <a:r>
              <a:rPr lang="en" altLang="zh-CN" sz="2400" dirty="0"/>
              <a:t>, source) = view </a:t>
            </a:r>
          </a:p>
        </p:txBody>
      </p:sp>
      <p:sp>
        <p:nvSpPr>
          <p:cNvPr id="9" name="文本框 8">
            <a:extLst>
              <a:ext uri="{FF2B5EF4-FFF2-40B4-BE49-F238E27FC236}">
                <a16:creationId xmlns:a16="http://schemas.microsoft.com/office/drawing/2014/main" id="{52CAFFD1-B1E0-C343-8B8B-D184368D7D62}"/>
              </a:ext>
            </a:extLst>
          </p:cNvPr>
          <p:cNvSpPr txBox="1"/>
          <p:nvPr/>
        </p:nvSpPr>
        <p:spPr>
          <a:xfrm>
            <a:off x="6582311" y="342480"/>
            <a:ext cx="1085851" cy="461665"/>
          </a:xfrm>
          <a:prstGeom prst="rect">
            <a:avLst/>
          </a:prstGeom>
          <a:noFill/>
        </p:spPr>
        <p:txBody>
          <a:bodyPr wrap="square" rtlCol="0">
            <a:spAutoFit/>
          </a:bodyPr>
          <a:lstStyle/>
          <a:p>
            <a:r>
              <a:rPr kumimoji="1" lang="en-US" altLang="zh-CN" sz="2400" dirty="0"/>
              <a:t>Source</a:t>
            </a:r>
            <a:endParaRPr kumimoji="1" lang="zh-CN" altLang="en-US" sz="2400" dirty="0"/>
          </a:p>
        </p:txBody>
      </p:sp>
      <p:sp>
        <p:nvSpPr>
          <p:cNvPr id="10" name="文本框 9">
            <a:extLst>
              <a:ext uri="{FF2B5EF4-FFF2-40B4-BE49-F238E27FC236}">
                <a16:creationId xmlns:a16="http://schemas.microsoft.com/office/drawing/2014/main" id="{CCB62E4A-20F2-D046-9409-BC468216A1D5}"/>
              </a:ext>
            </a:extLst>
          </p:cNvPr>
          <p:cNvSpPr txBox="1"/>
          <p:nvPr/>
        </p:nvSpPr>
        <p:spPr>
          <a:xfrm>
            <a:off x="6663458" y="5939135"/>
            <a:ext cx="1085851" cy="461665"/>
          </a:xfrm>
          <a:prstGeom prst="rect">
            <a:avLst/>
          </a:prstGeom>
          <a:noFill/>
        </p:spPr>
        <p:txBody>
          <a:bodyPr wrap="square" rtlCol="0">
            <a:spAutoFit/>
          </a:bodyPr>
          <a:lstStyle/>
          <a:p>
            <a:r>
              <a:rPr kumimoji="1" lang="en-US" altLang="zh-CN" sz="2400" dirty="0"/>
              <a:t>View</a:t>
            </a:r>
            <a:endParaRPr kumimoji="1" lang="zh-CN" altLang="en-US" sz="2400" dirty="0"/>
          </a:p>
        </p:txBody>
      </p:sp>
      <p:cxnSp>
        <p:nvCxnSpPr>
          <p:cNvPr id="12" name="直线箭头连接符 11">
            <a:extLst>
              <a:ext uri="{FF2B5EF4-FFF2-40B4-BE49-F238E27FC236}">
                <a16:creationId xmlns:a16="http://schemas.microsoft.com/office/drawing/2014/main" id="{12743596-0399-7C47-BB6E-B77C5B4E2318}"/>
              </a:ext>
            </a:extLst>
          </p:cNvPr>
          <p:cNvCxnSpPr>
            <a:endCxn id="8" idx="0"/>
          </p:cNvCxnSpPr>
          <p:nvPr/>
        </p:nvCxnSpPr>
        <p:spPr>
          <a:xfrm>
            <a:off x="7125236" y="2464690"/>
            <a:ext cx="1" cy="182708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76548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F6D8C138-1BD3-F740-8F96-2578D56DDE77}"/>
              </a:ext>
            </a:extLst>
          </p:cNvPr>
          <p:cNvSpPr>
            <a:spLocks noGrp="1"/>
          </p:cNvSpPr>
          <p:nvPr>
            <p:ph type="sldNum" sz="quarter" idx="12"/>
          </p:nvPr>
        </p:nvSpPr>
        <p:spPr/>
        <p:txBody>
          <a:bodyPr/>
          <a:lstStyle/>
          <a:p>
            <a:fld id="{8A7A6979-0714-4377-B894-6BE4C2D6E202}" type="slidenum">
              <a:rPr lang="en-US" smtClean="0"/>
              <a:t>34</a:t>
            </a:fld>
            <a:endParaRPr lang="en-US" dirty="0"/>
          </a:p>
        </p:txBody>
      </p:sp>
      <p:graphicFrame>
        <p:nvGraphicFramePr>
          <p:cNvPr id="4" name="表格 3">
            <a:extLst>
              <a:ext uri="{FF2B5EF4-FFF2-40B4-BE49-F238E27FC236}">
                <a16:creationId xmlns:a16="http://schemas.microsoft.com/office/drawing/2014/main" id="{1809EBFF-6941-C24F-A46C-E3A1E84F133F}"/>
              </a:ext>
            </a:extLst>
          </p:cNvPr>
          <p:cNvGraphicFramePr>
            <a:graphicFrameLocks noGrp="1"/>
          </p:cNvGraphicFramePr>
          <p:nvPr>
            <p:extLst>
              <p:ext uri="{D42A27DB-BD31-4B8C-83A1-F6EECF244321}">
                <p14:modId xmlns:p14="http://schemas.microsoft.com/office/powerpoint/2010/main" val="1851638806"/>
              </p:ext>
            </p:extLst>
          </p:nvPr>
        </p:nvGraphicFramePr>
        <p:xfrm>
          <a:off x="285757" y="605933"/>
          <a:ext cx="4686294" cy="1554480"/>
        </p:xfrm>
        <a:graphic>
          <a:graphicData uri="http://schemas.openxmlformats.org/drawingml/2006/table">
            <a:tbl>
              <a:tblPr firstRow="1" firstCol="1" bandRow="1">
                <a:tableStyleId>{1E171933-4619-4E11-9A3F-F7608DF75F80}</a:tableStyleId>
              </a:tblPr>
              <a:tblGrid>
                <a:gridCol w="860446">
                  <a:extLst>
                    <a:ext uri="{9D8B030D-6E8A-4147-A177-3AD203B41FA5}">
                      <a16:colId xmlns:a16="http://schemas.microsoft.com/office/drawing/2014/main" val="2517969326"/>
                    </a:ext>
                  </a:extLst>
                </a:gridCol>
                <a:gridCol w="996922">
                  <a:extLst>
                    <a:ext uri="{9D8B030D-6E8A-4147-A177-3AD203B41FA5}">
                      <a16:colId xmlns:a16="http://schemas.microsoft.com/office/drawing/2014/main" val="1548876784"/>
                    </a:ext>
                  </a:extLst>
                </a:gridCol>
                <a:gridCol w="757238">
                  <a:extLst>
                    <a:ext uri="{9D8B030D-6E8A-4147-A177-3AD203B41FA5}">
                      <a16:colId xmlns:a16="http://schemas.microsoft.com/office/drawing/2014/main" val="4056687094"/>
                    </a:ext>
                  </a:extLst>
                </a:gridCol>
                <a:gridCol w="800100">
                  <a:extLst>
                    <a:ext uri="{9D8B030D-6E8A-4147-A177-3AD203B41FA5}">
                      <a16:colId xmlns:a16="http://schemas.microsoft.com/office/drawing/2014/main" val="3268238745"/>
                    </a:ext>
                  </a:extLst>
                </a:gridCol>
                <a:gridCol w="1271588">
                  <a:extLst>
                    <a:ext uri="{9D8B030D-6E8A-4147-A177-3AD203B41FA5}">
                      <a16:colId xmlns:a16="http://schemas.microsoft.com/office/drawing/2014/main" val="1768237691"/>
                    </a:ext>
                  </a:extLst>
                </a:gridCol>
              </a:tblGrid>
              <a:tr h="676276">
                <a:tc>
                  <a:txBody>
                    <a:bodyPr/>
                    <a:lstStyle/>
                    <a:p>
                      <a:pPr algn="ctr"/>
                      <a:r>
                        <a:rPr lang="en-US" altLang="zh-CN" sz="1400" b="0" dirty="0">
                          <a:solidFill>
                            <a:schemeClr val="tx1"/>
                          </a:solidFill>
                        </a:rPr>
                        <a:t>a0. </a:t>
                      </a:r>
                      <a:br>
                        <a:rPr lang="en-US" altLang="zh-CN" sz="1400" b="0" dirty="0">
                          <a:solidFill>
                            <a:schemeClr val="tx1"/>
                          </a:solidFill>
                        </a:rPr>
                      </a:br>
                      <a:r>
                        <a:rPr lang="en-US" altLang="zh-CN" sz="1400" b="0" dirty="0">
                          <a:solidFill>
                            <a:schemeClr val="tx1"/>
                          </a:solidFill>
                        </a:rPr>
                        <a:t>Patient ID</a:t>
                      </a:r>
                      <a:endParaRPr lang="zh-CN" altLang="en-US" sz="1400" b="0" dirty="0">
                        <a:solidFill>
                          <a:schemeClr val="tx1"/>
                        </a:solidFill>
                      </a:endParaRPr>
                    </a:p>
                  </a:txBody>
                  <a:tcPr>
                    <a:solidFill>
                      <a:schemeClr val="accent4">
                        <a:lumMod val="60000"/>
                        <a:lumOff val="40000"/>
                      </a:schemeClr>
                    </a:solidFill>
                  </a:tcPr>
                </a:tc>
                <a:tc>
                  <a:txBody>
                    <a:bodyPr/>
                    <a:lstStyle/>
                    <a:p>
                      <a:pPr algn="ctr"/>
                      <a:r>
                        <a:rPr lang="en-US" altLang="zh-CN" sz="1400" b="0" dirty="0">
                          <a:solidFill>
                            <a:schemeClr val="tx1"/>
                          </a:solidFill>
                        </a:rPr>
                        <a:t>a1.</a:t>
                      </a:r>
                    </a:p>
                    <a:p>
                      <a:pPr algn="ctr"/>
                      <a:r>
                        <a:rPr lang="en-US" altLang="zh-CN" sz="1400" b="0" dirty="0">
                          <a:solidFill>
                            <a:schemeClr val="tx1"/>
                          </a:solidFill>
                        </a:rPr>
                        <a:t>Medication Name</a:t>
                      </a:r>
                      <a:endParaRPr lang="zh-CN" altLang="en-US" sz="1400" b="0" dirty="0">
                        <a:solidFill>
                          <a:schemeClr val="tx1"/>
                        </a:solidFill>
                      </a:endParaRPr>
                    </a:p>
                  </a:txBody>
                  <a:tcPr>
                    <a:solidFill>
                      <a:schemeClr val="accent4">
                        <a:lumMod val="60000"/>
                        <a:lumOff val="40000"/>
                      </a:schemeClr>
                    </a:solidFill>
                  </a:tcPr>
                </a:tc>
                <a:tc>
                  <a:txBody>
                    <a:bodyPr/>
                    <a:lstStyle/>
                    <a:p>
                      <a:pPr algn="ctr"/>
                      <a:r>
                        <a:rPr lang="en-US" altLang="zh-CN" sz="1400" b="0" dirty="0">
                          <a:solidFill>
                            <a:schemeClr val="tx1"/>
                          </a:solidFill>
                        </a:rPr>
                        <a:t>a2.</a:t>
                      </a:r>
                    </a:p>
                    <a:p>
                      <a:pPr algn="ctr"/>
                      <a:r>
                        <a:rPr lang="en-US" altLang="zh-CN" sz="1400" b="0" dirty="0">
                          <a:solidFill>
                            <a:schemeClr val="tx1"/>
                          </a:solidFill>
                        </a:rPr>
                        <a:t>Clinical </a:t>
                      </a:r>
                    </a:p>
                    <a:p>
                      <a:pPr algn="ctr"/>
                      <a:r>
                        <a:rPr lang="en-US" altLang="zh-CN" sz="1400" b="0" dirty="0">
                          <a:solidFill>
                            <a:schemeClr val="tx1"/>
                          </a:solidFill>
                        </a:rPr>
                        <a:t>Data</a:t>
                      </a:r>
                      <a:endParaRPr lang="zh-CN" altLang="en-US" sz="1400" b="0" dirty="0">
                        <a:solidFill>
                          <a:schemeClr val="tx1"/>
                        </a:solidFill>
                      </a:endParaRPr>
                    </a:p>
                  </a:txBody>
                  <a:tcPr>
                    <a:solidFill>
                      <a:schemeClr val="accent4">
                        <a:lumMod val="60000"/>
                        <a:lumOff val="40000"/>
                      </a:schemeClr>
                    </a:solidFill>
                  </a:tcPr>
                </a:tc>
                <a:tc>
                  <a:txBody>
                    <a:bodyPr/>
                    <a:lstStyle/>
                    <a:p>
                      <a:pPr algn="ctr"/>
                      <a:r>
                        <a:rPr lang="en-US" altLang="zh-CN" sz="1400" b="0" dirty="0">
                          <a:solidFill>
                            <a:schemeClr val="tx1"/>
                          </a:solidFill>
                        </a:rPr>
                        <a:t>a3.</a:t>
                      </a:r>
                    </a:p>
                    <a:p>
                      <a:pPr algn="ctr"/>
                      <a:r>
                        <a:rPr lang="en-US" altLang="zh-CN" sz="1400" b="0" dirty="0">
                          <a:solidFill>
                            <a:schemeClr val="tx1"/>
                          </a:solidFill>
                        </a:rPr>
                        <a:t>Address</a:t>
                      </a:r>
                    </a:p>
                  </a:txBody>
                  <a:tcPr>
                    <a:solidFill>
                      <a:schemeClr val="accent4">
                        <a:lumMod val="60000"/>
                        <a:lumOff val="40000"/>
                      </a:schemeClr>
                    </a:solidFill>
                  </a:tcPr>
                </a:tc>
                <a:tc>
                  <a:txBody>
                    <a:bodyPr/>
                    <a:lstStyle/>
                    <a:p>
                      <a:pPr algn="ctr"/>
                      <a:r>
                        <a:rPr lang="en-US" altLang="zh-CN" sz="1400" b="0" dirty="0">
                          <a:solidFill>
                            <a:schemeClr val="tx1"/>
                          </a:solidFill>
                        </a:rPr>
                        <a:t>a4.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rPr>
                        <a:t>Dosage</a:t>
                      </a:r>
                    </a:p>
                    <a:p>
                      <a:pPr algn="ctr"/>
                      <a:endParaRPr lang="en-US" altLang="zh-CN" sz="1400" b="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3053259120"/>
                  </a:ext>
                </a:extLst>
              </a:tr>
              <a:tr h="281782">
                <a:tc>
                  <a:txBody>
                    <a:bodyPr/>
                    <a:lstStyle/>
                    <a:p>
                      <a:pPr algn="ctr"/>
                      <a:r>
                        <a:rPr lang="en-US" altLang="zh-CN" sz="1400" b="0" dirty="0">
                          <a:solidFill>
                            <a:schemeClr val="tx1"/>
                          </a:solidFill>
                        </a:rPr>
                        <a:t>188</a:t>
                      </a:r>
                      <a:endParaRPr lang="zh-CN" altLang="en-US" sz="1400" b="0" dirty="0">
                        <a:solidFill>
                          <a:schemeClr val="tx1"/>
                        </a:solidFill>
                      </a:endParaRPr>
                    </a:p>
                  </a:txBody>
                  <a:tcPr/>
                </a:tc>
                <a:tc>
                  <a:txBody>
                    <a:bodyPr/>
                    <a:lstStyle/>
                    <a:p>
                      <a:pPr algn="ctr"/>
                      <a:r>
                        <a:rPr lang="en-US" altLang="zh-CN" sz="1400" b="0" dirty="0">
                          <a:solidFill>
                            <a:schemeClr val="tx1"/>
                          </a:solidFill>
                        </a:rPr>
                        <a:t>Ibuprofen</a:t>
                      </a:r>
                      <a:endParaRPr lang="zh-CN" altLang="en-US" sz="1400" b="0" dirty="0">
                        <a:solidFill>
                          <a:schemeClr val="tx1"/>
                        </a:solidFill>
                      </a:endParaRPr>
                    </a:p>
                  </a:txBody>
                  <a:tcPr/>
                </a:tc>
                <a:tc>
                  <a:txBody>
                    <a:bodyPr/>
                    <a:lstStyle/>
                    <a:p>
                      <a:pPr algn="ctr"/>
                      <a:r>
                        <a:rPr lang="en-US" altLang="zh-CN" sz="1400" b="0" dirty="0">
                          <a:solidFill>
                            <a:schemeClr val="tx1"/>
                          </a:solidFill>
                        </a:rPr>
                        <a:t>CliD1</a:t>
                      </a:r>
                      <a:endParaRPr lang="zh-CN" altLang="en-US" sz="1400" b="0" dirty="0">
                        <a:solidFill>
                          <a:schemeClr val="tx1"/>
                        </a:solidFill>
                      </a:endParaRPr>
                    </a:p>
                  </a:txBody>
                  <a:tcPr/>
                </a:tc>
                <a:tc>
                  <a:txBody>
                    <a:bodyPr/>
                    <a:lstStyle/>
                    <a:p>
                      <a:pPr algn="ctr"/>
                      <a:r>
                        <a:rPr lang="en-US" altLang="zh-CN" sz="1400" b="0" dirty="0">
                          <a:solidFill>
                            <a:schemeClr val="tx1"/>
                          </a:solidFill>
                        </a:rPr>
                        <a:t>Sapporo</a:t>
                      </a:r>
                      <a:endParaRPr lang="zh-CN" altLang="en-US" sz="1400" b="0" dirty="0">
                        <a:solidFill>
                          <a:schemeClr val="tx1"/>
                        </a:solidFill>
                      </a:endParaRPr>
                    </a:p>
                  </a:txBody>
                  <a:tcPr/>
                </a:tc>
                <a:tc>
                  <a:txBody>
                    <a:bodyPr/>
                    <a:lstStyle/>
                    <a:p>
                      <a:pPr algn="ctr"/>
                      <a:r>
                        <a:rPr lang="en-US" altLang="zh-CN" sz="1400" b="0" dirty="0">
                          <a:solidFill>
                            <a:schemeClr val="tx1"/>
                          </a:solidFill>
                        </a:rPr>
                        <a:t>New</a:t>
                      </a:r>
                      <a:r>
                        <a:rPr lang="zh-CN" altLang="en-US" sz="1400" b="0" dirty="0">
                          <a:solidFill>
                            <a:schemeClr val="tx1"/>
                          </a:solidFill>
                        </a:rPr>
                        <a:t> </a:t>
                      </a:r>
                      <a:r>
                        <a:rPr lang="en-US" altLang="zh-CN" sz="1400" b="0" dirty="0">
                          <a:solidFill>
                            <a:schemeClr val="tx1"/>
                          </a:solidFill>
                        </a:rPr>
                        <a:t>Dosage</a:t>
                      </a:r>
                      <a:endParaRPr lang="zh-CN" altLang="en-US" sz="1400" b="0" dirty="0">
                        <a:solidFill>
                          <a:schemeClr val="tx1"/>
                        </a:solidFill>
                      </a:endParaRPr>
                    </a:p>
                  </a:txBody>
                  <a:tcPr>
                    <a:solidFill>
                      <a:schemeClr val="accent3">
                        <a:lumMod val="60000"/>
                        <a:lumOff val="40000"/>
                      </a:schemeClr>
                    </a:solidFill>
                  </a:tcPr>
                </a:tc>
                <a:extLst>
                  <a:ext uri="{0D108BD9-81ED-4DB2-BD59-A6C34878D82A}">
                    <a16:rowId xmlns:a16="http://schemas.microsoft.com/office/drawing/2014/main" val="2927939576"/>
                  </a:ext>
                </a:extLst>
              </a:tr>
              <a:tr h="436260">
                <a:tc>
                  <a:txBody>
                    <a:bodyPr/>
                    <a:lstStyle/>
                    <a:p>
                      <a:pPr algn="ctr"/>
                      <a:r>
                        <a:rPr lang="en-US" altLang="zh-CN" sz="1400" b="0" dirty="0">
                          <a:solidFill>
                            <a:schemeClr val="tx1"/>
                          </a:solidFill>
                        </a:rPr>
                        <a:t>189</a:t>
                      </a:r>
                      <a:endParaRPr lang="zh-CN" altLang="en-US" sz="1400" b="0" dirty="0">
                        <a:solidFill>
                          <a:schemeClr val="tx1"/>
                        </a:solidFill>
                      </a:endParaRPr>
                    </a:p>
                  </a:txBody>
                  <a:tcPr/>
                </a:tc>
                <a:tc>
                  <a:txBody>
                    <a:bodyPr/>
                    <a:lstStyle/>
                    <a:p>
                      <a:pPr algn="ctr"/>
                      <a:r>
                        <a:rPr lang="en-US" altLang="zh-CN" sz="1400" b="0" dirty="0">
                          <a:solidFill>
                            <a:schemeClr val="tx1"/>
                          </a:solidFill>
                        </a:rPr>
                        <a:t>Wellbutrin</a:t>
                      </a:r>
                      <a:endParaRPr lang="zh-CN" altLang="en-US" sz="1400" b="0" dirty="0">
                        <a:solidFill>
                          <a:schemeClr val="tx1"/>
                        </a:solidFill>
                      </a:endParaRPr>
                    </a:p>
                  </a:txBody>
                  <a:tcPr/>
                </a:tc>
                <a:tc>
                  <a:txBody>
                    <a:bodyPr/>
                    <a:lstStyle/>
                    <a:p>
                      <a:pPr algn="ctr"/>
                      <a:r>
                        <a:rPr lang="en-US" altLang="zh-CN" sz="1400" b="0" dirty="0">
                          <a:solidFill>
                            <a:schemeClr val="tx1"/>
                          </a:solidFill>
                        </a:rPr>
                        <a:t>CliD2</a:t>
                      </a:r>
                      <a:endParaRPr lang="zh-CN" altLang="en-US" sz="1400" b="0" dirty="0">
                        <a:solidFill>
                          <a:schemeClr val="tx1"/>
                        </a:solidFill>
                      </a:endParaRPr>
                    </a:p>
                  </a:txBody>
                  <a:tcPr/>
                </a:tc>
                <a:tc>
                  <a:txBody>
                    <a:bodyPr/>
                    <a:lstStyle/>
                    <a:p>
                      <a:pPr algn="ctr"/>
                      <a:r>
                        <a:rPr lang="en-US" altLang="zh-CN" sz="1400" b="0" dirty="0">
                          <a:solidFill>
                            <a:schemeClr val="tx1"/>
                          </a:solidFill>
                        </a:rPr>
                        <a:t>Osaka</a:t>
                      </a:r>
                      <a:endParaRPr lang="zh-CN" altLang="en-US" sz="1400" b="0" dirty="0">
                        <a:solidFill>
                          <a:schemeClr val="tx1"/>
                        </a:solidFill>
                      </a:endParaRPr>
                    </a:p>
                  </a:txBody>
                  <a:tcPr/>
                </a:tc>
                <a:tc>
                  <a:txBody>
                    <a:bodyPr/>
                    <a:lstStyle/>
                    <a:p>
                      <a:pPr algn="ctr"/>
                      <a:r>
                        <a:rPr lang="en-US" altLang="zh-CN" sz="1400" b="0" dirty="0">
                          <a:solidFill>
                            <a:schemeClr val="tx1"/>
                          </a:solidFill>
                        </a:rPr>
                        <a:t>100 mg twice daily</a:t>
                      </a:r>
                      <a:endParaRPr lang="zh-CN" altLang="en-US" sz="1400" b="0" dirty="0">
                        <a:solidFill>
                          <a:schemeClr val="tx1"/>
                        </a:solidFill>
                      </a:endParaRPr>
                    </a:p>
                  </a:txBody>
                  <a:tcPr/>
                </a:tc>
                <a:extLst>
                  <a:ext uri="{0D108BD9-81ED-4DB2-BD59-A6C34878D82A}">
                    <a16:rowId xmlns:a16="http://schemas.microsoft.com/office/drawing/2014/main" val="2031507961"/>
                  </a:ext>
                </a:extLst>
              </a:tr>
            </a:tbl>
          </a:graphicData>
        </a:graphic>
      </p:graphicFrame>
      <p:graphicFrame>
        <p:nvGraphicFramePr>
          <p:cNvPr id="8" name="表格 7">
            <a:extLst>
              <a:ext uri="{FF2B5EF4-FFF2-40B4-BE49-F238E27FC236}">
                <a16:creationId xmlns:a16="http://schemas.microsoft.com/office/drawing/2014/main" id="{07E779DD-34B0-D442-9E81-1067EE417767}"/>
              </a:ext>
            </a:extLst>
          </p:cNvPr>
          <p:cNvGraphicFramePr>
            <a:graphicFrameLocks noGrp="1"/>
          </p:cNvGraphicFramePr>
          <p:nvPr>
            <p:extLst>
              <p:ext uri="{D42A27DB-BD31-4B8C-83A1-F6EECF244321}">
                <p14:modId xmlns:p14="http://schemas.microsoft.com/office/powerpoint/2010/main" val="950737441"/>
              </p:ext>
            </p:extLst>
          </p:nvPr>
        </p:nvGraphicFramePr>
        <p:xfrm>
          <a:off x="478643" y="2614613"/>
          <a:ext cx="4300522" cy="1396464"/>
        </p:xfrm>
        <a:graphic>
          <a:graphicData uri="http://schemas.openxmlformats.org/drawingml/2006/table">
            <a:tbl>
              <a:tblPr firstRow="1" firstCol="1" bandRow="1">
                <a:tableStyleId>{1E171933-4619-4E11-9A3F-F7608DF75F80}</a:tableStyleId>
              </a:tblPr>
              <a:tblGrid>
                <a:gridCol w="778792">
                  <a:extLst>
                    <a:ext uri="{9D8B030D-6E8A-4147-A177-3AD203B41FA5}">
                      <a16:colId xmlns:a16="http://schemas.microsoft.com/office/drawing/2014/main" val="2062053275"/>
                    </a:ext>
                  </a:extLst>
                </a:gridCol>
                <a:gridCol w="1034668">
                  <a:extLst>
                    <a:ext uri="{9D8B030D-6E8A-4147-A177-3AD203B41FA5}">
                      <a16:colId xmlns:a16="http://schemas.microsoft.com/office/drawing/2014/main" val="3900980817"/>
                    </a:ext>
                  </a:extLst>
                </a:gridCol>
                <a:gridCol w="795861">
                  <a:extLst>
                    <a:ext uri="{9D8B030D-6E8A-4147-A177-3AD203B41FA5}">
                      <a16:colId xmlns:a16="http://schemas.microsoft.com/office/drawing/2014/main" val="3941468851"/>
                    </a:ext>
                  </a:extLst>
                </a:gridCol>
                <a:gridCol w="1691201">
                  <a:extLst>
                    <a:ext uri="{9D8B030D-6E8A-4147-A177-3AD203B41FA5}">
                      <a16:colId xmlns:a16="http://schemas.microsoft.com/office/drawing/2014/main" val="2903947345"/>
                    </a:ext>
                  </a:extLst>
                </a:gridCol>
              </a:tblGrid>
              <a:tr h="656732">
                <a:tc>
                  <a:txBody>
                    <a:bodyPr/>
                    <a:lstStyle/>
                    <a:p>
                      <a:pPr algn="ctr"/>
                      <a:r>
                        <a:rPr lang="en-US" altLang="zh-CN" sz="1400" b="0" dirty="0">
                          <a:solidFill>
                            <a:schemeClr val="tx1"/>
                          </a:solidFill>
                        </a:rPr>
                        <a:t>a0. </a:t>
                      </a:r>
                      <a:br>
                        <a:rPr lang="en-US" altLang="zh-CN" sz="1400" b="0" dirty="0">
                          <a:solidFill>
                            <a:schemeClr val="tx1"/>
                          </a:solidFill>
                        </a:rPr>
                      </a:br>
                      <a:r>
                        <a:rPr lang="en-US" altLang="zh-CN" sz="1400" b="0" dirty="0">
                          <a:solidFill>
                            <a:schemeClr val="tx1"/>
                          </a:solidFill>
                        </a:rPr>
                        <a:t>Patient ID</a:t>
                      </a:r>
                      <a:endParaRPr lang="zh-CN" altLang="en-US" sz="1400" b="0" dirty="0">
                        <a:solidFill>
                          <a:schemeClr val="tx1"/>
                        </a:solidFill>
                      </a:endParaRPr>
                    </a:p>
                  </a:txBody>
                  <a:tcPr>
                    <a:solidFill>
                      <a:schemeClr val="accent4">
                        <a:lumMod val="60000"/>
                        <a:lumOff val="40000"/>
                      </a:schemeClr>
                    </a:solidFill>
                  </a:tcPr>
                </a:tc>
                <a:tc>
                  <a:txBody>
                    <a:bodyPr/>
                    <a:lstStyle/>
                    <a:p>
                      <a:pPr algn="ctr"/>
                      <a:r>
                        <a:rPr lang="en-US" altLang="zh-CN" sz="1400" b="0" dirty="0">
                          <a:solidFill>
                            <a:schemeClr val="tx1"/>
                          </a:solidFill>
                        </a:rPr>
                        <a:t>a1.</a:t>
                      </a:r>
                    </a:p>
                    <a:p>
                      <a:pPr algn="ctr"/>
                      <a:r>
                        <a:rPr lang="en-US" altLang="zh-CN" sz="1400" b="0" dirty="0">
                          <a:solidFill>
                            <a:schemeClr val="tx1"/>
                          </a:solidFill>
                        </a:rPr>
                        <a:t>Medication Name</a:t>
                      </a:r>
                      <a:endParaRPr lang="zh-CN" altLang="en-US" sz="1400" b="0" dirty="0">
                        <a:solidFill>
                          <a:schemeClr val="tx1"/>
                        </a:solidFill>
                      </a:endParaRPr>
                    </a:p>
                  </a:txBody>
                  <a:tcPr>
                    <a:solidFill>
                      <a:schemeClr val="accent4">
                        <a:lumMod val="60000"/>
                        <a:lumOff val="40000"/>
                      </a:schemeClr>
                    </a:solidFill>
                  </a:tcPr>
                </a:tc>
                <a:tc>
                  <a:txBody>
                    <a:bodyPr/>
                    <a:lstStyle/>
                    <a:p>
                      <a:pPr algn="ctr"/>
                      <a:r>
                        <a:rPr lang="en-US" altLang="zh-CN" sz="1400" b="0" dirty="0">
                          <a:solidFill>
                            <a:schemeClr val="tx1"/>
                          </a:solidFill>
                        </a:rPr>
                        <a:t>a2.</a:t>
                      </a:r>
                    </a:p>
                    <a:p>
                      <a:pPr algn="ctr"/>
                      <a:r>
                        <a:rPr lang="en-US" altLang="zh-CN" sz="1400" b="0" dirty="0">
                          <a:solidFill>
                            <a:schemeClr val="tx1"/>
                          </a:solidFill>
                        </a:rPr>
                        <a:t>Clinical </a:t>
                      </a:r>
                    </a:p>
                    <a:p>
                      <a:pPr algn="ctr"/>
                      <a:r>
                        <a:rPr lang="en-US" altLang="zh-CN" sz="1400" b="0" dirty="0">
                          <a:solidFill>
                            <a:schemeClr val="tx1"/>
                          </a:solidFill>
                        </a:rPr>
                        <a:t>Data</a:t>
                      </a:r>
                      <a:endParaRPr lang="zh-CN" altLang="en-US" sz="1400" b="0" dirty="0">
                        <a:solidFill>
                          <a:schemeClr val="tx1"/>
                        </a:solidFill>
                      </a:endParaRPr>
                    </a:p>
                  </a:txBody>
                  <a:tcPr>
                    <a:solidFill>
                      <a:schemeClr val="accent4">
                        <a:lumMod val="60000"/>
                        <a:lumOff val="40000"/>
                      </a:schemeClr>
                    </a:solidFill>
                  </a:tcPr>
                </a:tc>
                <a:tc>
                  <a:txBody>
                    <a:bodyPr/>
                    <a:lstStyle/>
                    <a:p>
                      <a:pPr algn="ctr"/>
                      <a:r>
                        <a:rPr lang="en-US" altLang="zh-CN" sz="1400" b="0" dirty="0">
                          <a:solidFill>
                            <a:schemeClr val="tx1"/>
                          </a:solidFill>
                        </a:rPr>
                        <a:t>a4.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rPr>
                        <a:t>Dosage</a:t>
                      </a:r>
                    </a:p>
                    <a:p>
                      <a:pPr algn="ctr"/>
                      <a:endParaRPr lang="en-US" altLang="zh-CN" sz="1400" b="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436339341"/>
                  </a:ext>
                </a:extLst>
              </a:tr>
              <a:tr h="211849">
                <a:tc>
                  <a:txBody>
                    <a:bodyPr/>
                    <a:lstStyle/>
                    <a:p>
                      <a:pPr algn="ctr"/>
                      <a:r>
                        <a:rPr lang="en-US" altLang="zh-CN" sz="1400" b="0" dirty="0">
                          <a:solidFill>
                            <a:schemeClr val="tx1"/>
                          </a:solidFill>
                        </a:rPr>
                        <a:t>188</a:t>
                      </a:r>
                      <a:endParaRPr lang="zh-CN" altLang="en-US" sz="1400" b="0" dirty="0">
                        <a:solidFill>
                          <a:schemeClr val="tx1"/>
                        </a:solidFill>
                      </a:endParaRPr>
                    </a:p>
                  </a:txBody>
                  <a:tcPr/>
                </a:tc>
                <a:tc>
                  <a:txBody>
                    <a:bodyPr/>
                    <a:lstStyle/>
                    <a:p>
                      <a:pPr algn="ctr"/>
                      <a:r>
                        <a:rPr lang="en-US" altLang="zh-CN" sz="1400" b="0" dirty="0">
                          <a:solidFill>
                            <a:schemeClr val="tx1"/>
                          </a:solidFill>
                        </a:rPr>
                        <a:t>Ibuprofen</a:t>
                      </a:r>
                      <a:endParaRPr lang="zh-CN" altLang="en-US" sz="1400" b="0" dirty="0">
                        <a:solidFill>
                          <a:schemeClr val="tx1"/>
                        </a:solidFill>
                      </a:endParaRPr>
                    </a:p>
                  </a:txBody>
                  <a:tcPr/>
                </a:tc>
                <a:tc>
                  <a:txBody>
                    <a:bodyPr/>
                    <a:lstStyle/>
                    <a:p>
                      <a:pPr algn="ctr"/>
                      <a:r>
                        <a:rPr lang="en-US" altLang="zh-CN" sz="1400" b="0" dirty="0">
                          <a:solidFill>
                            <a:schemeClr val="tx1"/>
                          </a:solidFill>
                        </a:rPr>
                        <a:t>CliD1</a:t>
                      </a:r>
                      <a:endParaRPr lang="zh-CN" altLang="en-US" sz="1400" b="0" dirty="0">
                        <a:solidFill>
                          <a:schemeClr val="tx1"/>
                        </a:solidFill>
                      </a:endParaRPr>
                    </a:p>
                  </a:txBody>
                  <a:tcPr/>
                </a:tc>
                <a:tc>
                  <a:txBody>
                    <a:bodyPr/>
                    <a:lstStyle/>
                    <a:p>
                      <a:pPr algn="ctr"/>
                      <a:r>
                        <a:rPr lang="en-US" altLang="zh-CN" sz="1400" b="0" dirty="0">
                          <a:solidFill>
                            <a:schemeClr val="tx1"/>
                          </a:solidFill>
                        </a:rPr>
                        <a:t>New Dosage</a:t>
                      </a:r>
                      <a:endParaRPr lang="zh-CN" altLang="en-US" sz="1400" b="0" dirty="0">
                        <a:solidFill>
                          <a:schemeClr val="tx1"/>
                        </a:solidFill>
                      </a:endParaRPr>
                    </a:p>
                  </a:txBody>
                  <a:tcPr>
                    <a:solidFill>
                      <a:schemeClr val="accent3">
                        <a:lumMod val="60000"/>
                        <a:lumOff val="40000"/>
                      </a:schemeClr>
                    </a:solidFill>
                  </a:tcPr>
                </a:tc>
                <a:extLst>
                  <a:ext uri="{0D108BD9-81ED-4DB2-BD59-A6C34878D82A}">
                    <a16:rowId xmlns:a16="http://schemas.microsoft.com/office/drawing/2014/main" val="1383118963"/>
                  </a:ext>
                </a:extLst>
              </a:tr>
              <a:tr h="360144">
                <a:tc>
                  <a:txBody>
                    <a:bodyPr/>
                    <a:lstStyle/>
                    <a:p>
                      <a:pPr algn="ctr"/>
                      <a:r>
                        <a:rPr lang="en-US" altLang="zh-CN" sz="1400" b="0" dirty="0">
                          <a:solidFill>
                            <a:schemeClr val="tx1"/>
                          </a:solidFill>
                        </a:rPr>
                        <a:t>189</a:t>
                      </a:r>
                      <a:endParaRPr lang="zh-CN" altLang="en-US" sz="1400" b="0" dirty="0">
                        <a:solidFill>
                          <a:schemeClr val="tx1"/>
                        </a:solidFill>
                      </a:endParaRPr>
                    </a:p>
                  </a:txBody>
                  <a:tcPr/>
                </a:tc>
                <a:tc>
                  <a:txBody>
                    <a:bodyPr/>
                    <a:lstStyle/>
                    <a:p>
                      <a:pPr algn="ctr"/>
                      <a:r>
                        <a:rPr lang="en-US" altLang="zh-CN" sz="1400" b="0" dirty="0">
                          <a:solidFill>
                            <a:schemeClr val="tx1"/>
                          </a:solidFill>
                        </a:rPr>
                        <a:t>Wellbutrin</a:t>
                      </a:r>
                      <a:endParaRPr lang="zh-CN" altLang="en-US" sz="1400" b="0" dirty="0">
                        <a:solidFill>
                          <a:schemeClr val="tx1"/>
                        </a:solidFill>
                      </a:endParaRPr>
                    </a:p>
                  </a:txBody>
                  <a:tcPr/>
                </a:tc>
                <a:tc>
                  <a:txBody>
                    <a:bodyPr/>
                    <a:lstStyle/>
                    <a:p>
                      <a:pPr algn="ctr"/>
                      <a:r>
                        <a:rPr lang="en-US" altLang="zh-CN" sz="1400" b="0" dirty="0">
                          <a:solidFill>
                            <a:schemeClr val="tx1"/>
                          </a:solidFill>
                        </a:rPr>
                        <a:t>CliD2</a:t>
                      </a:r>
                      <a:endParaRPr lang="zh-CN" altLang="en-US" sz="1400" b="0" dirty="0">
                        <a:solidFill>
                          <a:schemeClr val="tx1"/>
                        </a:solidFill>
                      </a:endParaRPr>
                    </a:p>
                  </a:txBody>
                  <a:tcPr/>
                </a:tc>
                <a:tc>
                  <a:txBody>
                    <a:bodyPr/>
                    <a:lstStyle/>
                    <a:p>
                      <a:pPr algn="ctr"/>
                      <a:r>
                        <a:rPr lang="en-US" altLang="zh-CN" sz="1400" b="0" dirty="0">
                          <a:solidFill>
                            <a:schemeClr val="tx1"/>
                          </a:solidFill>
                        </a:rPr>
                        <a:t>100 mg twice daily</a:t>
                      </a:r>
                      <a:endParaRPr lang="zh-CN" altLang="en-US" sz="1400" b="0" dirty="0">
                        <a:solidFill>
                          <a:schemeClr val="tx1"/>
                        </a:solidFill>
                      </a:endParaRPr>
                    </a:p>
                  </a:txBody>
                  <a:tcPr/>
                </a:tc>
                <a:extLst>
                  <a:ext uri="{0D108BD9-81ED-4DB2-BD59-A6C34878D82A}">
                    <a16:rowId xmlns:a16="http://schemas.microsoft.com/office/drawing/2014/main" val="2333692411"/>
                  </a:ext>
                </a:extLst>
              </a:tr>
            </a:tbl>
          </a:graphicData>
        </a:graphic>
      </p:graphicFrame>
      <p:cxnSp>
        <p:nvCxnSpPr>
          <p:cNvPr id="12" name="直线箭头连接符 11">
            <a:extLst>
              <a:ext uri="{FF2B5EF4-FFF2-40B4-BE49-F238E27FC236}">
                <a16:creationId xmlns:a16="http://schemas.microsoft.com/office/drawing/2014/main" id="{12743596-0399-7C47-BB6E-B77C5B4E2318}"/>
              </a:ext>
            </a:extLst>
          </p:cNvPr>
          <p:cNvCxnSpPr>
            <a:cxnSpLocks/>
          </p:cNvCxnSpPr>
          <p:nvPr/>
        </p:nvCxnSpPr>
        <p:spPr>
          <a:xfrm>
            <a:off x="2424649" y="2160413"/>
            <a:ext cx="0" cy="4542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5951186A-A83A-E341-91E6-E64686A8F811}"/>
              </a:ext>
            </a:extLst>
          </p:cNvPr>
          <p:cNvPicPr>
            <a:picLocks noChangeAspect="1"/>
          </p:cNvPicPr>
          <p:nvPr/>
        </p:nvPicPr>
        <p:blipFill>
          <a:blip r:embed="rId3"/>
          <a:stretch>
            <a:fillRect/>
          </a:stretch>
        </p:blipFill>
        <p:spPr>
          <a:xfrm>
            <a:off x="2119732" y="4327859"/>
            <a:ext cx="1523160" cy="1488407"/>
          </a:xfrm>
          <a:prstGeom prst="rect">
            <a:avLst/>
          </a:prstGeom>
          <a:ln>
            <a:solidFill>
              <a:schemeClr val="bg2"/>
            </a:solidFill>
          </a:ln>
        </p:spPr>
      </p:pic>
      <p:cxnSp>
        <p:nvCxnSpPr>
          <p:cNvPr id="16" name="直线箭头连接符 15">
            <a:extLst>
              <a:ext uri="{FF2B5EF4-FFF2-40B4-BE49-F238E27FC236}">
                <a16:creationId xmlns:a16="http://schemas.microsoft.com/office/drawing/2014/main" id="{203A7E6E-0548-2644-8B21-0AB14F4D08EE}"/>
              </a:ext>
            </a:extLst>
          </p:cNvPr>
          <p:cNvCxnSpPr>
            <a:cxnSpLocks/>
          </p:cNvCxnSpPr>
          <p:nvPr/>
        </p:nvCxnSpPr>
        <p:spPr>
          <a:xfrm flipV="1">
            <a:off x="3757613" y="4586288"/>
            <a:ext cx="2571750" cy="485775"/>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E400EECE-5716-8647-9FB4-017A670EF1E4}"/>
              </a:ext>
            </a:extLst>
          </p:cNvPr>
          <p:cNvSpPr txBox="1"/>
          <p:nvPr/>
        </p:nvSpPr>
        <p:spPr>
          <a:xfrm>
            <a:off x="6553960" y="6122015"/>
            <a:ext cx="2661562" cy="461665"/>
          </a:xfrm>
          <a:prstGeom prst="rect">
            <a:avLst/>
          </a:prstGeom>
          <a:noFill/>
        </p:spPr>
        <p:txBody>
          <a:bodyPr wrap="none" rtlCol="0">
            <a:spAutoFit/>
          </a:bodyPr>
          <a:lstStyle/>
          <a:p>
            <a:r>
              <a:rPr kumimoji="1" lang="en-US" altLang="zh-CN" sz="2400" dirty="0"/>
              <a:t>Blockchain network</a:t>
            </a:r>
            <a:endParaRPr kumimoji="1" lang="zh-CN" altLang="en-US" sz="2400" dirty="0"/>
          </a:p>
        </p:txBody>
      </p:sp>
      <p:graphicFrame>
        <p:nvGraphicFramePr>
          <p:cNvPr id="21" name="表格 20">
            <a:extLst>
              <a:ext uri="{FF2B5EF4-FFF2-40B4-BE49-F238E27FC236}">
                <a16:creationId xmlns:a16="http://schemas.microsoft.com/office/drawing/2014/main" id="{EC3E16B5-530F-7946-B893-34AB7EBD2A24}"/>
              </a:ext>
            </a:extLst>
          </p:cNvPr>
          <p:cNvGraphicFramePr>
            <a:graphicFrameLocks noGrp="1"/>
          </p:cNvGraphicFramePr>
          <p:nvPr>
            <p:extLst>
              <p:ext uri="{D42A27DB-BD31-4B8C-83A1-F6EECF244321}">
                <p14:modId xmlns:p14="http://schemas.microsoft.com/office/powerpoint/2010/main" val="2986487044"/>
              </p:ext>
            </p:extLst>
          </p:nvPr>
        </p:nvGraphicFramePr>
        <p:xfrm>
          <a:off x="5592592" y="978717"/>
          <a:ext cx="6203167" cy="1798320"/>
        </p:xfrm>
        <a:graphic>
          <a:graphicData uri="http://schemas.openxmlformats.org/drawingml/2006/table">
            <a:tbl>
              <a:tblPr firstRow="1" firstCol="1" bandRow="1">
                <a:tableStyleId>{1E171933-4619-4E11-9A3F-F7608DF75F80}</a:tableStyleId>
              </a:tblPr>
              <a:tblGrid>
                <a:gridCol w="983974">
                  <a:extLst>
                    <a:ext uri="{9D8B030D-6E8A-4147-A177-3AD203B41FA5}">
                      <a16:colId xmlns:a16="http://schemas.microsoft.com/office/drawing/2014/main" val="889085939"/>
                    </a:ext>
                  </a:extLst>
                </a:gridCol>
                <a:gridCol w="986856">
                  <a:extLst>
                    <a:ext uri="{9D8B030D-6E8A-4147-A177-3AD203B41FA5}">
                      <a16:colId xmlns:a16="http://schemas.microsoft.com/office/drawing/2014/main" val="1868783235"/>
                    </a:ext>
                  </a:extLst>
                </a:gridCol>
                <a:gridCol w="1493277">
                  <a:extLst>
                    <a:ext uri="{9D8B030D-6E8A-4147-A177-3AD203B41FA5}">
                      <a16:colId xmlns:a16="http://schemas.microsoft.com/office/drawing/2014/main" val="2475104385"/>
                    </a:ext>
                  </a:extLst>
                </a:gridCol>
                <a:gridCol w="1344017">
                  <a:extLst>
                    <a:ext uri="{9D8B030D-6E8A-4147-A177-3AD203B41FA5}">
                      <a16:colId xmlns:a16="http://schemas.microsoft.com/office/drawing/2014/main" val="487123059"/>
                    </a:ext>
                  </a:extLst>
                </a:gridCol>
                <a:gridCol w="1395043">
                  <a:extLst>
                    <a:ext uri="{9D8B030D-6E8A-4147-A177-3AD203B41FA5}">
                      <a16:colId xmlns:a16="http://schemas.microsoft.com/office/drawing/2014/main" val="756321944"/>
                    </a:ext>
                  </a:extLst>
                </a:gridCol>
              </a:tblGrid>
              <a:tr h="547640">
                <a:tc>
                  <a:txBody>
                    <a:bodyPr/>
                    <a:lstStyle/>
                    <a:p>
                      <a:pPr algn="ctr"/>
                      <a:endParaRPr lang="en-US" altLang="zh-CN" sz="2000" b="0" dirty="0">
                        <a:solidFill>
                          <a:schemeClr val="tx1"/>
                        </a:solidFill>
                      </a:endParaRPr>
                    </a:p>
                    <a:p>
                      <a:pPr algn="ctr"/>
                      <a:r>
                        <a:rPr lang="en-US" altLang="zh-CN" sz="2000" b="0" dirty="0">
                          <a:solidFill>
                            <a:schemeClr val="tx1"/>
                          </a:solidFill>
                        </a:rPr>
                        <a:t>Role</a:t>
                      </a:r>
                      <a:endParaRPr lang="zh-CN" altLang="en-US" sz="2000" b="0" dirty="0">
                        <a:solidFill>
                          <a:schemeClr val="tx1"/>
                        </a:solidFill>
                      </a:endParaRPr>
                    </a:p>
                  </a:txBody>
                  <a:tcPr>
                    <a:solidFill>
                      <a:schemeClr val="accent2">
                        <a:lumMod val="60000"/>
                        <a:lumOff val="40000"/>
                      </a:schemeClr>
                    </a:solidFill>
                  </a:tcPr>
                </a:tc>
                <a:tc>
                  <a:txBody>
                    <a:bodyPr/>
                    <a:lstStyle/>
                    <a:p>
                      <a:pPr algn="ctr"/>
                      <a:r>
                        <a:rPr lang="en-US" altLang="zh-CN" sz="2000" b="0" dirty="0">
                          <a:solidFill>
                            <a:schemeClr val="tx1"/>
                          </a:solidFill>
                        </a:rPr>
                        <a:t>a0. </a:t>
                      </a:r>
                      <a:br>
                        <a:rPr lang="en-US" altLang="zh-CN" sz="2000" b="0" dirty="0">
                          <a:solidFill>
                            <a:schemeClr val="tx1"/>
                          </a:solidFill>
                        </a:rPr>
                      </a:br>
                      <a:r>
                        <a:rPr lang="en-US" altLang="zh-CN" sz="2000" b="0" dirty="0">
                          <a:solidFill>
                            <a:schemeClr val="tx1"/>
                          </a:solidFill>
                        </a:rPr>
                        <a:t>Patient ID</a:t>
                      </a:r>
                      <a:endParaRPr lang="zh-CN" altLang="en-US" sz="2000" b="0" dirty="0">
                        <a:solidFill>
                          <a:schemeClr val="tx1"/>
                        </a:solidFill>
                      </a:endParaRPr>
                    </a:p>
                  </a:txBody>
                  <a:tcPr>
                    <a:solidFill>
                      <a:schemeClr val="accent2">
                        <a:lumMod val="60000"/>
                        <a:lumOff val="40000"/>
                      </a:schemeClr>
                    </a:solidFill>
                  </a:tcPr>
                </a:tc>
                <a:tc>
                  <a:txBody>
                    <a:bodyPr/>
                    <a:lstStyle/>
                    <a:p>
                      <a:pPr algn="ctr"/>
                      <a:r>
                        <a:rPr lang="en-US" altLang="zh-CN" sz="2000" b="0" dirty="0">
                          <a:solidFill>
                            <a:schemeClr val="tx1"/>
                          </a:solidFill>
                        </a:rPr>
                        <a:t>a1.</a:t>
                      </a:r>
                    </a:p>
                    <a:p>
                      <a:pPr algn="ctr"/>
                      <a:r>
                        <a:rPr lang="en-US" altLang="zh-CN" sz="2000" b="0" dirty="0">
                          <a:solidFill>
                            <a:schemeClr val="tx1"/>
                          </a:solidFill>
                        </a:rPr>
                        <a:t>Medication Name</a:t>
                      </a:r>
                      <a:endParaRPr lang="zh-CN" altLang="en-US" sz="2000" b="0" dirty="0">
                        <a:solidFill>
                          <a:schemeClr val="tx1"/>
                        </a:solidFill>
                      </a:endParaRPr>
                    </a:p>
                  </a:txBody>
                  <a:tcPr>
                    <a:solidFill>
                      <a:schemeClr val="accent2">
                        <a:lumMod val="60000"/>
                        <a:lumOff val="40000"/>
                      </a:schemeClr>
                    </a:solidFill>
                  </a:tcPr>
                </a:tc>
                <a:tc>
                  <a:txBody>
                    <a:bodyPr/>
                    <a:lstStyle/>
                    <a:p>
                      <a:pPr algn="ctr"/>
                      <a:r>
                        <a:rPr lang="en-US" altLang="zh-CN" sz="2000" b="0" dirty="0">
                          <a:solidFill>
                            <a:schemeClr val="tx1"/>
                          </a:solidFill>
                        </a:rPr>
                        <a:t>a2.</a:t>
                      </a:r>
                    </a:p>
                    <a:p>
                      <a:pPr algn="ctr"/>
                      <a:r>
                        <a:rPr lang="en-US" altLang="zh-CN" sz="2000" b="0" dirty="0">
                          <a:solidFill>
                            <a:schemeClr val="tx1"/>
                          </a:solidFill>
                        </a:rPr>
                        <a:t>Clinical Data</a:t>
                      </a:r>
                      <a:endParaRPr lang="zh-CN" altLang="en-US" sz="2000" b="0" dirty="0">
                        <a:solidFill>
                          <a:schemeClr val="tx1"/>
                        </a:solidFill>
                      </a:endParaRPr>
                    </a:p>
                  </a:txBody>
                  <a:tcPr>
                    <a:solidFill>
                      <a:schemeClr val="accent2">
                        <a:lumMod val="60000"/>
                        <a:lumOff val="40000"/>
                      </a:schemeClr>
                    </a:solidFill>
                  </a:tcPr>
                </a:tc>
                <a:tc>
                  <a:txBody>
                    <a:bodyPr/>
                    <a:lstStyle/>
                    <a:p>
                      <a:pPr algn="ctr"/>
                      <a:r>
                        <a:rPr lang="en-US" altLang="zh-CN" sz="2000" b="0" dirty="0">
                          <a:solidFill>
                            <a:schemeClr val="tx1"/>
                          </a:solidFill>
                        </a:rPr>
                        <a:t>a4.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dirty="0">
                          <a:solidFill>
                            <a:schemeClr val="tx1"/>
                          </a:solidFill>
                        </a:rPr>
                        <a:t>Dosage</a:t>
                      </a:r>
                    </a:p>
                  </a:txBody>
                  <a:tcPr>
                    <a:solidFill>
                      <a:schemeClr val="accent2">
                        <a:lumMod val="60000"/>
                        <a:lumOff val="40000"/>
                      </a:schemeClr>
                    </a:solidFill>
                  </a:tcPr>
                </a:tc>
                <a:extLst>
                  <a:ext uri="{0D108BD9-81ED-4DB2-BD59-A6C34878D82A}">
                    <a16:rowId xmlns:a16="http://schemas.microsoft.com/office/drawing/2014/main" val="273527155"/>
                  </a:ext>
                </a:extLst>
              </a:tr>
              <a:tr h="292053">
                <a:tc>
                  <a:txBody>
                    <a:bodyPr/>
                    <a:lstStyle/>
                    <a:p>
                      <a:pPr algn="ctr"/>
                      <a:r>
                        <a:rPr lang="en-US" altLang="zh-CN" sz="2000" b="0" dirty="0">
                          <a:solidFill>
                            <a:schemeClr val="tx1"/>
                          </a:solidFill>
                        </a:rPr>
                        <a:t>Doctor</a:t>
                      </a:r>
                      <a:endParaRPr lang="zh-CN" altLang="en-US" sz="2000" b="0" dirty="0">
                        <a:solidFill>
                          <a:schemeClr val="tx1"/>
                        </a:solidFill>
                      </a:endParaRPr>
                    </a:p>
                  </a:txBody>
                  <a:tcPr/>
                </a:tc>
                <a:tc>
                  <a:txBody>
                    <a:bodyPr/>
                    <a:lstStyle/>
                    <a:p>
                      <a:pPr algn="ctr"/>
                      <a:r>
                        <a:rPr lang="en-US" altLang="zh-CN" sz="2000" b="0" dirty="0">
                          <a:solidFill>
                            <a:schemeClr val="tx1"/>
                          </a:solidFill>
                        </a:rPr>
                        <a:t>False</a:t>
                      </a:r>
                      <a:endParaRPr lang="zh-CN" altLang="en-US" sz="2000" b="0" dirty="0">
                        <a:solidFill>
                          <a:schemeClr val="tx1"/>
                        </a:solidFill>
                      </a:endParaRPr>
                    </a:p>
                  </a:txBody>
                  <a:tcPr/>
                </a:tc>
                <a:tc>
                  <a:txBody>
                    <a:bodyPr/>
                    <a:lstStyle/>
                    <a:p>
                      <a:pPr algn="ctr"/>
                      <a:r>
                        <a:rPr lang="en-US" altLang="zh-CN" sz="2000" b="0" dirty="0">
                          <a:solidFill>
                            <a:schemeClr val="tx1"/>
                          </a:solidFill>
                        </a:rPr>
                        <a:t>True</a:t>
                      </a:r>
                      <a:endParaRPr lang="zh-CN" altLang="en-US" sz="2000" b="0" dirty="0">
                        <a:solidFill>
                          <a:schemeClr val="tx1"/>
                        </a:solidFill>
                      </a:endParaRPr>
                    </a:p>
                  </a:txBody>
                  <a:tcPr/>
                </a:tc>
                <a:tc>
                  <a:txBody>
                    <a:bodyPr/>
                    <a:lstStyle/>
                    <a:p>
                      <a:pPr algn="ctr"/>
                      <a:r>
                        <a:rPr lang="en-US" altLang="zh-CN" sz="2000" b="0" dirty="0">
                          <a:solidFill>
                            <a:schemeClr val="tx1"/>
                          </a:solidFill>
                        </a:rPr>
                        <a:t>True</a:t>
                      </a:r>
                      <a:endParaRPr lang="zh-CN" altLang="en-US" sz="2000" b="0" dirty="0">
                        <a:solidFill>
                          <a:schemeClr val="tx1"/>
                        </a:solidFill>
                      </a:endParaRPr>
                    </a:p>
                  </a:txBody>
                  <a:tcPr/>
                </a:tc>
                <a:tc>
                  <a:txBody>
                    <a:bodyPr/>
                    <a:lstStyle/>
                    <a:p>
                      <a:pPr algn="ctr"/>
                      <a:r>
                        <a:rPr lang="en-US" altLang="zh-CN" sz="2000" b="0" dirty="0">
                          <a:solidFill>
                            <a:schemeClr val="tx1"/>
                          </a:solidFill>
                        </a:rPr>
                        <a:t>True</a:t>
                      </a:r>
                      <a:endParaRPr lang="zh-CN" altLang="en-US" sz="2000" b="0" dirty="0">
                        <a:solidFill>
                          <a:schemeClr val="tx1"/>
                        </a:solidFill>
                      </a:endParaRPr>
                    </a:p>
                  </a:txBody>
                  <a:tcPr>
                    <a:solidFill>
                      <a:schemeClr val="bg1"/>
                    </a:solidFill>
                  </a:tcPr>
                </a:tc>
                <a:extLst>
                  <a:ext uri="{0D108BD9-81ED-4DB2-BD59-A6C34878D82A}">
                    <a16:rowId xmlns:a16="http://schemas.microsoft.com/office/drawing/2014/main" val="3879504060"/>
                  </a:ext>
                </a:extLst>
              </a:tr>
              <a:tr h="269633">
                <a:tc>
                  <a:txBody>
                    <a:bodyPr/>
                    <a:lstStyle/>
                    <a:p>
                      <a:pPr algn="ctr"/>
                      <a:r>
                        <a:rPr lang="en-US" altLang="zh-CN" sz="2000" b="0" dirty="0">
                          <a:solidFill>
                            <a:schemeClr val="tx1"/>
                          </a:solidFill>
                        </a:rPr>
                        <a:t>Patient</a:t>
                      </a:r>
                      <a:endParaRPr lang="zh-CN" altLang="en-US" sz="2000" b="0" dirty="0">
                        <a:solidFill>
                          <a:schemeClr val="tx1"/>
                        </a:solidFill>
                      </a:endParaRPr>
                    </a:p>
                  </a:txBody>
                  <a:tcPr/>
                </a:tc>
                <a:tc>
                  <a:txBody>
                    <a:bodyPr/>
                    <a:lstStyle/>
                    <a:p>
                      <a:pPr algn="ctr"/>
                      <a:r>
                        <a:rPr lang="en-US" altLang="zh-CN" sz="2000" b="0" dirty="0">
                          <a:solidFill>
                            <a:schemeClr val="tx1"/>
                          </a:solidFill>
                        </a:rPr>
                        <a:t>False</a:t>
                      </a:r>
                      <a:endParaRPr lang="zh-CN" altLang="en-US" sz="2000" b="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chemeClr val="tx1"/>
                          </a:solidFill>
                          <a:effectLst/>
                          <a:uLnTx/>
                          <a:uFillTx/>
                          <a:latin typeface="+mn-lt"/>
                          <a:ea typeface="+mn-ea"/>
                          <a:cs typeface="+mn-cs"/>
                        </a:rPr>
                        <a:t>False</a:t>
                      </a:r>
                      <a:endParaRPr kumimoji="0" lang="zh-CN" altLang="en-US" sz="2000" b="0" i="0" u="none" strike="noStrike" kern="1200" cap="none" spc="0" normalizeH="0" baseline="0" noProof="0" dirty="0">
                        <a:ln>
                          <a:noFill/>
                        </a:ln>
                        <a:solidFill>
                          <a:schemeClr val="tx1"/>
                        </a:solidFill>
                        <a:effectLst/>
                        <a:uLnTx/>
                        <a:uFillTx/>
                        <a:latin typeface="+mn-lt"/>
                        <a:ea typeface="+mn-ea"/>
                        <a:cs typeface="+mn-cs"/>
                      </a:endParaRPr>
                    </a:p>
                  </a:txBody>
                  <a:tcPr>
                    <a:noFill/>
                  </a:tcPr>
                </a:tc>
                <a:tc>
                  <a:txBody>
                    <a:bodyPr/>
                    <a:lstStyle/>
                    <a:p>
                      <a:pPr algn="ctr"/>
                      <a:r>
                        <a:rPr lang="en-US" altLang="zh-CN" sz="2000" b="0" dirty="0">
                          <a:solidFill>
                            <a:schemeClr val="tx1"/>
                          </a:solidFill>
                        </a:rPr>
                        <a:t>False</a:t>
                      </a:r>
                      <a:endParaRPr lang="zh-CN" altLang="en-US" sz="2000" b="0" dirty="0">
                        <a:solidFill>
                          <a:schemeClr val="tx1"/>
                        </a:solidFill>
                      </a:endParaRPr>
                    </a:p>
                  </a:txBody>
                  <a:tcPr/>
                </a:tc>
                <a:tc>
                  <a:txBody>
                    <a:bodyPr/>
                    <a:lstStyle/>
                    <a:p>
                      <a:pPr algn="ctr"/>
                      <a:r>
                        <a:rPr lang="en-US" altLang="zh-CN" sz="2000" b="0" dirty="0">
                          <a:solidFill>
                            <a:schemeClr val="tx1"/>
                          </a:solidFill>
                          <a:highlight>
                            <a:srgbClr val="FFFF00"/>
                          </a:highlight>
                        </a:rPr>
                        <a:t>True</a:t>
                      </a:r>
                      <a:endParaRPr lang="zh-CN" altLang="en-US" sz="2000" b="0" dirty="0">
                        <a:solidFill>
                          <a:schemeClr val="tx1"/>
                        </a:solidFill>
                        <a:highlight>
                          <a:srgbClr val="FFFF00"/>
                        </a:highlight>
                      </a:endParaRPr>
                    </a:p>
                  </a:txBody>
                  <a:tcPr/>
                </a:tc>
                <a:extLst>
                  <a:ext uri="{0D108BD9-81ED-4DB2-BD59-A6C34878D82A}">
                    <a16:rowId xmlns:a16="http://schemas.microsoft.com/office/drawing/2014/main" val="1397524349"/>
                  </a:ext>
                </a:extLst>
              </a:tr>
            </a:tbl>
          </a:graphicData>
        </a:graphic>
      </p:graphicFrame>
      <p:sp>
        <p:nvSpPr>
          <p:cNvPr id="22" name="文本框 21">
            <a:extLst>
              <a:ext uri="{FF2B5EF4-FFF2-40B4-BE49-F238E27FC236}">
                <a16:creationId xmlns:a16="http://schemas.microsoft.com/office/drawing/2014/main" id="{106C213C-FD15-5F4F-BE3D-D048C8B69C11}"/>
              </a:ext>
            </a:extLst>
          </p:cNvPr>
          <p:cNvSpPr txBox="1"/>
          <p:nvPr/>
        </p:nvSpPr>
        <p:spPr>
          <a:xfrm>
            <a:off x="7403917" y="375100"/>
            <a:ext cx="2154421" cy="461665"/>
          </a:xfrm>
          <a:prstGeom prst="rect">
            <a:avLst/>
          </a:prstGeom>
          <a:noFill/>
        </p:spPr>
        <p:txBody>
          <a:bodyPr wrap="square" rtlCol="0">
            <a:spAutoFit/>
          </a:bodyPr>
          <a:lstStyle/>
          <a:p>
            <a:r>
              <a:rPr kumimoji="1" lang="en-US" altLang="zh-CN" sz="2400" dirty="0"/>
              <a:t>Smart contract</a:t>
            </a:r>
            <a:endParaRPr kumimoji="1" lang="zh-CN" altLang="en-US" sz="2400" dirty="0"/>
          </a:p>
        </p:txBody>
      </p:sp>
      <p:pic>
        <p:nvPicPr>
          <p:cNvPr id="24" name="图形 23" descr="关联">
            <a:extLst>
              <a:ext uri="{FF2B5EF4-FFF2-40B4-BE49-F238E27FC236}">
                <a16:creationId xmlns:a16="http://schemas.microsoft.com/office/drawing/2014/main" id="{19579453-80FC-D841-A34A-F817CD75A4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44047" y="2936823"/>
            <a:ext cx="4162425" cy="3298930"/>
          </a:xfrm>
          <a:prstGeom prst="rect">
            <a:avLst/>
          </a:prstGeom>
        </p:spPr>
      </p:pic>
      <p:grpSp>
        <p:nvGrpSpPr>
          <p:cNvPr id="29" name="组合 28">
            <a:extLst>
              <a:ext uri="{FF2B5EF4-FFF2-40B4-BE49-F238E27FC236}">
                <a16:creationId xmlns:a16="http://schemas.microsoft.com/office/drawing/2014/main" id="{FE8B9609-9E16-434F-B5AB-1E17DDE99825}"/>
              </a:ext>
            </a:extLst>
          </p:cNvPr>
          <p:cNvGrpSpPr/>
          <p:nvPr/>
        </p:nvGrpSpPr>
        <p:grpSpPr>
          <a:xfrm>
            <a:off x="3781417" y="4900613"/>
            <a:ext cx="2547946" cy="1269228"/>
            <a:chOff x="3781417" y="4900613"/>
            <a:chExt cx="2547946" cy="1269228"/>
          </a:xfrm>
        </p:grpSpPr>
        <p:cxnSp>
          <p:nvCxnSpPr>
            <p:cNvPr id="25" name="直线箭头连接符 24">
              <a:extLst>
                <a:ext uri="{FF2B5EF4-FFF2-40B4-BE49-F238E27FC236}">
                  <a16:creationId xmlns:a16="http://schemas.microsoft.com/office/drawing/2014/main" id="{4F6F50B7-E27B-824C-9658-9D28A8DB74BD}"/>
                </a:ext>
              </a:extLst>
            </p:cNvPr>
            <p:cNvCxnSpPr>
              <a:cxnSpLocks/>
            </p:cNvCxnSpPr>
            <p:nvPr/>
          </p:nvCxnSpPr>
          <p:spPr>
            <a:xfrm flipH="1">
              <a:off x="3781417" y="4900613"/>
              <a:ext cx="2547946" cy="46465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DCC26154-E681-3B44-A7EA-BB2B21210056}"/>
                </a:ext>
              </a:extLst>
            </p:cNvPr>
            <p:cNvSpPr txBox="1"/>
            <p:nvPr/>
          </p:nvSpPr>
          <p:spPr>
            <a:xfrm>
              <a:off x="4357688" y="5246511"/>
              <a:ext cx="1738312" cy="923330"/>
            </a:xfrm>
            <a:prstGeom prst="rect">
              <a:avLst/>
            </a:prstGeom>
            <a:noFill/>
          </p:spPr>
          <p:txBody>
            <a:bodyPr wrap="square" rtlCol="0">
              <a:spAutoFit/>
            </a:bodyPr>
            <a:lstStyle/>
            <a:p>
              <a:r>
                <a:rPr kumimoji="1" lang="en-US" altLang="zh-CN" dirty="0"/>
                <a:t>Update allowed</a:t>
              </a:r>
            </a:p>
            <a:p>
              <a:r>
                <a:rPr kumimoji="1" lang="en-US" altLang="zh-CN" dirty="0"/>
                <a:t>(effective update on shared view)</a:t>
              </a:r>
              <a:endParaRPr kumimoji="1" lang="zh-CN" altLang="en-US" dirty="0"/>
            </a:p>
          </p:txBody>
        </p:sp>
      </p:grpSp>
      <p:sp>
        <p:nvSpPr>
          <p:cNvPr id="30" name="椭圆 29">
            <a:extLst>
              <a:ext uri="{FF2B5EF4-FFF2-40B4-BE49-F238E27FC236}">
                <a16:creationId xmlns:a16="http://schemas.microsoft.com/office/drawing/2014/main" id="{AA3AE969-29EB-FE42-BCAB-1BBCDC1D781B}"/>
              </a:ext>
            </a:extLst>
          </p:cNvPr>
          <p:cNvSpPr/>
          <p:nvPr/>
        </p:nvSpPr>
        <p:spPr>
          <a:xfrm>
            <a:off x="5443538" y="1771650"/>
            <a:ext cx="1328737" cy="12715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99670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repeatCount="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strVal val="#ppt_w*0.70"/>
                                          </p:val>
                                        </p:tav>
                                        <p:tav tm="100000">
                                          <p:val>
                                            <p:strVal val="#ppt_w"/>
                                          </p:val>
                                        </p:tav>
                                      </p:tavLst>
                                    </p:anim>
                                    <p:anim calcmode="lin" valueType="num">
                                      <p:cBhvr>
                                        <p:cTn id="8" dur="500" fill="hold"/>
                                        <p:tgtEl>
                                          <p:spTgt spid="29"/>
                                        </p:tgtEl>
                                        <p:attrNameLst>
                                          <p:attrName>ppt_h</p:attrName>
                                        </p:attrNameLst>
                                      </p:cBhvr>
                                      <p:tavLst>
                                        <p:tav tm="0">
                                          <p:val>
                                            <p:strVal val="#ppt_h"/>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blinds(horizontal)">
                                      <p:cBhvr>
                                        <p:cTn id="1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F6D8C138-1BD3-F740-8F96-2578D56DDE77}"/>
              </a:ext>
            </a:extLst>
          </p:cNvPr>
          <p:cNvSpPr>
            <a:spLocks noGrp="1"/>
          </p:cNvSpPr>
          <p:nvPr>
            <p:ph type="sldNum" sz="quarter" idx="12"/>
          </p:nvPr>
        </p:nvSpPr>
        <p:spPr/>
        <p:txBody>
          <a:bodyPr/>
          <a:lstStyle/>
          <a:p>
            <a:fld id="{8A7A6979-0714-4377-B894-6BE4C2D6E202}" type="slidenum">
              <a:rPr lang="en-US" smtClean="0"/>
              <a:t>35</a:t>
            </a:fld>
            <a:endParaRPr lang="en-US" dirty="0"/>
          </a:p>
        </p:txBody>
      </p:sp>
      <p:graphicFrame>
        <p:nvGraphicFramePr>
          <p:cNvPr id="8" name="表格 7">
            <a:extLst>
              <a:ext uri="{FF2B5EF4-FFF2-40B4-BE49-F238E27FC236}">
                <a16:creationId xmlns:a16="http://schemas.microsoft.com/office/drawing/2014/main" id="{07E779DD-34B0-D442-9E81-1067EE417767}"/>
              </a:ext>
            </a:extLst>
          </p:cNvPr>
          <p:cNvGraphicFramePr>
            <a:graphicFrameLocks noGrp="1"/>
          </p:cNvGraphicFramePr>
          <p:nvPr>
            <p:extLst>
              <p:ext uri="{D42A27DB-BD31-4B8C-83A1-F6EECF244321}">
                <p14:modId xmlns:p14="http://schemas.microsoft.com/office/powerpoint/2010/main" val="1496864174"/>
              </p:ext>
            </p:extLst>
          </p:nvPr>
        </p:nvGraphicFramePr>
        <p:xfrm>
          <a:off x="80940" y="1758382"/>
          <a:ext cx="4300522" cy="1396464"/>
        </p:xfrm>
        <a:graphic>
          <a:graphicData uri="http://schemas.openxmlformats.org/drawingml/2006/table">
            <a:tbl>
              <a:tblPr firstRow="1" firstCol="1" bandRow="1">
                <a:tableStyleId>{1E171933-4619-4E11-9A3F-F7608DF75F80}</a:tableStyleId>
              </a:tblPr>
              <a:tblGrid>
                <a:gridCol w="778792">
                  <a:extLst>
                    <a:ext uri="{9D8B030D-6E8A-4147-A177-3AD203B41FA5}">
                      <a16:colId xmlns:a16="http://schemas.microsoft.com/office/drawing/2014/main" val="2062053275"/>
                    </a:ext>
                  </a:extLst>
                </a:gridCol>
                <a:gridCol w="1034668">
                  <a:extLst>
                    <a:ext uri="{9D8B030D-6E8A-4147-A177-3AD203B41FA5}">
                      <a16:colId xmlns:a16="http://schemas.microsoft.com/office/drawing/2014/main" val="3900980817"/>
                    </a:ext>
                  </a:extLst>
                </a:gridCol>
                <a:gridCol w="795861">
                  <a:extLst>
                    <a:ext uri="{9D8B030D-6E8A-4147-A177-3AD203B41FA5}">
                      <a16:colId xmlns:a16="http://schemas.microsoft.com/office/drawing/2014/main" val="3941468851"/>
                    </a:ext>
                  </a:extLst>
                </a:gridCol>
                <a:gridCol w="1691201">
                  <a:extLst>
                    <a:ext uri="{9D8B030D-6E8A-4147-A177-3AD203B41FA5}">
                      <a16:colId xmlns:a16="http://schemas.microsoft.com/office/drawing/2014/main" val="2903947345"/>
                    </a:ext>
                  </a:extLst>
                </a:gridCol>
              </a:tblGrid>
              <a:tr h="656732">
                <a:tc>
                  <a:txBody>
                    <a:bodyPr/>
                    <a:lstStyle/>
                    <a:p>
                      <a:pPr algn="ctr"/>
                      <a:r>
                        <a:rPr lang="en-US" altLang="zh-CN" sz="1400" b="0" dirty="0">
                          <a:solidFill>
                            <a:schemeClr val="tx1"/>
                          </a:solidFill>
                        </a:rPr>
                        <a:t>a0. </a:t>
                      </a:r>
                      <a:br>
                        <a:rPr lang="en-US" altLang="zh-CN" sz="1400" b="0" dirty="0">
                          <a:solidFill>
                            <a:schemeClr val="tx1"/>
                          </a:solidFill>
                        </a:rPr>
                      </a:br>
                      <a:r>
                        <a:rPr lang="en-US" altLang="zh-CN" sz="1400" b="0" dirty="0">
                          <a:solidFill>
                            <a:schemeClr val="tx1"/>
                          </a:solidFill>
                        </a:rPr>
                        <a:t>Patient ID</a:t>
                      </a:r>
                      <a:endParaRPr lang="zh-CN" altLang="en-US" sz="1400" b="0" dirty="0">
                        <a:solidFill>
                          <a:schemeClr val="tx1"/>
                        </a:solidFill>
                      </a:endParaRPr>
                    </a:p>
                  </a:txBody>
                  <a:tcPr>
                    <a:solidFill>
                      <a:schemeClr val="accent4">
                        <a:lumMod val="60000"/>
                        <a:lumOff val="40000"/>
                      </a:schemeClr>
                    </a:solidFill>
                  </a:tcPr>
                </a:tc>
                <a:tc>
                  <a:txBody>
                    <a:bodyPr/>
                    <a:lstStyle/>
                    <a:p>
                      <a:pPr algn="ctr"/>
                      <a:r>
                        <a:rPr lang="en-US" altLang="zh-CN" sz="1400" b="0" dirty="0">
                          <a:solidFill>
                            <a:schemeClr val="tx1"/>
                          </a:solidFill>
                        </a:rPr>
                        <a:t>a1.</a:t>
                      </a:r>
                    </a:p>
                    <a:p>
                      <a:pPr algn="ctr"/>
                      <a:r>
                        <a:rPr lang="en-US" altLang="zh-CN" sz="1400" b="0" dirty="0">
                          <a:solidFill>
                            <a:schemeClr val="tx1"/>
                          </a:solidFill>
                        </a:rPr>
                        <a:t>Medication Name</a:t>
                      </a:r>
                      <a:endParaRPr lang="zh-CN" altLang="en-US" sz="1400" b="0" dirty="0">
                        <a:solidFill>
                          <a:schemeClr val="tx1"/>
                        </a:solidFill>
                      </a:endParaRPr>
                    </a:p>
                  </a:txBody>
                  <a:tcPr>
                    <a:solidFill>
                      <a:schemeClr val="accent4">
                        <a:lumMod val="60000"/>
                        <a:lumOff val="40000"/>
                      </a:schemeClr>
                    </a:solidFill>
                  </a:tcPr>
                </a:tc>
                <a:tc>
                  <a:txBody>
                    <a:bodyPr/>
                    <a:lstStyle/>
                    <a:p>
                      <a:pPr algn="ctr"/>
                      <a:r>
                        <a:rPr lang="en-US" altLang="zh-CN" sz="1400" b="0" dirty="0">
                          <a:solidFill>
                            <a:schemeClr val="tx1"/>
                          </a:solidFill>
                        </a:rPr>
                        <a:t>a2.</a:t>
                      </a:r>
                    </a:p>
                    <a:p>
                      <a:pPr algn="ctr"/>
                      <a:r>
                        <a:rPr lang="en-US" altLang="zh-CN" sz="1400" b="0" dirty="0">
                          <a:solidFill>
                            <a:schemeClr val="tx1"/>
                          </a:solidFill>
                        </a:rPr>
                        <a:t>Clinical </a:t>
                      </a:r>
                    </a:p>
                    <a:p>
                      <a:pPr algn="ctr"/>
                      <a:r>
                        <a:rPr lang="en-US" altLang="zh-CN" sz="1400" b="0" dirty="0">
                          <a:solidFill>
                            <a:schemeClr val="tx1"/>
                          </a:solidFill>
                        </a:rPr>
                        <a:t>Data</a:t>
                      </a:r>
                      <a:endParaRPr lang="zh-CN" altLang="en-US" sz="1400" b="0" dirty="0">
                        <a:solidFill>
                          <a:schemeClr val="tx1"/>
                        </a:solidFill>
                      </a:endParaRPr>
                    </a:p>
                  </a:txBody>
                  <a:tcPr>
                    <a:solidFill>
                      <a:schemeClr val="accent4">
                        <a:lumMod val="60000"/>
                        <a:lumOff val="40000"/>
                      </a:schemeClr>
                    </a:solidFill>
                  </a:tcPr>
                </a:tc>
                <a:tc>
                  <a:txBody>
                    <a:bodyPr/>
                    <a:lstStyle/>
                    <a:p>
                      <a:pPr algn="ctr"/>
                      <a:r>
                        <a:rPr lang="en-US" altLang="zh-CN" sz="1400" b="0" dirty="0">
                          <a:solidFill>
                            <a:schemeClr val="tx1"/>
                          </a:solidFill>
                        </a:rPr>
                        <a:t>a4.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rPr>
                        <a:t>Dosage</a:t>
                      </a:r>
                    </a:p>
                    <a:p>
                      <a:pPr algn="ctr"/>
                      <a:endParaRPr lang="en-US" altLang="zh-CN" sz="1400" b="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436339341"/>
                  </a:ext>
                </a:extLst>
              </a:tr>
              <a:tr h="211849">
                <a:tc>
                  <a:txBody>
                    <a:bodyPr/>
                    <a:lstStyle/>
                    <a:p>
                      <a:pPr algn="ctr"/>
                      <a:r>
                        <a:rPr lang="en-US" altLang="zh-CN" sz="1400" b="0" dirty="0">
                          <a:solidFill>
                            <a:schemeClr val="tx1"/>
                          </a:solidFill>
                        </a:rPr>
                        <a:t>188</a:t>
                      </a:r>
                      <a:endParaRPr lang="zh-CN" altLang="en-US" sz="1400" b="0" dirty="0">
                        <a:solidFill>
                          <a:schemeClr val="tx1"/>
                        </a:solidFill>
                      </a:endParaRPr>
                    </a:p>
                  </a:txBody>
                  <a:tcPr/>
                </a:tc>
                <a:tc>
                  <a:txBody>
                    <a:bodyPr/>
                    <a:lstStyle/>
                    <a:p>
                      <a:pPr algn="ctr"/>
                      <a:r>
                        <a:rPr lang="en-US" altLang="zh-CN" sz="1400" b="0" dirty="0">
                          <a:solidFill>
                            <a:schemeClr val="tx1"/>
                          </a:solidFill>
                        </a:rPr>
                        <a:t>Ibuprofen</a:t>
                      </a:r>
                      <a:endParaRPr lang="zh-CN" altLang="en-US" sz="1400" b="0" dirty="0">
                        <a:solidFill>
                          <a:schemeClr val="tx1"/>
                        </a:solidFill>
                      </a:endParaRPr>
                    </a:p>
                  </a:txBody>
                  <a:tcPr/>
                </a:tc>
                <a:tc>
                  <a:txBody>
                    <a:bodyPr/>
                    <a:lstStyle/>
                    <a:p>
                      <a:pPr algn="ctr"/>
                      <a:r>
                        <a:rPr lang="en-US" altLang="zh-CN" sz="1400" b="0" dirty="0">
                          <a:solidFill>
                            <a:schemeClr val="tx1"/>
                          </a:solidFill>
                        </a:rPr>
                        <a:t>CliD1</a:t>
                      </a:r>
                      <a:endParaRPr lang="zh-CN" altLang="en-US" sz="1400" b="0" dirty="0">
                        <a:solidFill>
                          <a:schemeClr val="tx1"/>
                        </a:solidFill>
                      </a:endParaRPr>
                    </a:p>
                  </a:txBody>
                  <a:tcPr/>
                </a:tc>
                <a:tc>
                  <a:txBody>
                    <a:bodyPr/>
                    <a:lstStyle/>
                    <a:p>
                      <a:pPr algn="ctr"/>
                      <a:r>
                        <a:rPr lang="en-US" altLang="zh-CN" sz="1400" b="0" dirty="0">
                          <a:solidFill>
                            <a:schemeClr val="tx1"/>
                          </a:solidFill>
                        </a:rPr>
                        <a:t>New Dosage</a:t>
                      </a:r>
                      <a:endParaRPr lang="zh-CN" altLang="en-US" sz="1400" b="0" dirty="0">
                        <a:solidFill>
                          <a:schemeClr val="tx1"/>
                        </a:solidFill>
                      </a:endParaRPr>
                    </a:p>
                  </a:txBody>
                  <a:tcPr>
                    <a:solidFill>
                      <a:schemeClr val="accent3">
                        <a:lumMod val="60000"/>
                        <a:lumOff val="40000"/>
                      </a:schemeClr>
                    </a:solidFill>
                  </a:tcPr>
                </a:tc>
                <a:extLst>
                  <a:ext uri="{0D108BD9-81ED-4DB2-BD59-A6C34878D82A}">
                    <a16:rowId xmlns:a16="http://schemas.microsoft.com/office/drawing/2014/main" val="1383118963"/>
                  </a:ext>
                </a:extLst>
              </a:tr>
              <a:tr h="360144">
                <a:tc>
                  <a:txBody>
                    <a:bodyPr/>
                    <a:lstStyle/>
                    <a:p>
                      <a:pPr algn="ctr"/>
                      <a:r>
                        <a:rPr lang="en-US" altLang="zh-CN" sz="1400" b="0" dirty="0">
                          <a:solidFill>
                            <a:schemeClr val="tx1"/>
                          </a:solidFill>
                        </a:rPr>
                        <a:t>189</a:t>
                      </a:r>
                      <a:endParaRPr lang="zh-CN" altLang="en-US" sz="1400" b="0" dirty="0">
                        <a:solidFill>
                          <a:schemeClr val="tx1"/>
                        </a:solidFill>
                      </a:endParaRPr>
                    </a:p>
                  </a:txBody>
                  <a:tcPr/>
                </a:tc>
                <a:tc>
                  <a:txBody>
                    <a:bodyPr/>
                    <a:lstStyle/>
                    <a:p>
                      <a:pPr algn="ctr"/>
                      <a:r>
                        <a:rPr lang="en-US" altLang="zh-CN" sz="1400" b="0" dirty="0">
                          <a:solidFill>
                            <a:schemeClr val="tx1"/>
                          </a:solidFill>
                        </a:rPr>
                        <a:t>Wellbutrin</a:t>
                      </a:r>
                      <a:endParaRPr lang="zh-CN" altLang="en-US" sz="1400" b="0" dirty="0">
                        <a:solidFill>
                          <a:schemeClr val="tx1"/>
                        </a:solidFill>
                      </a:endParaRPr>
                    </a:p>
                  </a:txBody>
                  <a:tcPr/>
                </a:tc>
                <a:tc>
                  <a:txBody>
                    <a:bodyPr/>
                    <a:lstStyle/>
                    <a:p>
                      <a:pPr algn="ctr"/>
                      <a:r>
                        <a:rPr lang="en-US" altLang="zh-CN" sz="1400" b="0" dirty="0">
                          <a:solidFill>
                            <a:schemeClr val="tx1"/>
                          </a:solidFill>
                        </a:rPr>
                        <a:t>CliD2</a:t>
                      </a:r>
                      <a:endParaRPr lang="zh-CN" altLang="en-US" sz="1400" b="0" dirty="0">
                        <a:solidFill>
                          <a:schemeClr val="tx1"/>
                        </a:solidFill>
                      </a:endParaRPr>
                    </a:p>
                  </a:txBody>
                  <a:tcPr/>
                </a:tc>
                <a:tc>
                  <a:txBody>
                    <a:bodyPr/>
                    <a:lstStyle/>
                    <a:p>
                      <a:pPr algn="ctr"/>
                      <a:r>
                        <a:rPr lang="en-US" altLang="zh-CN" sz="1400" b="0" dirty="0">
                          <a:solidFill>
                            <a:schemeClr val="tx1"/>
                          </a:solidFill>
                        </a:rPr>
                        <a:t>100 mg twice daily</a:t>
                      </a:r>
                      <a:endParaRPr lang="zh-CN" altLang="en-US" sz="1400" b="0" dirty="0">
                        <a:solidFill>
                          <a:schemeClr val="tx1"/>
                        </a:solidFill>
                      </a:endParaRPr>
                    </a:p>
                  </a:txBody>
                  <a:tcPr/>
                </a:tc>
                <a:extLst>
                  <a:ext uri="{0D108BD9-81ED-4DB2-BD59-A6C34878D82A}">
                    <a16:rowId xmlns:a16="http://schemas.microsoft.com/office/drawing/2014/main" val="2333692411"/>
                  </a:ext>
                </a:extLst>
              </a:tr>
            </a:tbl>
          </a:graphicData>
        </a:graphic>
      </p:graphicFrame>
      <p:pic>
        <p:nvPicPr>
          <p:cNvPr id="13" name="图片 12">
            <a:extLst>
              <a:ext uri="{FF2B5EF4-FFF2-40B4-BE49-F238E27FC236}">
                <a16:creationId xmlns:a16="http://schemas.microsoft.com/office/drawing/2014/main" id="{5951186A-A83A-E341-91E6-E64686A8F811}"/>
              </a:ext>
            </a:extLst>
          </p:cNvPr>
          <p:cNvPicPr>
            <a:picLocks noChangeAspect="1"/>
          </p:cNvPicPr>
          <p:nvPr/>
        </p:nvPicPr>
        <p:blipFill>
          <a:blip r:embed="rId3"/>
          <a:stretch>
            <a:fillRect/>
          </a:stretch>
        </p:blipFill>
        <p:spPr>
          <a:xfrm>
            <a:off x="1162469" y="3429000"/>
            <a:ext cx="1523160" cy="1488407"/>
          </a:xfrm>
          <a:prstGeom prst="rect">
            <a:avLst/>
          </a:prstGeom>
          <a:ln>
            <a:solidFill>
              <a:schemeClr val="bg2"/>
            </a:solidFill>
          </a:ln>
        </p:spPr>
      </p:pic>
      <p:sp>
        <p:nvSpPr>
          <p:cNvPr id="19" name="文本框 18">
            <a:extLst>
              <a:ext uri="{FF2B5EF4-FFF2-40B4-BE49-F238E27FC236}">
                <a16:creationId xmlns:a16="http://schemas.microsoft.com/office/drawing/2014/main" id="{E400EECE-5716-8647-9FB4-017A670EF1E4}"/>
              </a:ext>
            </a:extLst>
          </p:cNvPr>
          <p:cNvSpPr txBox="1"/>
          <p:nvPr/>
        </p:nvSpPr>
        <p:spPr>
          <a:xfrm>
            <a:off x="5824598" y="2693181"/>
            <a:ext cx="2661562" cy="461665"/>
          </a:xfrm>
          <a:prstGeom prst="rect">
            <a:avLst/>
          </a:prstGeom>
          <a:noFill/>
        </p:spPr>
        <p:txBody>
          <a:bodyPr wrap="none" rtlCol="0">
            <a:spAutoFit/>
          </a:bodyPr>
          <a:lstStyle/>
          <a:p>
            <a:r>
              <a:rPr kumimoji="1" lang="en-US" altLang="zh-CN" sz="2400" dirty="0"/>
              <a:t>Blockchain network</a:t>
            </a:r>
            <a:endParaRPr kumimoji="1" lang="zh-CN" altLang="en-US" sz="2400" dirty="0"/>
          </a:p>
        </p:txBody>
      </p:sp>
      <p:pic>
        <p:nvPicPr>
          <p:cNvPr id="24" name="图形 23" descr="关联">
            <a:extLst>
              <a:ext uri="{FF2B5EF4-FFF2-40B4-BE49-F238E27FC236}">
                <a16:creationId xmlns:a16="http://schemas.microsoft.com/office/drawing/2014/main" id="{19579453-80FC-D841-A34A-F817CD75A4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07702" y="80697"/>
            <a:ext cx="4162425" cy="3298930"/>
          </a:xfrm>
          <a:prstGeom prst="rect">
            <a:avLst/>
          </a:prstGeom>
        </p:spPr>
      </p:pic>
      <p:pic>
        <p:nvPicPr>
          <p:cNvPr id="17" name="图片 16">
            <a:extLst>
              <a:ext uri="{FF2B5EF4-FFF2-40B4-BE49-F238E27FC236}">
                <a16:creationId xmlns:a16="http://schemas.microsoft.com/office/drawing/2014/main" id="{1F4A774A-85BC-1E45-BDF7-6A59D0EF6A72}"/>
              </a:ext>
            </a:extLst>
          </p:cNvPr>
          <p:cNvPicPr>
            <a:picLocks noChangeAspect="1"/>
          </p:cNvPicPr>
          <p:nvPr/>
        </p:nvPicPr>
        <p:blipFill>
          <a:blip r:embed="rId6"/>
          <a:stretch>
            <a:fillRect/>
          </a:stretch>
        </p:blipFill>
        <p:spPr>
          <a:xfrm>
            <a:off x="9823975" y="3552208"/>
            <a:ext cx="1205556" cy="1548640"/>
          </a:xfrm>
          <a:prstGeom prst="rect">
            <a:avLst/>
          </a:prstGeom>
        </p:spPr>
      </p:pic>
      <p:cxnSp>
        <p:nvCxnSpPr>
          <p:cNvPr id="5" name="直线箭头连接符 4">
            <a:extLst>
              <a:ext uri="{FF2B5EF4-FFF2-40B4-BE49-F238E27FC236}">
                <a16:creationId xmlns:a16="http://schemas.microsoft.com/office/drawing/2014/main" id="{98651981-C6B1-A84A-BAAE-BB3847D20165}"/>
              </a:ext>
            </a:extLst>
          </p:cNvPr>
          <p:cNvCxnSpPr>
            <a:cxnSpLocks/>
          </p:cNvCxnSpPr>
          <p:nvPr/>
        </p:nvCxnSpPr>
        <p:spPr>
          <a:xfrm>
            <a:off x="8317795" y="2007675"/>
            <a:ext cx="1359698" cy="1649465"/>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5B3D3DB5-EF43-4D4C-8AC0-431B8A6798B2}"/>
              </a:ext>
            </a:extLst>
          </p:cNvPr>
          <p:cNvSpPr txBox="1"/>
          <p:nvPr/>
        </p:nvSpPr>
        <p:spPr>
          <a:xfrm>
            <a:off x="9051228" y="1927304"/>
            <a:ext cx="2600325" cy="1015663"/>
          </a:xfrm>
          <a:prstGeom prst="rect">
            <a:avLst/>
          </a:prstGeom>
          <a:noFill/>
        </p:spPr>
        <p:txBody>
          <a:bodyPr wrap="square" rtlCol="0">
            <a:spAutoFit/>
          </a:bodyPr>
          <a:lstStyle/>
          <a:p>
            <a:r>
              <a:rPr kumimoji="1" lang="en-US" altLang="zh-CN" sz="2000" dirty="0"/>
              <a:t>View table shared with the patient has been  updated</a:t>
            </a:r>
            <a:endParaRPr kumimoji="1" lang="zh-CN" altLang="en-US" sz="2000" dirty="0"/>
          </a:p>
        </p:txBody>
      </p:sp>
      <p:grpSp>
        <p:nvGrpSpPr>
          <p:cNvPr id="10" name="组合 9">
            <a:extLst>
              <a:ext uri="{FF2B5EF4-FFF2-40B4-BE49-F238E27FC236}">
                <a16:creationId xmlns:a16="http://schemas.microsoft.com/office/drawing/2014/main" id="{3CFC2B16-C5BE-024C-8B59-6910A10AEB68}"/>
              </a:ext>
            </a:extLst>
          </p:cNvPr>
          <p:cNvGrpSpPr/>
          <p:nvPr/>
        </p:nvGrpSpPr>
        <p:grpSpPr>
          <a:xfrm>
            <a:off x="2832111" y="3570327"/>
            <a:ext cx="6748555" cy="517994"/>
            <a:chOff x="2928938" y="3808534"/>
            <a:chExt cx="6895037" cy="517994"/>
          </a:xfrm>
        </p:grpSpPr>
        <p:cxnSp>
          <p:nvCxnSpPr>
            <p:cNvPr id="9" name="直线箭头连接符 8">
              <a:extLst>
                <a:ext uri="{FF2B5EF4-FFF2-40B4-BE49-F238E27FC236}">
                  <a16:creationId xmlns:a16="http://schemas.microsoft.com/office/drawing/2014/main" id="{02A7967B-0F1A-8F4E-A8D9-1AC566566AB8}"/>
                </a:ext>
              </a:extLst>
            </p:cNvPr>
            <p:cNvCxnSpPr>
              <a:stCxn id="17" idx="1"/>
            </p:cNvCxnSpPr>
            <p:nvPr/>
          </p:nvCxnSpPr>
          <p:spPr>
            <a:xfrm flipH="1">
              <a:off x="2928938" y="4326528"/>
              <a:ext cx="6895037"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2CECBE92-209D-D04C-AC16-1E87C198E547}"/>
                </a:ext>
              </a:extLst>
            </p:cNvPr>
            <p:cNvSpPr txBox="1"/>
            <p:nvPr/>
          </p:nvSpPr>
          <p:spPr>
            <a:xfrm>
              <a:off x="4710821" y="3808534"/>
              <a:ext cx="3698577" cy="461665"/>
            </a:xfrm>
            <a:prstGeom prst="rect">
              <a:avLst/>
            </a:prstGeom>
            <a:noFill/>
          </p:spPr>
          <p:txBody>
            <a:bodyPr wrap="none" rtlCol="0">
              <a:spAutoFit/>
            </a:bodyPr>
            <a:lstStyle/>
            <a:p>
              <a:r>
                <a:rPr kumimoji="1" lang="en-US" altLang="zh-CN" sz="2400" dirty="0"/>
                <a:t>Request modified view table</a:t>
              </a:r>
              <a:endParaRPr kumimoji="1" lang="zh-CN" altLang="en-US" sz="2400" dirty="0"/>
            </a:p>
          </p:txBody>
        </p:sp>
      </p:grpSp>
    </p:spTree>
    <p:extLst>
      <p:ext uri="{BB962C8B-B14F-4D97-AF65-F5344CB8AC3E}">
        <p14:creationId xmlns:p14="http://schemas.microsoft.com/office/powerpoint/2010/main" val="25083264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F6D8C138-1BD3-F740-8F96-2578D56DDE77}"/>
              </a:ext>
            </a:extLst>
          </p:cNvPr>
          <p:cNvSpPr>
            <a:spLocks noGrp="1"/>
          </p:cNvSpPr>
          <p:nvPr>
            <p:ph type="sldNum" sz="quarter" idx="12"/>
          </p:nvPr>
        </p:nvSpPr>
        <p:spPr/>
        <p:txBody>
          <a:bodyPr/>
          <a:lstStyle/>
          <a:p>
            <a:fld id="{8A7A6979-0714-4377-B894-6BE4C2D6E202}" type="slidenum">
              <a:rPr lang="en-US" smtClean="0"/>
              <a:t>36</a:t>
            </a:fld>
            <a:endParaRPr lang="en-US" dirty="0"/>
          </a:p>
        </p:txBody>
      </p:sp>
      <p:graphicFrame>
        <p:nvGraphicFramePr>
          <p:cNvPr id="8" name="表格 7">
            <a:extLst>
              <a:ext uri="{FF2B5EF4-FFF2-40B4-BE49-F238E27FC236}">
                <a16:creationId xmlns:a16="http://schemas.microsoft.com/office/drawing/2014/main" id="{07E779DD-34B0-D442-9E81-1067EE417767}"/>
              </a:ext>
            </a:extLst>
          </p:cNvPr>
          <p:cNvGraphicFramePr>
            <a:graphicFrameLocks noGrp="1"/>
          </p:cNvGraphicFramePr>
          <p:nvPr/>
        </p:nvGraphicFramePr>
        <p:xfrm>
          <a:off x="80940" y="1758382"/>
          <a:ext cx="4300522" cy="1396464"/>
        </p:xfrm>
        <a:graphic>
          <a:graphicData uri="http://schemas.openxmlformats.org/drawingml/2006/table">
            <a:tbl>
              <a:tblPr firstRow="1" firstCol="1" bandRow="1">
                <a:tableStyleId>{1E171933-4619-4E11-9A3F-F7608DF75F80}</a:tableStyleId>
              </a:tblPr>
              <a:tblGrid>
                <a:gridCol w="778792">
                  <a:extLst>
                    <a:ext uri="{9D8B030D-6E8A-4147-A177-3AD203B41FA5}">
                      <a16:colId xmlns:a16="http://schemas.microsoft.com/office/drawing/2014/main" val="2062053275"/>
                    </a:ext>
                  </a:extLst>
                </a:gridCol>
                <a:gridCol w="1034668">
                  <a:extLst>
                    <a:ext uri="{9D8B030D-6E8A-4147-A177-3AD203B41FA5}">
                      <a16:colId xmlns:a16="http://schemas.microsoft.com/office/drawing/2014/main" val="3900980817"/>
                    </a:ext>
                  </a:extLst>
                </a:gridCol>
                <a:gridCol w="795861">
                  <a:extLst>
                    <a:ext uri="{9D8B030D-6E8A-4147-A177-3AD203B41FA5}">
                      <a16:colId xmlns:a16="http://schemas.microsoft.com/office/drawing/2014/main" val="3941468851"/>
                    </a:ext>
                  </a:extLst>
                </a:gridCol>
                <a:gridCol w="1691201">
                  <a:extLst>
                    <a:ext uri="{9D8B030D-6E8A-4147-A177-3AD203B41FA5}">
                      <a16:colId xmlns:a16="http://schemas.microsoft.com/office/drawing/2014/main" val="2903947345"/>
                    </a:ext>
                  </a:extLst>
                </a:gridCol>
              </a:tblGrid>
              <a:tr h="656732">
                <a:tc>
                  <a:txBody>
                    <a:bodyPr/>
                    <a:lstStyle/>
                    <a:p>
                      <a:pPr algn="ctr"/>
                      <a:r>
                        <a:rPr lang="en-US" altLang="zh-CN" sz="1400" b="0" dirty="0">
                          <a:solidFill>
                            <a:schemeClr val="tx1"/>
                          </a:solidFill>
                        </a:rPr>
                        <a:t>a0. </a:t>
                      </a:r>
                      <a:br>
                        <a:rPr lang="en-US" altLang="zh-CN" sz="1400" b="0" dirty="0">
                          <a:solidFill>
                            <a:schemeClr val="tx1"/>
                          </a:solidFill>
                        </a:rPr>
                      </a:br>
                      <a:r>
                        <a:rPr lang="en-US" altLang="zh-CN" sz="1400" b="0" dirty="0">
                          <a:solidFill>
                            <a:schemeClr val="tx1"/>
                          </a:solidFill>
                        </a:rPr>
                        <a:t>Patient ID</a:t>
                      </a:r>
                      <a:endParaRPr lang="zh-CN" altLang="en-US" sz="1400" b="0" dirty="0">
                        <a:solidFill>
                          <a:schemeClr val="tx1"/>
                        </a:solidFill>
                      </a:endParaRPr>
                    </a:p>
                  </a:txBody>
                  <a:tcPr>
                    <a:solidFill>
                      <a:schemeClr val="accent4">
                        <a:lumMod val="60000"/>
                        <a:lumOff val="40000"/>
                      </a:schemeClr>
                    </a:solidFill>
                  </a:tcPr>
                </a:tc>
                <a:tc>
                  <a:txBody>
                    <a:bodyPr/>
                    <a:lstStyle/>
                    <a:p>
                      <a:pPr algn="ctr"/>
                      <a:r>
                        <a:rPr lang="en-US" altLang="zh-CN" sz="1400" b="0" dirty="0">
                          <a:solidFill>
                            <a:schemeClr val="tx1"/>
                          </a:solidFill>
                        </a:rPr>
                        <a:t>a1.</a:t>
                      </a:r>
                    </a:p>
                    <a:p>
                      <a:pPr algn="ctr"/>
                      <a:r>
                        <a:rPr lang="en-US" altLang="zh-CN" sz="1400" b="0" dirty="0">
                          <a:solidFill>
                            <a:schemeClr val="tx1"/>
                          </a:solidFill>
                        </a:rPr>
                        <a:t>Medication Name</a:t>
                      </a:r>
                      <a:endParaRPr lang="zh-CN" altLang="en-US" sz="1400" b="0" dirty="0">
                        <a:solidFill>
                          <a:schemeClr val="tx1"/>
                        </a:solidFill>
                      </a:endParaRPr>
                    </a:p>
                  </a:txBody>
                  <a:tcPr>
                    <a:solidFill>
                      <a:schemeClr val="accent4">
                        <a:lumMod val="60000"/>
                        <a:lumOff val="40000"/>
                      </a:schemeClr>
                    </a:solidFill>
                  </a:tcPr>
                </a:tc>
                <a:tc>
                  <a:txBody>
                    <a:bodyPr/>
                    <a:lstStyle/>
                    <a:p>
                      <a:pPr algn="ctr"/>
                      <a:r>
                        <a:rPr lang="en-US" altLang="zh-CN" sz="1400" b="0" dirty="0">
                          <a:solidFill>
                            <a:schemeClr val="tx1"/>
                          </a:solidFill>
                        </a:rPr>
                        <a:t>a2.</a:t>
                      </a:r>
                    </a:p>
                    <a:p>
                      <a:pPr algn="ctr"/>
                      <a:r>
                        <a:rPr lang="en-US" altLang="zh-CN" sz="1400" b="0" dirty="0">
                          <a:solidFill>
                            <a:schemeClr val="tx1"/>
                          </a:solidFill>
                        </a:rPr>
                        <a:t>Clinical </a:t>
                      </a:r>
                    </a:p>
                    <a:p>
                      <a:pPr algn="ctr"/>
                      <a:r>
                        <a:rPr lang="en-US" altLang="zh-CN" sz="1400" b="0" dirty="0">
                          <a:solidFill>
                            <a:schemeClr val="tx1"/>
                          </a:solidFill>
                        </a:rPr>
                        <a:t>Data</a:t>
                      </a:r>
                      <a:endParaRPr lang="zh-CN" altLang="en-US" sz="1400" b="0" dirty="0">
                        <a:solidFill>
                          <a:schemeClr val="tx1"/>
                        </a:solidFill>
                      </a:endParaRPr>
                    </a:p>
                  </a:txBody>
                  <a:tcPr>
                    <a:solidFill>
                      <a:schemeClr val="accent4">
                        <a:lumMod val="60000"/>
                        <a:lumOff val="40000"/>
                      </a:schemeClr>
                    </a:solidFill>
                  </a:tcPr>
                </a:tc>
                <a:tc>
                  <a:txBody>
                    <a:bodyPr/>
                    <a:lstStyle/>
                    <a:p>
                      <a:pPr algn="ctr"/>
                      <a:r>
                        <a:rPr lang="en-US" altLang="zh-CN" sz="1400" b="0" dirty="0">
                          <a:solidFill>
                            <a:schemeClr val="tx1"/>
                          </a:solidFill>
                        </a:rPr>
                        <a:t>a4.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rPr>
                        <a:t>Dosage</a:t>
                      </a:r>
                    </a:p>
                    <a:p>
                      <a:pPr algn="ctr"/>
                      <a:endParaRPr lang="en-US" altLang="zh-CN" sz="1400" b="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436339341"/>
                  </a:ext>
                </a:extLst>
              </a:tr>
              <a:tr h="211849">
                <a:tc>
                  <a:txBody>
                    <a:bodyPr/>
                    <a:lstStyle/>
                    <a:p>
                      <a:pPr algn="ctr"/>
                      <a:r>
                        <a:rPr lang="en-US" altLang="zh-CN" sz="1400" b="0" dirty="0">
                          <a:solidFill>
                            <a:schemeClr val="tx1"/>
                          </a:solidFill>
                        </a:rPr>
                        <a:t>188</a:t>
                      </a:r>
                      <a:endParaRPr lang="zh-CN" altLang="en-US" sz="1400" b="0" dirty="0">
                        <a:solidFill>
                          <a:schemeClr val="tx1"/>
                        </a:solidFill>
                      </a:endParaRPr>
                    </a:p>
                  </a:txBody>
                  <a:tcPr/>
                </a:tc>
                <a:tc>
                  <a:txBody>
                    <a:bodyPr/>
                    <a:lstStyle/>
                    <a:p>
                      <a:pPr algn="ctr"/>
                      <a:r>
                        <a:rPr lang="en-US" altLang="zh-CN" sz="1400" b="0" dirty="0">
                          <a:solidFill>
                            <a:schemeClr val="tx1"/>
                          </a:solidFill>
                        </a:rPr>
                        <a:t>Ibuprofen</a:t>
                      </a:r>
                      <a:endParaRPr lang="zh-CN" altLang="en-US" sz="1400" b="0" dirty="0">
                        <a:solidFill>
                          <a:schemeClr val="tx1"/>
                        </a:solidFill>
                      </a:endParaRPr>
                    </a:p>
                  </a:txBody>
                  <a:tcPr/>
                </a:tc>
                <a:tc>
                  <a:txBody>
                    <a:bodyPr/>
                    <a:lstStyle/>
                    <a:p>
                      <a:pPr algn="ctr"/>
                      <a:r>
                        <a:rPr lang="en-US" altLang="zh-CN" sz="1400" b="0" dirty="0">
                          <a:solidFill>
                            <a:schemeClr val="tx1"/>
                          </a:solidFill>
                        </a:rPr>
                        <a:t>CliD1</a:t>
                      </a:r>
                      <a:endParaRPr lang="zh-CN" altLang="en-US" sz="1400" b="0" dirty="0">
                        <a:solidFill>
                          <a:schemeClr val="tx1"/>
                        </a:solidFill>
                      </a:endParaRPr>
                    </a:p>
                  </a:txBody>
                  <a:tcPr/>
                </a:tc>
                <a:tc>
                  <a:txBody>
                    <a:bodyPr/>
                    <a:lstStyle/>
                    <a:p>
                      <a:pPr algn="ctr"/>
                      <a:r>
                        <a:rPr lang="en-US" altLang="zh-CN" sz="1400" b="0" dirty="0">
                          <a:solidFill>
                            <a:schemeClr val="tx1"/>
                          </a:solidFill>
                        </a:rPr>
                        <a:t>New Dosage</a:t>
                      </a:r>
                      <a:endParaRPr lang="zh-CN" altLang="en-US" sz="1400" b="0" dirty="0">
                        <a:solidFill>
                          <a:schemeClr val="tx1"/>
                        </a:solidFill>
                      </a:endParaRPr>
                    </a:p>
                  </a:txBody>
                  <a:tcPr>
                    <a:solidFill>
                      <a:schemeClr val="accent3">
                        <a:lumMod val="60000"/>
                        <a:lumOff val="40000"/>
                      </a:schemeClr>
                    </a:solidFill>
                  </a:tcPr>
                </a:tc>
                <a:extLst>
                  <a:ext uri="{0D108BD9-81ED-4DB2-BD59-A6C34878D82A}">
                    <a16:rowId xmlns:a16="http://schemas.microsoft.com/office/drawing/2014/main" val="1383118963"/>
                  </a:ext>
                </a:extLst>
              </a:tr>
              <a:tr h="360144">
                <a:tc>
                  <a:txBody>
                    <a:bodyPr/>
                    <a:lstStyle/>
                    <a:p>
                      <a:pPr algn="ctr"/>
                      <a:r>
                        <a:rPr lang="en-US" altLang="zh-CN" sz="1400" b="0" dirty="0">
                          <a:solidFill>
                            <a:schemeClr val="tx1"/>
                          </a:solidFill>
                        </a:rPr>
                        <a:t>189</a:t>
                      </a:r>
                      <a:endParaRPr lang="zh-CN" altLang="en-US" sz="1400" b="0" dirty="0">
                        <a:solidFill>
                          <a:schemeClr val="tx1"/>
                        </a:solidFill>
                      </a:endParaRPr>
                    </a:p>
                  </a:txBody>
                  <a:tcPr/>
                </a:tc>
                <a:tc>
                  <a:txBody>
                    <a:bodyPr/>
                    <a:lstStyle/>
                    <a:p>
                      <a:pPr algn="ctr"/>
                      <a:r>
                        <a:rPr lang="en-US" altLang="zh-CN" sz="1400" b="0" dirty="0">
                          <a:solidFill>
                            <a:schemeClr val="tx1"/>
                          </a:solidFill>
                        </a:rPr>
                        <a:t>Wellbutrin</a:t>
                      </a:r>
                      <a:endParaRPr lang="zh-CN" altLang="en-US" sz="1400" b="0" dirty="0">
                        <a:solidFill>
                          <a:schemeClr val="tx1"/>
                        </a:solidFill>
                      </a:endParaRPr>
                    </a:p>
                  </a:txBody>
                  <a:tcPr/>
                </a:tc>
                <a:tc>
                  <a:txBody>
                    <a:bodyPr/>
                    <a:lstStyle/>
                    <a:p>
                      <a:pPr algn="ctr"/>
                      <a:r>
                        <a:rPr lang="en-US" altLang="zh-CN" sz="1400" b="0" dirty="0">
                          <a:solidFill>
                            <a:schemeClr val="tx1"/>
                          </a:solidFill>
                        </a:rPr>
                        <a:t>CliD2</a:t>
                      </a:r>
                      <a:endParaRPr lang="zh-CN" altLang="en-US" sz="1400" b="0" dirty="0">
                        <a:solidFill>
                          <a:schemeClr val="tx1"/>
                        </a:solidFill>
                      </a:endParaRPr>
                    </a:p>
                  </a:txBody>
                  <a:tcPr/>
                </a:tc>
                <a:tc>
                  <a:txBody>
                    <a:bodyPr/>
                    <a:lstStyle/>
                    <a:p>
                      <a:pPr algn="ctr"/>
                      <a:r>
                        <a:rPr lang="en-US" altLang="zh-CN" sz="1400" b="0" dirty="0">
                          <a:solidFill>
                            <a:schemeClr val="tx1"/>
                          </a:solidFill>
                        </a:rPr>
                        <a:t>100 mg twice daily</a:t>
                      </a:r>
                      <a:endParaRPr lang="zh-CN" altLang="en-US" sz="1400" b="0" dirty="0">
                        <a:solidFill>
                          <a:schemeClr val="tx1"/>
                        </a:solidFill>
                      </a:endParaRPr>
                    </a:p>
                  </a:txBody>
                  <a:tcPr/>
                </a:tc>
                <a:extLst>
                  <a:ext uri="{0D108BD9-81ED-4DB2-BD59-A6C34878D82A}">
                    <a16:rowId xmlns:a16="http://schemas.microsoft.com/office/drawing/2014/main" val="2333692411"/>
                  </a:ext>
                </a:extLst>
              </a:tr>
            </a:tbl>
          </a:graphicData>
        </a:graphic>
      </p:graphicFrame>
      <p:pic>
        <p:nvPicPr>
          <p:cNvPr id="13" name="图片 12">
            <a:extLst>
              <a:ext uri="{FF2B5EF4-FFF2-40B4-BE49-F238E27FC236}">
                <a16:creationId xmlns:a16="http://schemas.microsoft.com/office/drawing/2014/main" id="{5951186A-A83A-E341-91E6-E64686A8F811}"/>
              </a:ext>
            </a:extLst>
          </p:cNvPr>
          <p:cNvPicPr>
            <a:picLocks noChangeAspect="1"/>
          </p:cNvPicPr>
          <p:nvPr/>
        </p:nvPicPr>
        <p:blipFill>
          <a:blip r:embed="rId3"/>
          <a:stretch>
            <a:fillRect/>
          </a:stretch>
        </p:blipFill>
        <p:spPr>
          <a:xfrm>
            <a:off x="1162469" y="3429000"/>
            <a:ext cx="1523160" cy="1488407"/>
          </a:xfrm>
          <a:prstGeom prst="rect">
            <a:avLst/>
          </a:prstGeom>
          <a:ln>
            <a:solidFill>
              <a:schemeClr val="bg2"/>
            </a:solidFill>
          </a:ln>
        </p:spPr>
      </p:pic>
      <p:sp>
        <p:nvSpPr>
          <p:cNvPr id="19" name="文本框 18">
            <a:extLst>
              <a:ext uri="{FF2B5EF4-FFF2-40B4-BE49-F238E27FC236}">
                <a16:creationId xmlns:a16="http://schemas.microsoft.com/office/drawing/2014/main" id="{E400EECE-5716-8647-9FB4-017A670EF1E4}"/>
              </a:ext>
            </a:extLst>
          </p:cNvPr>
          <p:cNvSpPr txBox="1"/>
          <p:nvPr/>
        </p:nvSpPr>
        <p:spPr>
          <a:xfrm>
            <a:off x="5824598" y="2693181"/>
            <a:ext cx="2661562" cy="461665"/>
          </a:xfrm>
          <a:prstGeom prst="rect">
            <a:avLst/>
          </a:prstGeom>
          <a:noFill/>
        </p:spPr>
        <p:txBody>
          <a:bodyPr wrap="none" rtlCol="0">
            <a:spAutoFit/>
          </a:bodyPr>
          <a:lstStyle/>
          <a:p>
            <a:r>
              <a:rPr kumimoji="1" lang="en-US" altLang="zh-CN" sz="2400" dirty="0"/>
              <a:t>Blockchain network</a:t>
            </a:r>
            <a:endParaRPr kumimoji="1" lang="zh-CN" altLang="en-US" sz="2400" dirty="0"/>
          </a:p>
        </p:txBody>
      </p:sp>
      <p:pic>
        <p:nvPicPr>
          <p:cNvPr id="24" name="图形 23" descr="关联">
            <a:extLst>
              <a:ext uri="{FF2B5EF4-FFF2-40B4-BE49-F238E27FC236}">
                <a16:creationId xmlns:a16="http://schemas.microsoft.com/office/drawing/2014/main" id="{19579453-80FC-D841-A34A-F817CD75A4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07702" y="80697"/>
            <a:ext cx="4162425" cy="3298930"/>
          </a:xfrm>
          <a:prstGeom prst="rect">
            <a:avLst/>
          </a:prstGeom>
        </p:spPr>
      </p:pic>
      <p:pic>
        <p:nvPicPr>
          <p:cNvPr id="17" name="图片 16">
            <a:extLst>
              <a:ext uri="{FF2B5EF4-FFF2-40B4-BE49-F238E27FC236}">
                <a16:creationId xmlns:a16="http://schemas.microsoft.com/office/drawing/2014/main" id="{1F4A774A-85BC-1E45-BDF7-6A59D0EF6A72}"/>
              </a:ext>
            </a:extLst>
          </p:cNvPr>
          <p:cNvPicPr>
            <a:picLocks noChangeAspect="1"/>
          </p:cNvPicPr>
          <p:nvPr/>
        </p:nvPicPr>
        <p:blipFill>
          <a:blip r:embed="rId6"/>
          <a:stretch>
            <a:fillRect/>
          </a:stretch>
        </p:blipFill>
        <p:spPr>
          <a:xfrm>
            <a:off x="9823975" y="3327535"/>
            <a:ext cx="1205556" cy="1548640"/>
          </a:xfrm>
          <a:prstGeom prst="rect">
            <a:avLst/>
          </a:prstGeom>
        </p:spPr>
      </p:pic>
      <p:cxnSp>
        <p:nvCxnSpPr>
          <p:cNvPr id="5" name="直线箭头连接符 4">
            <a:extLst>
              <a:ext uri="{FF2B5EF4-FFF2-40B4-BE49-F238E27FC236}">
                <a16:creationId xmlns:a16="http://schemas.microsoft.com/office/drawing/2014/main" id="{98651981-C6B1-A84A-BAAE-BB3847D20165}"/>
              </a:ext>
            </a:extLst>
          </p:cNvPr>
          <p:cNvCxnSpPr>
            <a:cxnSpLocks/>
          </p:cNvCxnSpPr>
          <p:nvPr/>
        </p:nvCxnSpPr>
        <p:spPr>
          <a:xfrm>
            <a:off x="8317795" y="2007675"/>
            <a:ext cx="1359698" cy="1649465"/>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5B3D3DB5-EF43-4D4C-8AC0-431B8A6798B2}"/>
              </a:ext>
            </a:extLst>
          </p:cNvPr>
          <p:cNvSpPr txBox="1"/>
          <p:nvPr/>
        </p:nvSpPr>
        <p:spPr>
          <a:xfrm>
            <a:off x="9051228" y="1927304"/>
            <a:ext cx="2600325" cy="1015663"/>
          </a:xfrm>
          <a:prstGeom prst="rect">
            <a:avLst/>
          </a:prstGeom>
          <a:noFill/>
        </p:spPr>
        <p:txBody>
          <a:bodyPr wrap="square" rtlCol="0">
            <a:spAutoFit/>
          </a:bodyPr>
          <a:lstStyle/>
          <a:p>
            <a:r>
              <a:rPr kumimoji="1" lang="en-US" altLang="zh-CN" sz="2000" dirty="0"/>
              <a:t>View table shared with the patient has been  updated</a:t>
            </a:r>
            <a:endParaRPr kumimoji="1" lang="zh-CN" altLang="en-US" sz="2000" dirty="0"/>
          </a:p>
        </p:txBody>
      </p:sp>
      <p:graphicFrame>
        <p:nvGraphicFramePr>
          <p:cNvPr id="18" name="表格 17">
            <a:extLst>
              <a:ext uri="{FF2B5EF4-FFF2-40B4-BE49-F238E27FC236}">
                <a16:creationId xmlns:a16="http://schemas.microsoft.com/office/drawing/2014/main" id="{26F5643B-A7FD-BE41-9001-72DFDF9237FC}"/>
              </a:ext>
            </a:extLst>
          </p:cNvPr>
          <p:cNvGraphicFramePr>
            <a:graphicFrameLocks noGrp="1"/>
          </p:cNvGraphicFramePr>
          <p:nvPr>
            <p:extLst>
              <p:ext uri="{D42A27DB-BD31-4B8C-83A1-F6EECF244321}">
                <p14:modId xmlns:p14="http://schemas.microsoft.com/office/powerpoint/2010/main" val="1092299212"/>
              </p:ext>
            </p:extLst>
          </p:nvPr>
        </p:nvGraphicFramePr>
        <p:xfrm>
          <a:off x="89273" y="1771516"/>
          <a:ext cx="4300522" cy="1396464"/>
        </p:xfrm>
        <a:graphic>
          <a:graphicData uri="http://schemas.openxmlformats.org/drawingml/2006/table">
            <a:tbl>
              <a:tblPr firstRow="1" firstCol="1" bandRow="1">
                <a:tableStyleId>{1E171933-4619-4E11-9A3F-F7608DF75F80}</a:tableStyleId>
              </a:tblPr>
              <a:tblGrid>
                <a:gridCol w="778792">
                  <a:extLst>
                    <a:ext uri="{9D8B030D-6E8A-4147-A177-3AD203B41FA5}">
                      <a16:colId xmlns:a16="http://schemas.microsoft.com/office/drawing/2014/main" val="2062053275"/>
                    </a:ext>
                  </a:extLst>
                </a:gridCol>
                <a:gridCol w="1034668">
                  <a:extLst>
                    <a:ext uri="{9D8B030D-6E8A-4147-A177-3AD203B41FA5}">
                      <a16:colId xmlns:a16="http://schemas.microsoft.com/office/drawing/2014/main" val="3900980817"/>
                    </a:ext>
                  </a:extLst>
                </a:gridCol>
                <a:gridCol w="795861">
                  <a:extLst>
                    <a:ext uri="{9D8B030D-6E8A-4147-A177-3AD203B41FA5}">
                      <a16:colId xmlns:a16="http://schemas.microsoft.com/office/drawing/2014/main" val="3941468851"/>
                    </a:ext>
                  </a:extLst>
                </a:gridCol>
                <a:gridCol w="1691201">
                  <a:extLst>
                    <a:ext uri="{9D8B030D-6E8A-4147-A177-3AD203B41FA5}">
                      <a16:colId xmlns:a16="http://schemas.microsoft.com/office/drawing/2014/main" val="2903947345"/>
                    </a:ext>
                  </a:extLst>
                </a:gridCol>
              </a:tblGrid>
              <a:tr h="656732">
                <a:tc>
                  <a:txBody>
                    <a:bodyPr/>
                    <a:lstStyle/>
                    <a:p>
                      <a:pPr algn="ctr"/>
                      <a:r>
                        <a:rPr lang="en-US" altLang="zh-CN" sz="1400" b="0" dirty="0">
                          <a:solidFill>
                            <a:schemeClr val="tx1"/>
                          </a:solidFill>
                        </a:rPr>
                        <a:t>a0. </a:t>
                      </a:r>
                      <a:br>
                        <a:rPr lang="en-US" altLang="zh-CN" sz="1400" b="0" dirty="0">
                          <a:solidFill>
                            <a:schemeClr val="tx1"/>
                          </a:solidFill>
                        </a:rPr>
                      </a:br>
                      <a:r>
                        <a:rPr lang="en-US" altLang="zh-CN" sz="1400" b="0" dirty="0">
                          <a:solidFill>
                            <a:schemeClr val="tx1"/>
                          </a:solidFill>
                        </a:rPr>
                        <a:t>Patient ID</a:t>
                      </a:r>
                      <a:endParaRPr lang="zh-CN" altLang="en-US" sz="1400" b="0" dirty="0">
                        <a:solidFill>
                          <a:schemeClr val="tx1"/>
                        </a:solidFill>
                      </a:endParaRPr>
                    </a:p>
                  </a:txBody>
                  <a:tcPr>
                    <a:solidFill>
                      <a:schemeClr val="accent4">
                        <a:lumMod val="60000"/>
                        <a:lumOff val="40000"/>
                      </a:schemeClr>
                    </a:solidFill>
                  </a:tcPr>
                </a:tc>
                <a:tc>
                  <a:txBody>
                    <a:bodyPr/>
                    <a:lstStyle/>
                    <a:p>
                      <a:pPr algn="ctr"/>
                      <a:r>
                        <a:rPr lang="en-US" altLang="zh-CN" sz="1400" b="0" dirty="0">
                          <a:solidFill>
                            <a:schemeClr val="tx1"/>
                          </a:solidFill>
                        </a:rPr>
                        <a:t>a1.</a:t>
                      </a:r>
                    </a:p>
                    <a:p>
                      <a:pPr algn="ctr"/>
                      <a:r>
                        <a:rPr lang="en-US" altLang="zh-CN" sz="1400" b="0" dirty="0">
                          <a:solidFill>
                            <a:schemeClr val="tx1"/>
                          </a:solidFill>
                        </a:rPr>
                        <a:t>Medication Name</a:t>
                      </a:r>
                      <a:endParaRPr lang="zh-CN" altLang="en-US" sz="1400" b="0" dirty="0">
                        <a:solidFill>
                          <a:schemeClr val="tx1"/>
                        </a:solidFill>
                      </a:endParaRPr>
                    </a:p>
                  </a:txBody>
                  <a:tcPr>
                    <a:solidFill>
                      <a:schemeClr val="accent4">
                        <a:lumMod val="60000"/>
                        <a:lumOff val="40000"/>
                      </a:schemeClr>
                    </a:solidFill>
                  </a:tcPr>
                </a:tc>
                <a:tc>
                  <a:txBody>
                    <a:bodyPr/>
                    <a:lstStyle/>
                    <a:p>
                      <a:pPr algn="ctr"/>
                      <a:r>
                        <a:rPr lang="en-US" altLang="zh-CN" sz="1400" b="0" dirty="0">
                          <a:solidFill>
                            <a:schemeClr val="tx1"/>
                          </a:solidFill>
                        </a:rPr>
                        <a:t>a2.</a:t>
                      </a:r>
                    </a:p>
                    <a:p>
                      <a:pPr algn="ctr"/>
                      <a:r>
                        <a:rPr lang="en-US" altLang="zh-CN" sz="1400" b="0" dirty="0">
                          <a:solidFill>
                            <a:schemeClr val="tx1"/>
                          </a:solidFill>
                        </a:rPr>
                        <a:t>Clinical </a:t>
                      </a:r>
                    </a:p>
                    <a:p>
                      <a:pPr algn="ctr"/>
                      <a:r>
                        <a:rPr lang="en-US" altLang="zh-CN" sz="1400" b="0" dirty="0">
                          <a:solidFill>
                            <a:schemeClr val="tx1"/>
                          </a:solidFill>
                        </a:rPr>
                        <a:t>Data</a:t>
                      </a:r>
                      <a:endParaRPr lang="zh-CN" altLang="en-US" sz="1400" b="0" dirty="0">
                        <a:solidFill>
                          <a:schemeClr val="tx1"/>
                        </a:solidFill>
                      </a:endParaRPr>
                    </a:p>
                  </a:txBody>
                  <a:tcPr>
                    <a:solidFill>
                      <a:schemeClr val="accent4">
                        <a:lumMod val="60000"/>
                        <a:lumOff val="40000"/>
                      </a:schemeClr>
                    </a:solidFill>
                  </a:tcPr>
                </a:tc>
                <a:tc>
                  <a:txBody>
                    <a:bodyPr/>
                    <a:lstStyle/>
                    <a:p>
                      <a:pPr algn="ctr"/>
                      <a:r>
                        <a:rPr lang="en-US" altLang="zh-CN" sz="1400" b="0" dirty="0">
                          <a:solidFill>
                            <a:schemeClr val="tx1"/>
                          </a:solidFill>
                        </a:rPr>
                        <a:t>a4.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rPr>
                        <a:t>Dosage</a:t>
                      </a:r>
                    </a:p>
                    <a:p>
                      <a:pPr algn="ctr"/>
                      <a:endParaRPr lang="en-US" altLang="zh-CN" sz="1400" b="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436339341"/>
                  </a:ext>
                </a:extLst>
              </a:tr>
              <a:tr h="211849">
                <a:tc>
                  <a:txBody>
                    <a:bodyPr/>
                    <a:lstStyle/>
                    <a:p>
                      <a:pPr algn="ctr"/>
                      <a:r>
                        <a:rPr lang="en-US" altLang="zh-CN" sz="1400" b="0" dirty="0">
                          <a:solidFill>
                            <a:schemeClr val="tx1"/>
                          </a:solidFill>
                        </a:rPr>
                        <a:t>188</a:t>
                      </a:r>
                      <a:endParaRPr lang="zh-CN" altLang="en-US" sz="1400" b="0" dirty="0">
                        <a:solidFill>
                          <a:schemeClr val="tx1"/>
                        </a:solidFill>
                      </a:endParaRPr>
                    </a:p>
                  </a:txBody>
                  <a:tcPr/>
                </a:tc>
                <a:tc>
                  <a:txBody>
                    <a:bodyPr/>
                    <a:lstStyle/>
                    <a:p>
                      <a:pPr algn="ctr"/>
                      <a:r>
                        <a:rPr lang="en-US" altLang="zh-CN" sz="1400" b="0" dirty="0">
                          <a:solidFill>
                            <a:schemeClr val="tx1"/>
                          </a:solidFill>
                        </a:rPr>
                        <a:t>Ibuprofen</a:t>
                      </a:r>
                      <a:endParaRPr lang="zh-CN" altLang="en-US" sz="1400" b="0" dirty="0">
                        <a:solidFill>
                          <a:schemeClr val="tx1"/>
                        </a:solidFill>
                      </a:endParaRPr>
                    </a:p>
                  </a:txBody>
                  <a:tcPr/>
                </a:tc>
                <a:tc>
                  <a:txBody>
                    <a:bodyPr/>
                    <a:lstStyle/>
                    <a:p>
                      <a:pPr algn="ctr"/>
                      <a:r>
                        <a:rPr lang="en-US" altLang="zh-CN" sz="1400" b="0" dirty="0">
                          <a:solidFill>
                            <a:schemeClr val="tx1"/>
                          </a:solidFill>
                        </a:rPr>
                        <a:t>CliD1</a:t>
                      </a:r>
                      <a:endParaRPr lang="zh-CN" altLang="en-US" sz="1400" b="0" dirty="0">
                        <a:solidFill>
                          <a:schemeClr val="tx1"/>
                        </a:solidFill>
                      </a:endParaRPr>
                    </a:p>
                  </a:txBody>
                  <a:tcPr/>
                </a:tc>
                <a:tc>
                  <a:txBody>
                    <a:bodyPr/>
                    <a:lstStyle/>
                    <a:p>
                      <a:pPr algn="ctr"/>
                      <a:r>
                        <a:rPr lang="en-US" altLang="zh-CN" sz="1400" b="0" dirty="0">
                          <a:solidFill>
                            <a:schemeClr val="tx1"/>
                          </a:solidFill>
                        </a:rPr>
                        <a:t>New Dosage</a:t>
                      </a:r>
                      <a:endParaRPr lang="zh-CN" altLang="en-US" sz="1400" b="0" dirty="0">
                        <a:solidFill>
                          <a:schemeClr val="tx1"/>
                        </a:solidFill>
                      </a:endParaRPr>
                    </a:p>
                  </a:txBody>
                  <a:tcPr>
                    <a:solidFill>
                      <a:schemeClr val="accent3">
                        <a:lumMod val="60000"/>
                        <a:lumOff val="40000"/>
                      </a:schemeClr>
                    </a:solidFill>
                  </a:tcPr>
                </a:tc>
                <a:extLst>
                  <a:ext uri="{0D108BD9-81ED-4DB2-BD59-A6C34878D82A}">
                    <a16:rowId xmlns:a16="http://schemas.microsoft.com/office/drawing/2014/main" val="1383118963"/>
                  </a:ext>
                </a:extLst>
              </a:tr>
              <a:tr h="360144">
                <a:tc>
                  <a:txBody>
                    <a:bodyPr/>
                    <a:lstStyle/>
                    <a:p>
                      <a:pPr algn="ctr"/>
                      <a:r>
                        <a:rPr lang="en-US" altLang="zh-CN" sz="1400" b="0" dirty="0">
                          <a:solidFill>
                            <a:schemeClr val="tx1"/>
                          </a:solidFill>
                        </a:rPr>
                        <a:t>189</a:t>
                      </a:r>
                      <a:endParaRPr lang="zh-CN" altLang="en-US" sz="1400" b="0" dirty="0">
                        <a:solidFill>
                          <a:schemeClr val="tx1"/>
                        </a:solidFill>
                      </a:endParaRPr>
                    </a:p>
                  </a:txBody>
                  <a:tcPr/>
                </a:tc>
                <a:tc>
                  <a:txBody>
                    <a:bodyPr/>
                    <a:lstStyle/>
                    <a:p>
                      <a:pPr algn="ctr"/>
                      <a:r>
                        <a:rPr lang="en-US" altLang="zh-CN" sz="1400" b="0" dirty="0">
                          <a:solidFill>
                            <a:schemeClr val="tx1"/>
                          </a:solidFill>
                        </a:rPr>
                        <a:t>Wellbutrin</a:t>
                      </a:r>
                      <a:endParaRPr lang="zh-CN" altLang="en-US" sz="1400" b="0" dirty="0">
                        <a:solidFill>
                          <a:schemeClr val="tx1"/>
                        </a:solidFill>
                      </a:endParaRPr>
                    </a:p>
                  </a:txBody>
                  <a:tcPr/>
                </a:tc>
                <a:tc>
                  <a:txBody>
                    <a:bodyPr/>
                    <a:lstStyle/>
                    <a:p>
                      <a:pPr algn="ctr"/>
                      <a:r>
                        <a:rPr lang="en-US" altLang="zh-CN" sz="1400" b="0" dirty="0">
                          <a:solidFill>
                            <a:schemeClr val="tx1"/>
                          </a:solidFill>
                        </a:rPr>
                        <a:t>CliD2</a:t>
                      </a:r>
                      <a:endParaRPr lang="zh-CN" altLang="en-US" sz="1400" b="0" dirty="0">
                        <a:solidFill>
                          <a:schemeClr val="tx1"/>
                        </a:solidFill>
                      </a:endParaRPr>
                    </a:p>
                  </a:txBody>
                  <a:tcPr/>
                </a:tc>
                <a:tc>
                  <a:txBody>
                    <a:bodyPr/>
                    <a:lstStyle/>
                    <a:p>
                      <a:pPr algn="ctr"/>
                      <a:r>
                        <a:rPr lang="en-US" altLang="zh-CN" sz="1400" b="0" dirty="0">
                          <a:solidFill>
                            <a:schemeClr val="tx1"/>
                          </a:solidFill>
                        </a:rPr>
                        <a:t>100 mg twice daily</a:t>
                      </a:r>
                      <a:endParaRPr lang="zh-CN" altLang="en-US" sz="1400" b="0" dirty="0">
                        <a:solidFill>
                          <a:schemeClr val="tx1"/>
                        </a:solidFill>
                      </a:endParaRPr>
                    </a:p>
                  </a:txBody>
                  <a:tcPr/>
                </a:tc>
                <a:extLst>
                  <a:ext uri="{0D108BD9-81ED-4DB2-BD59-A6C34878D82A}">
                    <a16:rowId xmlns:a16="http://schemas.microsoft.com/office/drawing/2014/main" val="2333692411"/>
                  </a:ext>
                </a:extLst>
              </a:tr>
            </a:tbl>
          </a:graphicData>
        </a:graphic>
      </p:graphicFrame>
    </p:spTree>
    <p:extLst>
      <p:ext uri="{BB962C8B-B14F-4D97-AF65-F5344CB8AC3E}">
        <p14:creationId xmlns:p14="http://schemas.microsoft.com/office/powerpoint/2010/main" val="115041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75E-6 4.81481E-6 L 0.39532 0.27106 " pathEditMode="relative" rAng="0" ptsTypes="AA">
                                      <p:cBhvr>
                                        <p:cTn id="6" dur="1000" fill="hold"/>
                                        <p:tgtEl>
                                          <p:spTgt spid="18"/>
                                        </p:tgtEl>
                                        <p:attrNameLst>
                                          <p:attrName>ppt_x</p:attrName>
                                          <p:attrName>ppt_y</p:attrName>
                                        </p:attrNameLst>
                                      </p:cBhvr>
                                      <p:rCtr x="19766" y="135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F6D8C138-1BD3-F740-8F96-2578D56DDE77}"/>
              </a:ext>
            </a:extLst>
          </p:cNvPr>
          <p:cNvSpPr>
            <a:spLocks noGrp="1"/>
          </p:cNvSpPr>
          <p:nvPr>
            <p:ph type="sldNum" sz="quarter" idx="12"/>
          </p:nvPr>
        </p:nvSpPr>
        <p:spPr/>
        <p:txBody>
          <a:bodyPr/>
          <a:lstStyle/>
          <a:p>
            <a:fld id="{8A7A6979-0714-4377-B894-6BE4C2D6E202}" type="slidenum">
              <a:rPr lang="en-US" smtClean="0"/>
              <a:t>37</a:t>
            </a:fld>
            <a:endParaRPr lang="en-US" dirty="0"/>
          </a:p>
        </p:txBody>
      </p:sp>
      <p:pic>
        <p:nvPicPr>
          <p:cNvPr id="17" name="图片 16">
            <a:extLst>
              <a:ext uri="{FF2B5EF4-FFF2-40B4-BE49-F238E27FC236}">
                <a16:creationId xmlns:a16="http://schemas.microsoft.com/office/drawing/2014/main" id="{1F4A774A-85BC-1E45-BDF7-6A59D0EF6A72}"/>
              </a:ext>
            </a:extLst>
          </p:cNvPr>
          <p:cNvPicPr>
            <a:picLocks noChangeAspect="1"/>
          </p:cNvPicPr>
          <p:nvPr/>
        </p:nvPicPr>
        <p:blipFill>
          <a:blip r:embed="rId3"/>
          <a:stretch>
            <a:fillRect/>
          </a:stretch>
        </p:blipFill>
        <p:spPr>
          <a:xfrm>
            <a:off x="9376719" y="1880360"/>
            <a:ext cx="1205556" cy="1548640"/>
          </a:xfrm>
          <a:prstGeom prst="rect">
            <a:avLst/>
          </a:prstGeom>
        </p:spPr>
      </p:pic>
      <p:graphicFrame>
        <p:nvGraphicFramePr>
          <p:cNvPr id="16" name="表格 15">
            <a:extLst>
              <a:ext uri="{FF2B5EF4-FFF2-40B4-BE49-F238E27FC236}">
                <a16:creationId xmlns:a16="http://schemas.microsoft.com/office/drawing/2014/main" id="{5D9B60D9-1935-354F-8B13-C66C7A712889}"/>
              </a:ext>
            </a:extLst>
          </p:cNvPr>
          <p:cNvGraphicFramePr>
            <a:graphicFrameLocks noGrp="1"/>
          </p:cNvGraphicFramePr>
          <p:nvPr>
            <p:extLst>
              <p:ext uri="{D42A27DB-BD31-4B8C-83A1-F6EECF244321}">
                <p14:modId xmlns:p14="http://schemas.microsoft.com/office/powerpoint/2010/main" val="2586280481"/>
              </p:ext>
            </p:extLst>
          </p:nvPr>
        </p:nvGraphicFramePr>
        <p:xfrm>
          <a:off x="2381250" y="771265"/>
          <a:ext cx="5805487" cy="1798320"/>
        </p:xfrm>
        <a:graphic>
          <a:graphicData uri="http://schemas.openxmlformats.org/drawingml/2006/table">
            <a:tbl>
              <a:tblPr firstRow="1" firstCol="1" bandRow="1">
                <a:tableStyleId>{1E171933-4619-4E11-9A3F-F7608DF75F80}</a:tableStyleId>
              </a:tblPr>
              <a:tblGrid>
                <a:gridCol w="1051330">
                  <a:extLst>
                    <a:ext uri="{9D8B030D-6E8A-4147-A177-3AD203B41FA5}">
                      <a16:colId xmlns:a16="http://schemas.microsoft.com/office/drawing/2014/main" val="2062053275"/>
                    </a:ext>
                  </a:extLst>
                </a:gridCol>
                <a:gridCol w="1396749">
                  <a:extLst>
                    <a:ext uri="{9D8B030D-6E8A-4147-A177-3AD203B41FA5}">
                      <a16:colId xmlns:a16="http://schemas.microsoft.com/office/drawing/2014/main" val="3900980817"/>
                    </a:ext>
                  </a:extLst>
                </a:gridCol>
                <a:gridCol w="1074372">
                  <a:extLst>
                    <a:ext uri="{9D8B030D-6E8A-4147-A177-3AD203B41FA5}">
                      <a16:colId xmlns:a16="http://schemas.microsoft.com/office/drawing/2014/main" val="3941468851"/>
                    </a:ext>
                  </a:extLst>
                </a:gridCol>
                <a:gridCol w="2283036">
                  <a:extLst>
                    <a:ext uri="{9D8B030D-6E8A-4147-A177-3AD203B41FA5}">
                      <a16:colId xmlns:a16="http://schemas.microsoft.com/office/drawing/2014/main" val="2903947345"/>
                    </a:ext>
                  </a:extLst>
                </a:gridCol>
              </a:tblGrid>
              <a:tr h="656732">
                <a:tc>
                  <a:txBody>
                    <a:bodyPr/>
                    <a:lstStyle/>
                    <a:p>
                      <a:pPr algn="ctr"/>
                      <a:r>
                        <a:rPr lang="en-US" altLang="zh-CN" sz="2000" b="0" dirty="0">
                          <a:solidFill>
                            <a:schemeClr val="tx1"/>
                          </a:solidFill>
                        </a:rPr>
                        <a:t>a0. </a:t>
                      </a:r>
                      <a:br>
                        <a:rPr lang="en-US" altLang="zh-CN" sz="2000" b="0" dirty="0">
                          <a:solidFill>
                            <a:schemeClr val="tx1"/>
                          </a:solidFill>
                        </a:rPr>
                      </a:br>
                      <a:r>
                        <a:rPr lang="en-US" altLang="zh-CN" sz="2000" b="0" dirty="0">
                          <a:solidFill>
                            <a:schemeClr val="tx1"/>
                          </a:solidFill>
                        </a:rPr>
                        <a:t>Patient ID</a:t>
                      </a:r>
                      <a:endParaRPr lang="zh-CN" altLang="en-US" sz="2000" b="0" dirty="0">
                        <a:solidFill>
                          <a:schemeClr val="tx1"/>
                        </a:solidFill>
                      </a:endParaRPr>
                    </a:p>
                  </a:txBody>
                  <a:tcPr>
                    <a:solidFill>
                      <a:schemeClr val="accent4">
                        <a:lumMod val="60000"/>
                        <a:lumOff val="40000"/>
                      </a:schemeClr>
                    </a:solidFill>
                  </a:tcPr>
                </a:tc>
                <a:tc>
                  <a:txBody>
                    <a:bodyPr/>
                    <a:lstStyle/>
                    <a:p>
                      <a:pPr algn="ctr"/>
                      <a:r>
                        <a:rPr lang="en-US" altLang="zh-CN" sz="2000" b="0" dirty="0">
                          <a:solidFill>
                            <a:schemeClr val="tx1"/>
                          </a:solidFill>
                        </a:rPr>
                        <a:t>a1.</a:t>
                      </a:r>
                    </a:p>
                    <a:p>
                      <a:pPr algn="ctr"/>
                      <a:r>
                        <a:rPr lang="en-US" altLang="zh-CN" sz="2000" b="0" dirty="0">
                          <a:solidFill>
                            <a:schemeClr val="tx1"/>
                          </a:solidFill>
                        </a:rPr>
                        <a:t>Medication Name</a:t>
                      </a:r>
                      <a:endParaRPr lang="zh-CN" altLang="en-US" sz="2000" b="0" dirty="0">
                        <a:solidFill>
                          <a:schemeClr val="tx1"/>
                        </a:solidFill>
                      </a:endParaRPr>
                    </a:p>
                  </a:txBody>
                  <a:tcPr>
                    <a:solidFill>
                      <a:schemeClr val="accent4">
                        <a:lumMod val="60000"/>
                        <a:lumOff val="40000"/>
                      </a:schemeClr>
                    </a:solidFill>
                  </a:tcPr>
                </a:tc>
                <a:tc>
                  <a:txBody>
                    <a:bodyPr/>
                    <a:lstStyle/>
                    <a:p>
                      <a:pPr algn="ctr"/>
                      <a:r>
                        <a:rPr lang="en-US" altLang="zh-CN" sz="2000" b="0" dirty="0">
                          <a:solidFill>
                            <a:schemeClr val="tx1"/>
                          </a:solidFill>
                        </a:rPr>
                        <a:t>a2.</a:t>
                      </a:r>
                    </a:p>
                    <a:p>
                      <a:pPr algn="ctr"/>
                      <a:r>
                        <a:rPr lang="en-US" altLang="zh-CN" sz="2000" b="0" dirty="0">
                          <a:solidFill>
                            <a:schemeClr val="tx1"/>
                          </a:solidFill>
                        </a:rPr>
                        <a:t>Clinical </a:t>
                      </a:r>
                    </a:p>
                    <a:p>
                      <a:pPr algn="ctr"/>
                      <a:r>
                        <a:rPr lang="en-US" altLang="zh-CN" sz="2000" b="0" dirty="0">
                          <a:solidFill>
                            <a:schemeClr val="tx1"/>
                          </a:solidFill>
                        </a:rPr>
                        <a:t>Data</a:t>
                      </a:r>
                      <a:endParaRPr lang="zh-CN" altLang="en-US" sz="2000" b="0" dirty="0">
                        <a:solidFill>
                          <a:schemeClr val="tx1"/>
                        </a:solidFill>
                      </a:endParaRPr>
                    </a:p>
                  </a:txBody>
                  <a:tcPr>
                    <a:solidFill>
                      <a:schemeClr val="accent4">
                        <a:lumMod val="60000"/>
                        <a:lumOff val="40000"/>
                      </a:schemeClr>
                    </a:solidFill>
                  </a:tcPr>
                </a:tc>
                <a:tc>
                  <a:txBody>
                    <a:bodyPr/>
                    <a:lstStyle/>
                    <a:p>
                      <a:pPr algn="ctr"/>
                      <a:r>
                        <a:rPr lang="en-US" altLang="zh-CN" sz="2000" b="0" dirty="0">
                          <a:solidFill>
                            <a:schemeClr val="tx1"/>
                          </a:solidFill>
                        </a:rPr>
                        <a:t>a4.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dirty="0">
                          <a:solidFill>
                            <a:schemeClr val="tx1"/>
                          </a:solidFill>
                        </a:rPr>
                        <a:t>Dosage</a:t>
                      </a:r>
                    </a:p>
                    <a:p>
                      <a:pPr algn="ctr"/>
                      <a:endParaRPr lang="en-US" altLang="zh-CN" sz="2000" b="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436339341"/>
                  </a:ext>
                </a:extLst>
              </a:tr>
              <a:tr h="211849">
                <a:tc>
                  <a:txBody>
                    <a:bodyPr/>
                    <a:lstStyle/>
                    <a:p>
                      <a:pPr algn="ctr"/>
                      <a:r>
                        <a:rPr lang="en-US" altLang="zh-CN" sz="2000" b="0" dirty="0">
                          <a:solidFill>
                            <a:schemeClr val="tx1"/>
                          </a:solidFill>
                        </a:rPr>
                        <a:t>188</a:t>
                      </a:r>
                      <a:endParaRPr lang="zh-CN" altLang="en-US" sz="2000" b="0" dirty="0">
                        <a:solidFill>
                          <a:schemeClr val="tx1"/>
                        </a:solidFill>
                      </a:endParaRPr>
                    </a:p>
                  </a:txBody>
                  <a:tcPr/>
                </a:tc>
                <a:tc>
                  <a:txBody>
                    <a:bodyPr/>
                    <a:lstStyle/>
                    <a:p>
                      <a:pPr algn="ctr"/>
                      <a:r>
                        <a:rPr lang="en-US" altLang="zh-CN" sz="2000" b="0" dirty="0">
                          <a:solidFill>
                            <a:schemeClr val="tx1"/>
                          </a:solidFill>
                        </a:rPr>
                        <a:t>Ibuprofen</a:t>
                      </a:r>
                      <a:endParaRPr lang="zh-CN" altLang="en-US" sz="2000" b="0" dirty="0">
                        <a:solidFill>
                          <a:schemeClr val="tx1"/>
                        </a:solidFill>
                      </a:endParaRPr>
                    </a:p>
                  </a:txBody>
                  <a:tcPr/>
                </a:tc>
                <a:tc>
                  <a:txBody>
                    <a:bodyPr/>
                    <a:lstStyle/>
                    <a:p>
                      <a:pPr algn="ctr"/>
                      <a:r>
                        <a:rPr lang="en-US" altLang="zh-CN" sz="2000" b="0" dirty="0">
                          <a:solidFill>
                            <a:schemeClr val="tx1"/>
                          </a:solidFill>
                        </a:rPr>
                        <a:t>CliD1</a:t>
                      </a:r>
                      <a:endParaRPr lang="zh-CN" altLang="en-US" sz="2000" b="0" dirty="0">
                        <a:solidFill>
                          <a:schemeClr val="tx1"/>
                        </a:solidFill>
                      </a:endParaRPr>
                    </a:p>
                  </a:txBody>
                  <a:tcPr/>
                </a:tc>
                <a:tc>
                  <a:txBody>
                    <a:bodyPr/>
                    <a:lstStyle/>
                    <a:p>
                      <a:pPr algn="ctr"/>
                      <a:r>
                        <a:rPr lang="en-US" altLang="zh-CN" sz="2000" b="0" dirty="0">
                          <a:solidFill>
                            <a:schemeClr val="tx1"/>
                          </a:solidFill>
                        </a:rPr>
                        <a:t>New Dosage</a:t>
                      </a:r>
                      <a:endParaRPr lang="zh-CN" altLang="en-US" sz="2000" b="0" dirty="0">
                        <a:solidFill>
                          <a:schemeClr val="tx1"/>
                        </a:solidFill>
                      </a:endParaRPr>
                    </a:p>
                  </a:txBody>
                  <a:tcPr>
                    <a:solidFill>
                      <a:schemeClr val="accent3">
                        <a:lumMod val="60000"/>
                        <a:lumOff val="40000"/>
                      </a:schemeClr>
                    </a:solidFill>
                  </a:tcPr>
                </a:tc>
                <a:extLst>
                  <a:ext uri="{0D108BD9-81ED-4DB2-BD59-A6C34878D82A}">
                    <a16:rowId xmlns:a16="http://schemas.microsoft.com/office/drawing/2014/main" val="1383118963"/>
                  </a:ext>
                </a:extLst>
              </a:tr>
              <a:tr h="360144">
                <a:tc>
                  <a:txBody>
                    <a:bodyPr/>
                    <a:lstStyle/>
                    <a:p>
                      <a:pPr algn="ctr"/>
                      <a:r>
                        <a:rPr lang="en-US" altLang="zh-CN" sz="2000" b="0" dirty="0">
                          <a:solidFill>
                            <a:schemeClr val="tx1"/>
                          </a:solidFill>
                        </a:rPr>
                        <a:t>189</a:t>
                      </a:r>
                      <a:endParaRPr lang="zh-CN" altLang="en-US" sz="2000" b="0" dirty="0">
                        <a:solidFill>
                          <a:schemeClr val="tx1"/>
                        </a:solidFill>
                      </a:endParaRPr>
                    </a:p>
                  </a:txBody>
                  <a:tcPr/>
                </a:tc>
                <a:tc>
                  <a:txBody>
                    <a:bodyPr/>
                    <a:lstStyle/>
                    <a:p>
                      <a:pPr algn="ctr"/>
                      <a:r>
                        <a:rPr lang="en-US" altLang="zh-CN" sz="2000" b="0" dirty="0">
                          <a:solidFill>
                            <a:schemeClr val="tx1"/>
                          </a:solidFill>
                        </a:rPr>
                        <a:t>Wellbutrin</a:t>
                      </a:r>
                      <a:endParaRPr lang="zh-CN" altLang="en-US" sz="2000" b="0" dirty="0">
                        <a:solidFill>
                          <a:schemeClr val="tx1"/>
                        </a:solidFill>
                      </a:endParaRPr>
                    </a:p>
                  </a:txBody>
                  <a:tcPr/>
                </a:tc>
                <a:tc>
                  <a:txBody>
                    <a:bodyPr/>
                    <a:lstStyle/>
                    <a:p>
                      <a:pPr algn="ctr"/>
                      <a:r>
                        <a:rPr lang="en-US" altLang="zh-CN" sz="2000" b="0" dirty="0">
                          <a:solidFill>
                            <a:schemeClr val="tx1"/>
                          </a:solidFill>
                        </a:rPr>
                        <a:t>CliD2</a:t>
                      </a:r>
                      <a:endParaRPr lang="zh-CN" altLang="en-US" sz="2000" b="0" dirty="0">
                        <a:solidFill>
                          <a:schemeClr val="tx1"/>
                        </a:solidFill>
                      </a:endParaRPr>
                    </a:p>
                  </a:txBody>
                  <a:tcPr/>
                </a:tc>
                <a:tc>
                  <a:txBody>
                    <a:bodyPr/>
                    <a:lstStyle/>
                    <a:p>
                      <a:pPr algn="ctr"/>
                      <a:r>
                        <a:rPr lang="en-US" altLang="zh-CN" sz="2000" b="0" dirty="0">
                          <a:solidFill>
                            <a:schemeClr val="tx1"/>
                          </a:solidFill>
                        </a:rPr>
                        <a:t>100 mg twice daily</a:t>
                      </a:r>
                      <a:endParaRPr lang="zh-CN" altLang="en-US" sz="2000" b="0" dirty="0">
                        <a:solidFill>
                          <a:schemeClr val="tx1"/>
                        </a:solidFill>
                      </a:endParaRPr>
                    </a:p>
                  </a:txBody>
                  <a:tcPr/>
                </a:tc>
                <a:extLst>
                  <a:ext uri="{0D108BD9-81ED-4DB2-BD59-A6C34878D82A}">
                    <a16:rowId xmlns:a16="http://schemas.microsoft.com/office/drawing/2014/main" val="2333692411"/>
                  </a:ext>
                </a:extLst>
              </a:tr>
            </a:tbl>
          </a:graphicData>
        </a:graphic>
      </p:graphicFrame>
      <p:graphicFrame>
        <p:nvGraphicFramePr>
          <p:cNvPr id="11" name="表格 10">
            <a:extLst>
              <a:ext uri="{FF2B5EF4-FFF2-40B4-BE49-F238E27FC236}">
                <a16:creationId xmlns:a16="http://schemas.microsoft.com/office/drawing/2014/main" id="{CD3DB33D-C7D9-4745-9082-DF6BCBCD16E1}"/>
              </a:ext>
            </a:extLst>
          </p:cNvPr>
          <p:cNvGraphicFramePr>
            <a:graphicFrameLocks noGrp="1"/>
          </p:cNvGraphicFramePr>
          <p:nvPr>
            <p:extLst>
              <p:ext uri="{D42A27DB-BD31-4B8C-83A1-F6EECF244321}">
                <p14:modId xmlns:p14="http://schemas.microsoft.com/office/powerpoint/2010/main" val="1605365514"/>
              </p:ext>
            </p:extLst>
          </p:nvPr>
        </p:nvGraphicFramePr>
        <p:xfrm>
          <a:off x="1694584" y="4002665"/>
          <a:ext cx="7435993" cy="1798320"/>
        </p:xfrm>
        <a:graphic>
          <a:graphicData uri="http://schemas.openxmlformats.org/drawingml/2006/table">
            <a:tbl>
              <a:tblPr firstRow="1" firstCol="1" bandRow="1">
                <a:tableStyleId>{1E171933-4619-4E11-9A3F-F7608DF75F80}</a:tableStyleId>
              </a:tblPr>
              <a:tblGrid>
                <a:gridCol w="1039239">
                  <a:extLst>
                    <a:ext uri="{9D8B030D-6E8A-4147-A177-3AD203B41FA5}">
                      <a16:colId xmlns:a16="http://schemas.microsoft.com/office/drawing/2014/main" val="2392303474"/>
                    </a:ext>
                  </a:extLst>
                </a:gridCol>
                <a:gridCol w="1380684">
                  <a:extLst>
                    <a:ext uri="{9D8B030D-6E8A-4147-A177-3AD203B41FA5}">
                      <a16:colId xmlns:a16="http://schemas.microsoft.com/office/drawing/2014/main" val="696982075"/>
                    </a:ext>
                  </a:extLst>
                </a:gridCol>
                <a:gridCol w="1062014">
                  <a:extLst>
                    <a:ext uri="{9D8B030D-6E8A-4147-A177-3AD203B41FA5}">
                      <a16:colId xmlns:a16="http://schemas.microsoft.com/office/drawing/2014/main" val="2018791737"/>
                    </a:ext>
                  </a:extLst>
                </a:gridCol>
                <a:gridCol w="2263419">
                  <a:extLst>
                    <a:ext uri="{9D8B030D-6E8A-4147-A177-3AD203B41FA5}">
                      <a16:colId xmlns:a16="http://schemas.microsoft.com/office/drawing/2014/main" val="3991618385"/>
                    </a:ext>
                  </a:extLst>
                </a:gridCol>
                <a:gridCol w="1690637">
                  <a:extLst>
                    <a:ext uri="{9D8B030D-6E8A-4147-A177-3AD203B41FA5}">
                      <a16:colId xmlns:a16="http://schemas.microsoft.com/office/drawing/2014/main" val="982224606"/>
                    </a:ext>
                  </a:extLst>
                </a:gridCol>
              </a:tblGrid>
              <a:tr h="370840">
                <a:tc>
                  <a:txBody>
                    <a:bodyPr/>
                    <a:lstStyle/>
                    <a:p>
                      <a:pPr algn="ctr"/>
                      <a:r>
                        <a:rPr lang="en-US" altLang="zh-CN" sz="2000" b="0" dirty="0">
                          <a:solidFill>
                            <a:schemeClr val="tx1"/>
                          </a:solidFill>
                        </a:rPr>
                        <a:t>a0. </a:t>
                      </a:r>
                      <a:br>
                        <a:rPr lang="en-US" altLang="zh-CN" sz="2000" b="0" dirty="0">
                          <a:solidFill>
                            <a:schemeClr val="tx1"/>
                          </a:solidFill>
                        </a:rPr>
                      </a:br>
                      <a:r>
                        <a:rPr lang="en-US" altLang="zh-CN" sz="2000" b="0" dirty="0">
                          <a:solidFill>
                            <a:schemeClr val="tx1"/>
                          </a:solidFill>
                        </a:rPr>
                        <a:t>Patient ID</a:t>
                      </a:r>
                      <a:endParaRPr lang="zh-CN" altLang="en-US" sz="2000" b="0" dirty="0">
                        <a:solidFill>
                          <a:schemeClr val="tx1"/>
                        </a:solidFill>
                      </a:endParaRPr>
                    </a:p>
                  </a:txBody>
                  <a:tcPr>
                    <a:solidFill>
                      <a:schemeClr val="accent4">
                        <a:lumMod val="60000"/>
                        <a:lumOff val="40000"/>
                      </a:schemeClr>
                    </a:solidFill>
                  </a:tcPr>
                </a:tc>
                <a:tc>
                  <a:txBody>
                    <a:bodyPr/>
                    <a:lstStyle/>
                    <a:p>
                      <a:pPr algn="ctr"/>
                      <a:r>
                        <a:rPr lang="en-US" altLang="zh-CN" sz="2000" b="0" dirty="0">
                          <a:solidFill>
                            <a:schemeClr val="tx1"/>
                          </a:solidFill>
                        </a:rPr>
                        <a:t>a1.</a:t>
                      </a:r>
                    </a:p>
                    <a:p>
                      <a:pPr algn="ctr"/>
                      <a:r>
                        <a:rPr lang="en-US" altLang="zh-CN" sz="2000" b="0" dirty="0">
                          <a:solidFill>
                            <a:schemeClr val="tx1"/>
                          </a:solidFill>
                        </a:rPr>
                        <a:t>Medication Name</a:t>
                      </a:r>
                      <a:endParaRPr lang="zh-CN" altLang="en-US" sz="2000" b="0" dirty="0">
                        <a:solidFill>
                          <a:schemeClr val="tx1"/>
                        </a:solidFill>
                      </a:endParaRPr>
                    </a:p>
                  </a:txBody>
                  <a:tcPr>
                    <a:solidFill>
                      <a:schemeClr val="accent4">
                        <a:lumMod val="60000"/>
                        <a:lumOff val="40000"/>
                      </a:schemeClr>
                    </a:solidFill>
                  </a:tcPr>
                </a:tc>
                <a:tc>
                  <a:txBody>
                    <a:bodyPr/>
                    <a:lstStyle/>
                    <a:p>
                      <a:pPr algn="ctr"/>
                      <a:r>
                        <a:rPr lang="en-US" altLang="zh-CN" sz="2000" b="0" dirty="0">
                          <a:solidFill>
                            <a:schemeClr val="tx1"/>
                          </a:solidFill>
                        </a:rPr>
                        <a:t>a2.</a:t>
                      </a:r>
                    </a:p>
                    <a:p>
                      <a:pPr algn="ctr"/>
                      <a:r>
                        <a:rPr lang="en-US" altLang="zh-CN" sz="2000" b="0" dirty="0">
                          <a:solidFill>
                            <a:schemeClr val="tx1"/>
                          </a:solidFill>
                        </a:rPr>
                        <a:t>Clinical </a:t>
                      </a:r>
                    </a:p>
                    <a:p>
                      <a:pPr algn="ctr"/>
                      <a:r>
                        <a:rPr lang="en-US" altLang="zh-CN" sz="2000" b="0" dirty="0">
                          <a:solidFill>
                            <a:schemeClr val="tx1"/>
                          </a:solidFill>
                        </a:rPr>
                        <a:t>Data</a:t>
                      </a:r>
                      <a:endParaRPr lang="zh-CN" altLang="en-US" sz="2000" b="0" dirty="0">
                        <a:solidFill>
                          <a:schemeClr val="tx1"/>
                        </a:solidFill>
                      </a:endParaRPr>
                    </a:p>
                  </a:txBody>
                  <a:tcPr>
                    <a:solidFill>
                      <a:schemeClr val="accent4">
                        <a:lumMod val="60000"/>
                        <a:lumOff val="40000"/>
                      </a:schemeClr>
                    </a:solidFill>
                  </a:tcPr>
                </a:tc>
                <a:tc>
                  <a:txBody>
                    <a:bodyPr/>
                    <a:lstStyle/>
                    <a:p>
                      <a:pPr algn="ctr"/>
                      <a:r>
                        <a:rPr lang="en-US" altLang="zh-CN" sz="2000" b="0" dirty="0">
                          <a:solidFill>
                            <a:schemeClr val="tx1"/>
                          </a:solidFill>
                        </a:rPr>
                        <a:t>a4.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dirty="0">
                          <a:solidFill>
                            <a:schemeClr val="tx1"/>
                          </a:solidFill>
                        </a:rPr>
                        <a:t>Dosage</a:t>
                      </a:r>
                    </a:p>
                    <a:p>
                      <a:pPr algn="ctr"/>
                      <a:endParaRPr lang="en-US" altLang="zh-CN" sz="2000" b="0" dirty="0">
                        <a:solidFill>
                          <a:schemeClr val="tx1"/>
                        </a:solidFill>
                      </a:endParaRPr>
                    </a:p>
                  </a:txBody>
                  <a:tcPr>
                    <a:solidFill>
                      <a:schemeClr val="accent4">
                        <a:lumMod val="60000"/>
                        <a:lumOff val="40000"/>
                      </a:schemeClr>
                    </a:solidFill>
                  </a:tcPr>
                </a:tc>
                <a:tc>
                  <a:txBody>
                    <a:bodyPr/>
                    <a:lstStyle/>
                    <a:p>
                      <a:pPr algn="ctr"/>
                      <a:r>
                        <a:rPr lang="en-US" altLang="zh-CN" sz="2000" b="0" dirty="0">
                          <a:solidFill>
                            <a:schemeClr val="tx1"/>
                          </a:solidFill>
                        </a:rPr>
                        <a:t>a5.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dirty="0">
                          <a:solidFill>
                            <a:schemeClr val="tx1"/>
                          </a:solidFill>
                        </a:rPr>
                        <a:t>Mechanism of Action</a:t>
                      </a:r>
                      <a:endParaRPr lang="zh-CN" altLang="en-US" sz="2000" b="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3324915150"/>
                  </a:ext>
                </a:extLst>
              </a:tr>
              <a:tr h="370840">
                <a:tc>
                  <a:txBody>
                    <a:bodyPr/>
                    <a:lstStyle/>
                    <a:p>
                      <a:pPr algn="ctr"/>
                      <a:r>
                        <a:rPr lang="en-US" altLang="zh-CN" sz="2000" b="0" dirty="0">
                          <a:solidFill>
                            <a:schemeClr val="tx1"/>
                          </a:solidFill>
                        </a:rPr>
                        <a:t>188</a:t>
                      </a:r>
                      <a:endParaRPr lang="zh-CN" altLang="en-US" sz="2000" b="0" dirty="0">
                        <a:solidFill>
                          <a:schemeClr val="tx1"/>
                        </a:solidFill>
                      </a:endParaRPr>
                    </a:p>
                  </a:txBody>
                  <a:tcPr/>
                </a:tc>
                <a:tc>
                  <a:txBody>
                    <a:bodyPr/>
                    <a:lstStyle/>
                    <a:p>
                      <a:pPr algn="ctr"/>
                      <a:r>
                        <a:rPr lang="en-US" altLang="zh-CN" sz="2000" b="0" dirty="0">
                          <a:solidFill>
                            <a:schemeClr val="tx1"/>
                          </a:solidFill>
                        </a:rPr>
                        <a:t>Ibuprofen</a:t>
                      </a:r>
                      <a:endParaRPr lang="zh-CN" altLang="en-US" sz="2000" b="0" dirty="0">
                        <a:solidFill>
                          <a:schemeClr val="tx1"/>
                        </a:solidFill>
                      </a:endParaRPr>
                    </a:p>
                  </a:txBody>
                  <a:tcPr/>
                </a:tc>
                <a:tc>
                  <a:txBody>
                    <a:bodyPr/>
                    <a:lstStyle/>
                    <a:p>
                      <a:pPr algn="ctr"/>
                      <a:r>
                        <a:rPr lang="en-US" altLang="zh-CN" sz="2000" b="0" dirty="0">
                          <a:solidFill>
                            <a:schemeClr val="tx1"/>
                          </a:solidFill>
                        </a:rPr>
                        <a:t>CliD1</a:t>
                      </a:r>
                      <a:endParaRPr lang="zh-CN" altLang="en-US" sz="2000" b="0" dirty="0">
                        <a:solidFill>
                          <a:schemeClr val="tx1"/>
                        </a:solidFill>
                      </a:endParaRPr>
                    </a:p>
                  </a:txBody>
                  <a:tcPr/>
                </a:tc>
                <a:tc>
                  <a:txBody>
                    <a:bodyPr/>
                    <a:lstStyle/>
                    <a:p>
                      <a:pPr algn="ctr"/>
                      <a:r>
                        <a:rPr lang="en-US" altLang="zh-CN" sz="2000" b="0" dirty="0">
                          <a:solidFill>
                            <a:schemeClr val="tx1"/>
                          </a:solidFill>
                        </a:rPr>
                        <a:t>New Dosage</a:t>
                      </a:r>
                      <a:endParaRPr lang="zh-CN" altLang="en-US" sz="2000" b="0" dirty="0">
                        <a:solidFill>
                          <a:schemeClr val="tx1"/>
                        </a:solidFill>
                      </a:endParaRPr>
                    </a:p>
                  </a:txBody>
                  <a:tcPr>
                    <a:solidFill>
                      <a:schemeClr val="accent3">
                        <a:lumMod val="60000"/>
                        <a:lumOff val="40000"/>
                      </a:schemeClr>
                    </a:solidFill>
                  </a:tcPr>
                </a:tc>
                <a:tc>
                  <a:txBody>
                    <a:bodyPr/>
                    <a:lstStyle/>
                    <a:p>
                      <a:pPr algn="ctr"/>
                      <a:r>
                        <a:rPr lang="en-US" altLang="zh-CN" sz="2000" b="0" dirty="0">
                          <a:solidFill>
                            <a:schemeClr val="tx1"/>
                          </a:solidFill>
                        </a:rPr>
                        <a:t>MeA1</a:t>
                      </a:r>
                      <a:endParaRPr lang="zh-CN" altLang="en-US" sz="2000" b="0" dirty="0">
                        <a:solidFill>
                          <a:schemeClr val="tx1"/>
                        </a:solidFill>
                      </a:endParaRPr>
                    </a:p>
                  </a:txBody>
                  <a:tcPr/>
                </a:tc>
                <a:extLst>
                  <a:ext uri="{0D108BD9-81ED-4DB2-BD59-A6C34878D82A}">
                    <a16:rowId xmlns:a16="http://schemas.microsoft.com/office/drawing/2014/main" val="2759757479"/>
                  </a:ext>
                </a:extLst>
              </a:tr>
              <a:tr h="370840">
                <a:tc>
                  <a:txBody>
                    <a:bodyPr/>
                    <a:lstStyle/>
                    <a:p>
                      <a:pPr algn="ctr"/>
                      <a:r>
                        <a:rPr lang="en-US" altLang="zh-CN" sz="2000" b="0" dirty="0">
                          <a:solidFill>
                            <a:schemeClr val="tx1"/>
                          </a:solidFill>
                        </a:rPr>
                        <a:t>189</a:t>
                      </a:r>
                      <a:endParaRPr lang="zh-CN" altLang="en-US" sz="2000" b="0" dirty="0">
                        <a:solidFill>
                          <a:schemeClr val="tx1"/>
                        </a:solidFill>
                      </a:endParaRPr>
                    </a:p>
                  </a:txBody>
                  <a:tcPr/>
                </a:tc>
                <a:tc>
                  <a:txBody>
                    <a:bodyPr/>
                    <a:lstStyle/>
                    <a:p>
                      <a:pPr algn="ctr"/>
                      <a:r>
                        <a:rPr lang="en-US" altLang="zh-CN" sz="2000" b="0" dirty="0">
                          <a:solidFill>
                            <a:schemeClr val="tx1"/>
                          </a:solidFill>
                        </a:rPr>
                        <a:t>Wellbutrin</a:t>
                      </a:r>
                      <a:endParaRPr lang="zh-CN" altLang="en-US" sz="2000" b="0" dirty="0">
                        <a:solidFill>
                          <a:schemeClr val="tx1"/>
                        </a:solidFill>
                      </a:endParaRPr>
                    </a:p>
                  </a:txBody>
                  <a:tcPr/>
                </a:tc>
                <a:tc>
                  <a:txBody>
                    <a:bodyPr/>
                    <a:lstStyle/>
                    <a:p>
                      <a:pPr algn="ctr"/>
                      <a:r>
                        <a:rPr lang="en-US" altLang="zh-CN" sz="2000" b="0" dirty="0">
                          <a:solidFill>
                            <a:schemeClr val="tx1"/>
                          </a:solidFill>
                        </a:rPr>
                        <a:t>CliD2</a:t>
                      </a:r>
                      <a:endParaRPr lang="zh-CN" altLang="en-US" sz="2000" b="0" dirty="0">
                        <a:solidFill>
                          <a:schemeClr val="tx1"/>
                        </a:solidFill>
                      </a:endParaRPr>
                    </a:p>
                  </a:txBody>
                  <a:tcPr/>
                </a:tc>
                <a:tc>
                  <a:txBody>
                    <a:bodyPr/>
                    <a:lstStyle/>
                    <a:p>
                      <a:pPr algn="ctr"/>
                      <a:r>
                        <a:rPr lang="en-US" altLang="zh-CN" sz="2000" b="0" dirty="0">
                          <a:solidFill>
                            <a:schemeClr val="tx1"/>
                          </a:solidFill>
                        </a:rPr>
                        <a:t>100 mg twice daily</a:t>
                      </a:r>
                      <a:endParaRPr lang="zh-CN" altLang="en-US" sz="2000" b="0" dirty="0">
                        <a:solidFill>
                          <a:schemeClr val="tx1"/>
                        </a:solidFill>
                      </a:endParaRPr>
                    </a:p>
                  </a:txBody>
                  <a:tcPr/>
                </a:tc>
                <a:tc>
                  <a:txBody>
                    <a:bodyPr/>
                    <a:lstStyle/>
                    <a:p>
                      <a:pPr algn="ctr"/>
                      <a:r>
                        <a:rPr lang="en-US" altLang="zh-CN" sz="2000" b="0" dirty="0">
                          <a:solidFill>
                            <a:schemeClr val="tx1"/>
                          </a:solidFill>
                        </a:rPr>
                        <a:t>MeA2</a:t>
                      </a:r>
                      <a:endParaRPr lang="zh-CN" altLang="en-US" sz="2000" b="0" dirty="0">
                        <a:solidFill>
                          <a:schemeClr val="tx1"/>
                        </a:solidFill>
                      </a:endParaRPr>
                    </a:p>
                  </a:txBody>
                  <a:tcPr/>
                </a:tc>
                <a:extLst>
                  <a:ext uri="{0D108BD9-81ED-4DB2-BD59-A6C34878D82A}">
                    <a16:rowId xmlns:a16="http://schemas.microsoft.com/office/drawing/2014/main" val="3271478559"/>
                  </a:ext>
                </a:extLst>
              </a:tr>
            </a:tbl>
          </a:graphicData>
        </a:graphic>
      </p:graphicFrame>
      <p:cxnSp>
        <p:nvCxnSpPr>
          <p:cNvPr id="4" name="直线箭头连接符 3">
            <a:extLst>
              <a:ext uri="{FF2B5EF4-FFF2-40B4-BE49-F238E27FC236}">
                <a16:creationId xmlns:a16="http://schemas.microsoft.com/office/drawing/2014/main" id="{9B422573-B61A-F24C-AE73-C263C79914F5}"/>
              </a:ext>
            </a:extLst>
          </p:cNvPr>
          <p:cNvCxnSpPr/>
          <p:nvPr/>
        </p:nvCxnSpPr>
        <p:spPr>
          <a:xfrm>
            <a:off x="5157788" y="2569585"/>
            <a:ext cx="0" cy="1330903"/>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id="{CD12F5FB-3FF3-0344-BEE2-E9E099B1D506}"/>
              </a:ext>
            </a:extLst>
          </p:cNvPr>
          <p:cNvSpPr/>
          <p:nvPr/>
        </p:nvSpPr>
        <p:spPr>
          <a:xfrm>
            <a:off x="1577463" y="2817373"/>
            <a:ext cx="3580324" cy="830997"/>
          </a:xfrm>
          <a:prstGeom prst="rect">
            <a:avLst/>
          </a:prstGeom>
        </p:spPr>
        <p:txBody>
          <a:bodyPr wrap="square">
            <a:spAutoFit/>
          </a:bodyPr>
          <a:lstStyle/>
          <a:p>
            <a:r>
              <a:rPr lang="en" altLang="zh-CN" sz="2400" dirty="0">
                <a:highlight>
                  <a:srgbClr val="FFFF00"/>
                </a:highlight>
              </a:rPr>
              <a:t>Put</a:t>
            </a:r>
            <a:r>
              <a:rPr lang="en" altLang="zh-CN" sz="2400" dirty="0"/>
              <a:t> (BX-</a:t>
            </a:r>
            <a:r>
              <a:rPr lang="en" altLang="zh-CN" sz="2400" dirty="0" err="1"/>
              <a:t>doct</a:t>
            </a:r>
            <a:r>
              <a:rPr lang="en" altLang="zh-CN" sz="2400" dirty="0"/>
              <a:t>, source, view’) </a:t>
            </a:r>
          </a:p>
          <a:p>
            <a:r>
              <a:rPr lang="en" altLang="zh-CN" sz="2400" dirty="0"/>
              <a:t>      = source’ </a:t>
            </a:r>
          </a:p>
        </p:txBody>
      </p:sp>
      <p:sp>
        <p:nvSpPr>
          <p:cNvPr id="15" name="文本框 14">
            <a:extLst>
              <a:ext uri="{FF2B5EF4-FFF2-40B4-BE49-F238E27FC236}">
                <a16:creationId xmlns:a16="http://schemas.microsoft.com/office/drawing/2014/main" id="{345AA37C-7EB9-1348-A53B-FC251978E3F6}"/>
              </a:ext>
            </a:extLst>
          </p:cNvPr>
          <p:cNvSpPr txBox="1"/>
          <p:nvPr/>
        </p:nvSpPr>
        <p:spPr>
          <a:xfrm>
            <a:off x="4767798" y="185317"/>
            <a:ext cx="1085851" cy="461665"/>
          </a:xfrm>
          <a:prstGeom prst="rect">
            <a:avLst/>
          </a:prstGeom>
          <a:noFill/>
        </p:spPr>
        <p:txBody>
          <a:bodyPr wrap="square" rtlCol="0">
            <a:spAutoFit/>
          </a:bodyPr>
          <a:lstStyle/>
          <a:p>
            <a:r>
              <a:rPr kumimoji="1" lang="en-US" altLang="zh-CN" sz="2400" dirty="0"/>
              <a:t>View</a:t>
            </a:r>
            <a:endParaRPr kumimoji="1" lang="zh-CN" altLang="en-US" sz="2400" dirty="0"/>
          </a:p>
        </p:txBody>
      </p:sp>
      <p:sp>
        <p:nvSpPr>
          <p:cNvPr id="18" name="文本框 8">
            <a:extLst>
              <a:ext uri="{FF2B5EF4-FFF2-40B4-BE49-F238E27FC236}">
                <a16:creationId xmlns:a16="http://schemas.microsoft.com/office/drawing/2014/main" id="{52CAFFD1-B1E0-C343-8B8B-D184368D7D62}"/>
              </a:ext>
            </a:extLst>
          </p:cNvPr>
          <p:cNvSpPr txBox="1"/>
          <p:nvPr/>
        </p:nvSpPr>
        <p:spPr>
          <a:xfrm>
            <a:off x="4614862" y="5776306"/>
            <a:ext cx="1085851"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zh-CN" sz="2400" dirty="0"/>
              <a:t>Source</a:t>
            </a:r>
            <a:endParaRPr kumimoji="1" lang="zh-CN" altLang="en-US" sz="2400" dirty="0"/>
          </a:p>
        </p:txBody>
      </p:sp>
    </p:spTree>
    <p:extLst>
      <p:ext uri="{BB962C8B-B14F-4D97-AF65-F5344CB8AC3E}">
        <p14:creationId xmlns:p14="http://schemas.microsoft.com/office/powerpoint/2010/main" val="548377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385FE9F-2374-9D46-A517-9F135616F3CC}"/>
              </a:ext>
            </a:extLst>
          </p:cNvPr>
          <p:cNvSpPr>
            <a:spLocks noGrp="1"/>
          </p:cNvSpPr>
          <p:nvPr>
            <p:ph type="sldNum" sz="quarter" idx="12"/>
          </p:nvPr>
        </p:nvSpPr>
        <p:spPr/>
        <p:txBody>
          <a:bodyPr/>
          <a:lstStyle/>
          <a:p>
            <a:fld id="{8A7A6979-0714-4377-B894-6BE4C2D6E202}" type="slidenum">
              <a:rPr lang="en-US" smtClean="0"/>
              <a:t>38</a:t>
            </a:fld>
            <a:endParaRPr lang="en-US" dirty="0"/>
          </a:p>
        </p:txBody>
      </p:sp>
      <p:pic>
        <p:nvPicPr>
          <p:cNvPr id="3" name="图形 23" descr="关联">
            <a:extLst>
              <a:ext uri="{FF2B5EF4-FFF2-40B4-BE49-F238E27FC236}">
                <a16:creationId xmlns:a16="http://schemas.microsoft.com/office/drawing/2014/main" id="{19579453-80FC-D841-A34A-F817CD75A4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21868" y="1546992"/>
            <a:ext cx="4605338" cy="3621140"/>
          </a:xfrm>
          <a:prstGeom prst="rect">
            <a:avLst/>
          </a:prstGeom>
        </p:spPr>
      </p:pic>
      <p:pic>
        <p:nvPicPr>
          <p:cNvPr id="4" name="图片 3">
            <a:extLst>
              <a:ext uri="{FF2B5EF4-FFF2-40B4-BE49-F238E27FC236}">
                <a16:creationId xmlns:a16="http://schemas.microsoft.com/office/drawing/2014/main" id="{9E4D7FE3-B3E9-F341-9867-1510B8987882}"/>
              </a:ext>
            </a:extLst>
          </p:cNvPr>
          <p:cNvPicPr>
            <a:picLocks noChangeAspect="1"/>
          </p:cNvPicPr>
          <p:nvPr/>
        </p:nvPicPr>
        <p:blipFill>
          <a:blip r:embed="rId5"/>
          <a:stretch>
            <a:fillRect/>
          </a:stretch>
        </p:blipFill>
        <p:spPr>
          <a:xfrm>
            <a:off x="997424" y="500282"/>
            <a:ext cx="1523160" cy="1488407"/>
          </a:xfrm>
          <a:prstGeom prst="rect">
            <a:avLst/>
          </a:prstGeom>
          <a:ln>
            <a:solidFill>
              <a:schemeClr val="bg2"/>
            </a:solidFill>
          </a:ln>
        </p:spPr>
      </p:pic>
      <p:sp>
        <p:nvSpPr>
          <p:cNvPr id="5" name="磁盘 4">
            <a:extLst>
              <a:ext uri="{FF2B5EF4-FFF2-40B4-BE49-F238E27FC236}">
                <a16:creationId xmlns:a16="http://schemas.microsoft.com/office/drawing/2014/main" id="{85540809-D747-5042-B47F-EBD9BD6997AE}"/>
              </a:ext>
            </a:extLst>
          </p:cNvPr>
          <p:cNvSpPr/>
          <p:nvPr/>
        </p:nvSpPr>
        <p:spPr>
          <a:xfrm>
            <a:off x="1228725" y="2200275"/>
            <a:ext cx="1214438" cy="814387"/>
          </a:xfrm>
          <a:prstGeom prst="flowChartMagneticDisk">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chemeClr val="tx1"/>
                </a:solidFill>
              </a:rPr>
              <a:t>D1</a:t>
            </a:r>
            <a:endParaRPr kumimoji="1" lang="zh-CN" altLang="en-US" sz="2000" dirty="0">
              <a:solidFill>
                <a:schemeClr val="tx1"/>
              </a:solidFill>
            </a:endParaRPr>
          </a:p>
        </p:txBody>
      </p:sp>
      <p:sp>
        <p:nvSpPr>
          <p:cNvPr id="6" name="磁盘 5">
            <a:extLst>
              <a:ext uri="{FF2B5EF4-FFF2-40B4-BE49-F238E27FC236}">
                <a16:creationId xmlns:a16="http://schemas.microsoft.com/office/drawing/2014/main" id="{35BA3518-C147-BA42-8960-69F6E2316606}"/>
              </a:ext>
            </a:extLst>
          </p:cNvPr>
          <p:cNvSpPr/>
          <p:nvPr/>
        </p:nvSpPr>
        <p:spPr>
          <a:xfrm>
            <a:off x="1325165" y="3700463"/>
            <a:ext cx="1021557" cy="585786"/>
          </a:xfrm>
          <a:prstGeom prst="flowChartMagneticDisk">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D13</a:t>
            </a:r>
            <a:endParaRPr kumimoji="1" lang="zh-CN" altLang="en-US" dirty="0">
              <a:solidFill>
                <a:schemeClr val="tx1"/>
              </a:solidFill>
            </a:endParaRPr>
          </a:p>
        </p:txBody>
      </p:sp>
      <p:cxnSp>
        <p:nvCxnSpPr>
          <p:cNvPr id="8" name="直线箭头连接符 7">
            <a:extLst>
              <a:ext uri="{FF2B5EF4-FFF2-40B4-BE49-F238E27FC236}">
                <a16:creationId xmlns:a16="http://schemas.microsoft.com/office/drawing/2014/main" id="{8AB60D6A-EE66-1744-99B6-04A13AB647ED}"/>
              </a:ext>
            </a:extLst>
          </p:cNvPr>
          <p:cNvCxnSpPr>
            <a:stCxn id="5" idx="3"/>
          </p:cNvCxnSpPr>
          <p:nvPr/>
        </p:nvCxnSpPr>
        <p:spPr>
          <a:xfrm flipH="1">
            <a:off x="1835943" y="3014662"/>
            <a:ext cx="1" cy="68580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BCF973AA-3EBF-7E4F-901D-C1C4977C9B77}"/>
              </a:ext>
            </a:extLst>
          </p:cNvPr>
          <p:cNvSpPr txBox="1"/>
          <p:nvPr/>
        </p:nvSpPr>
        <p:spPr>
          <a:xfrm>
            <a:off x="1444262" y="3114757"/>
            <a:ext cx="338554" cy="461665"/>
          </a:xfrm>
          <a:prstGeom prst="rect">
            <a:avLst/>
          </a:prstGeom>
          <a:noFill/>
        </p:spPr>
        <p:txBody>
          <a:bodyPr wrap="none" rtlCol="0">
            <a:spAutoFit/>
          </a:bodyPr>
          <a:lstStyle/>
          <a:p>
            <a:r>
              <a:rPr kumimoji="1" lang="en-US" altLang="zh-CN" sz="2400" dirty="0"/>
              <a:t>1</a:t>
            </a:r>
            <a:endParaRPr kumimoji="1" lang="zh-CN" altLang="en-US" sz="2400" dirty="0"/>
          </a:p>
        </p:txBody>
      </p:sp>
      <p:cxnSp>
        <p:nvCxnSpPr>
          <p:cNvPr id="11" name="直线箭头连接符 10">
            <a:extLst>
              <a:ext uri="{FF2B5EF4-FFF2-40B4-BE49-F238E27FC236}">
                <a16:creationId xmlns:a16="http://schemas.microsoft.com/office/drawing/2014/main" id="{2319C060-2379-8F49-950A-0C5C71548E7F}"/>
              </a:ext>
            </a:extLst>
          </p:cNvPr>
          <p:cNvCxnSpPr>
            <a:cxnSpLocks/>
          </p:cNvCxnSpPr>
          <p:nvPr/>
        </p:nvCxnSpPr>
        <p:spPr>
          <a:xfrm>
            <a:off x="2571750" y="1685925"/>
            <a:ext cx="1328737" cy="10715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DDCC759E-B259-144F-BE31-FF809E1C01A5}"/>
              </a:ext>
            </a:extLst>
          </p:cNvPr>
          <p:cNvSpPr txBox="1"/>
          <p:nvPr/>
        </p:nvSpPr>
        <p:spPr>
          <a:xfrm>
            <a:off x="3021783" y="1641711"/>
            <a:ext cx="338554" cy="461665"/>
          </a:xfrm>
          <a:prstGeom prst="rect">
            <a:avLst/>
          </a:prstGeom>
          <a:noFill/>
        </p:spPr>
        <p:txBody>
          <a:bodyPr wrap="none" rtlCol="0">
            <a:spAutoFit/>
          </a:bodyPr>
          <a:lstStyle/>
          <a:p>
            <a:r>
              <a:rPr kumimoji="1" lang="en-US" altLang="zh-CN" sz="2400" dirty="0"/>
              <a:t>2</a:t>
            </a:r>
            <a:endParaRPr kumimoji="1" lang="zh-CN" altLang="en-US" sz="2400" dirty="0"/>
          </a:p>
        </p:txBody>
      </p:sp>
      <p:pic>
        <p:nvPicPr>
          <p:cNvPr id="13" name="图片 12">
            <a:extLst>
              <a:ext uri="{FF2B5EF4-FFF2-40B4-BE49-F238E27FC236}">
                <a16:creationId xmlns:a16="http://schemas.microsoft.com/office/drawing/2014/main" id="{1F4A774A-85BC-1E45-BDF7-6A59D0EF6A72}"/>
              </a:ext>
            </a:extLst>
          </p:cNvPr>
          <p:cNvPicPr>
            <a:picLocks noChangeAspect="1"/>
          </p:cNvPicPr>
          <p:nvPr/>
        </p:nvPicPr>
        <p:blipFill>
          <a:blip r:embed="rId6"/>
          <a:stretch>
            <a:fillRect/>
          </a:stretch>
        </p:blipFill>
        <p:spPr>
          <a:xfrm>
            <a:off x="9647663" y="434673"/>
            <a:ext cx="1205556" cy="1548640"/>
          </a:xfrm>
          <a:prstGeom prst="rect">
            <a:avLst/>
          </a:prstGeom>
        </p:spPr>
      </p:pic>
      <p:cxnSp>
        <p:nvCxnSpPr>
          <p:cNvPr id="14" name="直线箭头连接符 13">
            <a:extLst>
              <a:ext uri="{FF2B5EF4-FFF2-40B4-BE49-F238E27FC236}">
                <a16:creationId xmlns:a16="http://schemas.microsoft.com/office/drawing/2014/main" id="{3703B2EE-172F-3D4D-87ED-7886C544E726}"/>
              </a:ext>
            </a:extLst>
          </p:cNvPr>
          <p:cNvCxnSpPr>
            <a:cxnSpLocks/>
          </p:cNvCxnSpPr>
          <p:nvPr/>
        </p:nvCxnSpPr>
        <p:spPr>
          <a:xfrm flipV="1">
            <a:off x="7748589" y="1671638"/>
            <a:ext cx="1809749" cy="731649"/>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A7AAD3A0-847E-3A4C-92EE-B6A4FC1622CE}"/>
              </a:ext>
            </a:extLst>
          </p:cNvPr>
          <p:cNvSpPr txBox="1"/>
          <p:nvPr/>
        </p:nvSpPr>
        <p:spPr>
          <a:xfrm>
            <a:off x="8394450" y="1414183"/>
            <a:ext cx="338554" cy="461665"/>
          </a:xfrm>
          <a:prstGeom prst="rect">
            <a:avLst/>
          </a:prstGeom>
          <a:noFill/>
        </p:spPr>
        <p:txBody>
          <a:bodyPr wrap="none" rtlCol="0">
            <a:spAutoFit/>
          </a:bodyPr>
          <a:lstStyle/>
          <a:p>
            <a:r>
              <a:rPr kumimoji="1" lang="en-US" altLang="zh-CN" sz="2400" dirty="0"/>
              <a:t>3</a:t>
            </a:r>
            <a:endParaRPr kumimoji="1" lang="zh-CN" altLang="en-US" sz="2400" dirty="0"/>
          </a:p>
        </p:txBody>
      </p:sp>
      <p:sp>
        <p:nvSpPr>
          <p:cNvPr id="18" name="磁盘 17">
            <a:extLst>
              <a:ext uri="{FF2B5EF4-FFF2-40B4-BE49-F238E27FC236}">
                <a16:creationId xmlns:a16="http://schemas.microsoft.com/office/drawing/2014/main" id="{8378F835-644F-5447-8397-9592E9D8160B}"/>
              </a:ext>
            </a:extLst>
          </p:cNvPr>
          <p:cNvSpPr/>
          <p:nvPr/>
        </p:nvSpPr>
        <p:spPr>
          <a:xfrm>
            <a:off x="9716690" y="2207523"/>
            <a:ext cx="1214438" cy="814387"/>
          </a:xfrm>
          <a:prstGeom prst="flowChartMagneticDisk">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chemeClr val="tx1"/>
                </a:solidFill>
              </a:rPr>
              <a:t>D3</a:t>
            </a:r>
            <a:endParaRPr kumimoji="1" lang="zh-CN" altLang="en-US" sz="2000" dirty="0">
              <a:solidFill>
                <a:schemeClr val="tx1"/>
              </a:solidFill>
            </a:endParaRPr>
          </a:p>
        </p:txBody>
      </p:sp>
      <p:sp>
        <p:nvSpPr>
          <p:cNvPr id="19" name="磁盘 18">
            <a:extLst>
              <a:ext uri="{FF2B5EF4-FFF2-40B4-BE49-F238E27FC236}">
                <a16:creationId xmlns:a16="http://schemas.microsoft.com/office/drawing/2014/main" id="{A76CF442-7656-4443-8140-65EC3D692F2E}"/>
              </a:ext>
            </a:extLst>
          </p:cNvPr>
          <p:cNvSpPr/>
          <p:nvPr/>
        </p:nvSpPr>
        <p:spPr>
          <a:xfrm>
            <a:off x="9813130" y="3707711"/>
            <a:ext cx="1021557" cy="585786"/>
          </a:xfrm>
          <a:prstGeom prst="flowChartMagneticDisk">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D31</a:t>
            </a:r>
            <a:endParaRPr kumimoji="1" lang="zh-CN" altLang="en-US" dirty="0">
              <a:solidFill>
                <a:schemeClr val="tx1"/>
              </a:solidFill>
            </a:endParaRPr>
          </a:p>
        </p:txBody>
      </p:sp>
      <p:cxnSp>
        <p:nvCxnSpPr>
          <p:cNvPr id="20" name="直线箭头连接符 19">
            <a:extLst>
              <a:ext uri="{FF2B5EF4-FFF2-40B4-BE49-F238E27FC236}">
                <a16:creationId xmlns:a16="http://schemas.microsoft.com/office/drawing/2014/main" id="{C9E79142-CFC3-D14F-9E2C-E1E75BE431B4}"/>
              </a:ext>
            </a:extLst>
          </p:cNvPr>
          <p:cNvCxnSpPr>
            <a:cxnSpLocks/>
            <a:stCxn id="19" idx="1"/>
          </p:cNvCxnSpPr>
          <p:nvPr/>
        </p:nvCxnSpPr>
        <p:spPr>
          <a:xfrm flipV="1">
            <a:off x="10323909" y="3051875"/>
            <a:ext cx="0" cy="65583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右弧形箭头 20">
            <a:extLst>
              <a:ext uri="{FF2B5EF4-FFF2-40B4-BE49-F238E27FC236}">
                <a16:creationId xmlns:a16="http://schemas.microsoft.com/office/drawing/2014/main" id="{82091609-4D35-534E-98CC-D17BB592BAB1}"/>
              </a:ext>
            </a:extLst>
          </p:cNvPr>
          <p:cNvSpPr/>
          <p:nvPr/>
        </p:nvSpPr>
        <p:spPr>
          <a:xfrm rot="16200000">
            <a:off x="5386223" y="974200"/>
            <a:ext cx="1524605" cy="8625165"/>
          </a:xfrm>
          <a:prstGeom prst="curved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24" name="文本框 23">
            <a:extLst>
              <a:ext uri="{FF2B5EF4-FFF2-40B4-BE49-F238E27FC236}">
                <a16:creationId xmlns:a16="http://schemas.microsoft.com/office/drawing/2014/main" id="{D2198D3C-5567-1348-B367-45EAC9A8F6B3}"/>
              </a:ext>
            </a:extLst>
          </p:cNvPr>
          <p:cNvSpPr txBox="1"/>
          <p:nvPr/>
        </p:nvSpPr>
        <p:spPr>
          <a:xfrm>
            <a:off x="5812422" y="5563524"/>
            <a:ext cx="338554" cy="461665"/>
          </a:xfrm>
          <a:prstGeom prst="rect">
            <a:avLst/>
          </a:prstGeom>
          <a:noFill/>
        </p:spPr>
        <p:txBody>
          <a:bodyPr wrap="none" rtlCol="0">
            <a:spAutoFit/>
          </a:bodyPr>
          <a:lstStyle/>
          <a:p>
            <a:r>
              <a:rPr kumimoji="1" lang="en-US" altLang="zh-CN" sz="2400" dirty="0"/>
              <a:t>4</a:t>
            </a:r>
            <a:endParaRPr kumimoji="1" lang="zh-CN" altLang="en-US" sz="2400" dirty="0"/>
          </a:p>
        </p:txBody>
      </p:sp>
      <p:sp>
        <p:nvSpPr>
          <p:cNvPr id="25" name="文本框 8">
            <a:extLst>
              <a:ext uri="{FF2B5EF4-FFF2-40B4-BE49-F238E27FC236}">
                <a16:creationId xmlns:a16="http://schemas.microsoft.com/office/drawing/2014/main" id="{BCF973AA-3EBF-7E4F-901D-C1C4977C9B77}"/>
              </a:ext>
            </a:extLst>
          </p:cNvPr>
          <p:cNvSpPr txBox="1"/>
          <p:nvPr/>
        </p:nvSpPr>
        <p:spPr>
          <a:xfrm>
            <a:off x="9890070" y="3179318"/>
            <a:ext cx="338554" cy="4616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zh-CN" sz="2400" dirty="0"/>
              <a:t>5</a:t>
            </a:r>
            <a:endParaRPr kumimoji="1" lang="zh-CN" altLang="en-US" sz="2400" dirty="0"/>
          </a:p>
        </p:txBody>
      </p:sp>
      <p:sp>
        <p:nvSpPr>
          <p:cNvPr id="22" name="笑脸 21">
            <a:extLst>
              <a:ext uri="{FF2B5EF4-FFF2-40B4-BE49-F238E27FC236}">
                <a16:creationId xmlns:a16="http://schemas.microsoft.com/office/drawing/2014/main" id="{BD08D7E2-224B-914A-8706-4907A86EF6A3}"/>
              </a:ext>
            </a:extLst>
          </p:cNvPr>
          <p:cNvSpPr/>
          <p:nvPr/>
        </p:nvSpPr>
        <p:spPr>
          <a:xfrm>
            <a:off x="2107006" y="2578893"/>
            <a:ext cx="255986" cy="30003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zh-CN" altLang="en-US"/>
          </a:p>
        </p:txBody>
      </p:sp>
      <p:sp>
        <p:nvSpPr>
          <p:cNvPr id="23" name="笑脸 22">
            <a:extLst>
              <a:ext uri="{FF2B5EF4-FFF2-40B4-BE49-F238E27FC236}">
                <a16:creationId xmlns:a16="http://schemas.microsoft.com/office/drawing/2014/main" id="{BD08D7E2-224B-914A-8706-4907A86EF6A3}"/>
              </a:ext>
            </a:extLst>
          </p:cNvPr>
          <p:cNvSpPr/>
          <p:nvPr/>
        </p:nvSpPr>
        <p:spPr>
          <a:xfrm>
            <a:off x="2090736" y="3850585"/>
            <a:ext cx="255986" cy="30003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zh-CN" altLang="en-US"/>
          </a:p>
        </p:txBody>
      </p:sp>
      <p:sp>
        <p:nvSpPr>
          <p:cNvPr id="26" name="笑脸 25">
            <a:extLst>
              <a:ext uri="{FF2B5EF4-FFF2-40B4-BE49-F238E27FC236}">
                <a16:creationId xmlns:a16="http://schemas.microsoft.com/office/drawing/2014/main" id="{BD08D7E2-224B-914A-8706-4907A86EF6A3}"/>
              </a:ext>
            </a:extLst>
          </p:cNvPr>
          <p:cNvSpPr/>
          <p:nvPr/>
        </p:nvSpPr>
        <p:spPr>
          <a:xfrm>
            <a:off x="10583601" y="2519095"/>
            <a:ext cx="255986" cy="30003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zh-CN" altLang="en-US"/>
          </a:p>
        </p:txBody>
      </p:sp>
      <p:sp>
        <p:nvSpPr>
          <p:cNvPr id="27" name="笑脸 26">
            <a:extLst>
              <a:ext uri="{FF2B5EF4-FFF2-40B4-BE49-F238E27FC236}">
                <a16:creationId xmlns:a16="http://schemas.microsoft.com/office/drawing/2014/main" id="{BD08D7E2-224B-914A-8706-4907A86EF6A3}"/>
              </a:ext>
            </a:extLst>
          </p:cNvPr>
          <p:cNvSpPr/>
          <p:nvPr/>
        </p:nvSpPr>
        <p:spPr>
          <a:xfrm>
            <a:off x="10512461" y="3958931"/>
            <a:ext cx="255986" cy="30003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zh-CN" altLang="en-US"/>
          </a:p>
        </p:txBody>
      </p:sp>
      <p:sp>
        <p:nvSpPr>
          <p:cNvPr id="29" name="矩形 28">
            <a:extLst>
              <a:ext uri="{FF2B5EF4-FFF2-40B4-BE49-F238E27FC236}">
                <a16:creationId xmlns:a16="http://schemas.microsoft.com/office/drawing/2014/main" id="{5F4C5C48-BCAA-4B48-8179-A2AE1A98F953}"/>
              </a:ext>
            </a:extLst>
          </p:cNvPr>
          <p:cNvSpPr/>
          <p:nvPr/>
        </p:nvSpPr>
        <p:spPr>
          <a:xfrm>
            <a:off x="2652769" y="478950"/>
            <a:ext cx="7063921" cy="523220"/>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zh-CN" sz="2800" dirty="0">
                <a:highlight>
                  <a:srgbClr val="FFFF00"/>
                </a:highlight>
              </a:rPr>
              <a:t>Through updatable view to do synchronization </a:t>
            </a:r>
            <a:endParaRPr kumimoji="1" lang="zh-CN" altLang="en-US" sz="2800" dirty="0">
              <a:highlight>
                <a:srgbClr val="FFFF00"/>
              </a:highlight>
            </a:endParaRPr>
          </a:p>
        </p:txBody>
      </p:sp>
    </p:spTree>
    <p:extLst>
      <p:ext uri="{BB962C8B-B14F-4D97-AF65-F5344CB8AC3E}">
        <p14:creationId xmlns:p14="http://schemas.microsoft.com/office/powerpoint/2010/main" val="311753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385FE9F-2374-9D46-A517-9F135616F3CC}"/>
              </a:ext>
            </a:extLst>
          </p:cNvPr>
          <p:cNvSpPr>
            <a:spLocks noGrp="1"/>
          </p:cNvSpPr>
          <p:nvPr>
            <p:ph type="sldNum" sz="quarter" idx="12"/>
          </p:nvPr>
        </p:nvSpPr>
        <p:spPr/>
        <p:txBody>
          <a:bodyPr/>
          <a:lstStyle/>
          <a:p>
            <a:fld id="{8A7A6979-0714-4377-B894-6BE4C2D6E202}" type="slidenum">
              <a:rPr lang="en-US" smtClean="0"/>
              <a:t>39</a:t>
            </a:fld>
            <a:endParaRPr lang="en-US" dirty="0"/>
          </a:p>
        </p:txBody>
      </p:sp>
      <p:pic>
        <p:nvPicPr>
          <p:cNvPr id="3" name="图形 23" descr="关联">
            <a:extLst>
              <a:ext uri="{FF2B5EF4-FFF2-40B4-BE49-F238E27FC236}">
                <a16:creationId xmlns:a16="http://schemas.microsoft.com/office/drawing/2014/main" id="{19579453-80FC-D841-A34A-F817CD75A4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21868" y="1546992"/>
            <a:ext cx="4605338" cy="3621140"/>
          </a:xfrm>
          <a:prstGeom prst="rect">
            <a:avLst/>
          </a:prstGeom>
        </p:spPr>
      </p:pic>
      <p:sp>
        <p:nvSpPr>
          <p:cNvPr id="5" name="磁盘 4">
            <a:extLst>
              <a:ext uri="{FF2B5EF4-FFF2-40B4-BE49-F238E27FC236}">
                <a16:creationId xmlns:a16="http://schemas.microsoft.com/office/drawing/2014/main" id="{85540809-D747-5042-B47F-EBD9BD6997AE}"/>
              </a:ext>
            </a:extLst>
          </p:cNvPr>
          <p:cNvSpPr/>
          <p:nvPr/>
        </p:nvSpPr>
        <p:spPr>
          <a:xfrm>
            <a:off x="1228725" y="2200275"/>
            <a:ext cx="1214438" cy="814387"/>
          </a:xfrm>
          <a:prstGeom prst="flowChartMagneticDisk">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chemeClr val="tx1"/>
                </a:solidFill>
              </a:rPr>
              <a:t>D3</a:t>
            </a:r>
            <a:endParaRPr kumimoji="1" lang="zh-CN" altLang="en-US" sz="2000" dirty="0">
              <a:solidFill>
                <a:schemeClr val="tx1"/>
              </a:solidFill>
            </a:endParaRPr>
          </a:p>
        </p:txBody>
      </p:sp>
      <p:sp>
        <p:nvSpPr>
          <p:cNvPr id="6" name="磁盘 5">
            <a:extLst>
              <a:ext uri="{FF2B5EF4-FFF2-40B4-BE49-F238E27FC236}">
                <a16:creationId xmlns:a16="http://schemas.microsoft.com/office/drawing/2014/main" id="{35BA3518-C147-BA42-8960-69F6E2316606}"/>
              </a:ext>
            </a:extLst>
          </p:cNvPr>
          <p:cNvSpPr/>
          <p:nvPr/>
        </p:nvSpPr>
        <p:spPr>
          <a:xfrm>
            <a:off x="1325165" y="3700463"/>
            <a:ext cx="1021557" cy="585786"/>
          </a:xfrm>
          <a:prstGeom prst="flowChartMagneticDisk">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D32</a:t>
            </a:r>
            <a:endParaRPr kumimoji="1" lang="zh-CN" altLang="en-US" dirty="0">
              <a:solidFill>
                <a:schemeClr val="tx1"/>
              </a:solidFill>
            </a:endParaRPr>
          </a:p>
        </p:txBody>
      </p:sp>
      <p:cxnSp>
        <p:nvCxnSpPr>
          <p:cNvPr id="8" name="直线箭头连接符 7">
            <a:extLst>
              <a:ext uri="{FF2B5EF4-FFF2-40B4-BE49-F238E27FC236}">
                <a16:creationId xmlns:a16="http://schemas.microsoft.com/office/drawing/2014/main" id="{8AB60D6A-EE66-1744-99B6-04A13AB647ED}"/>
              </a:ext>
            </a:extLst>
          </p:cNvPr>
          <p:cNvCxnSpPr>
            <a:stCxn id="5" idx="3"/>
          </p:cNvCxnSpPr>
          <p:nvPr/>
        </p:nvCxnSpPr>
        <p:spPr>
          <a:xfrm flipH="1">
            <a:off x="1835943" y="3014662"/>
            <a:ext cx="1" cy="68580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BCF973AA-3EBF-7E4F-901D-C1C4977C9B77}"/>
              </a:ext>
            </a:extLst>
          </p:cNvPr>
          <p:cNvSpPr txBox="1"/>
          <p:nvPr/>
        </p:nvSpPr>
        <p:spPr>
          <a:xfrm>
            <a:off x="1444262" y="3114757"/>
            <a:ext cx="338554" cy="461665"/>
          </a:xfrm>
          <a:prstGeom prst="rect">
            <a:avLst/>
          </a:prstGeom>
          <a:noFill/>
        </p:spPr>
        <p:txBody>
          <a:bodyPr wrap="none" rtlCol="0">
            <a:spAutoFit/>
          </a:bodyPr>
          <a:lstStyle/>
          <a:p>
            <a:r>
              <a:rPr kumimoji="1" lang="en-US" altLang="zh-CN" sz="2400" dirty="0"/>
              <a:t>1</a:t>
            </a:r>
            <a:endParaRPr kumimoji="1" lang="zh-CN" altLang="en-US" sz="2400" dirty="0"/>
          </a:p>
        </p:txBody>
      </p:sp>
      <p:cxnSp>
        <p:nvCxnSpPr>
          <p:cNvPr id="11" name="直线箭头连接符 10">
            <a:extLst>
              <a:ext uri="{FF2B5EF4-FFF2-40B4-BE49-F238E27FC236}">
                <a16:creationId xmlns:a16="http://schemas.microsoft.com/office/drawing/2014/main" id="{2319C060-2379-8F49-950A-0C5C71548E7F}"/>
              </a:ext>
            </a:extLst>
          </p:cNvPr>
          <p:cNvCxnSpPr>
            <a:cxnSpLocks/>
          </p:cNvCxnSpPr>
          <p:nvPr/>
        </p:nvCxnSpPr>
        <p:spPr>
          <a:xfrm>
            <a:off x="2571750" y="1685925"/>
            <a:ext cx="1328737" cy="10715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DDCC759E-B259-144F-BE31-FF809E1C01A5}"/>
              </a:ext>
            </a:extLst>
          </p:cNvPr>
          <p:cNvSpPr txBox="1"/>
          <p:nvPr/>
        </p:nvSpPr>
        <p:spPr>
          <a:xfrm>
            <a:off x="3021783" y="1641711"/>
            <a:ext cx="338554" cy="461665"/>
          </a:xfrm>
          <a:prstGeom prst="rect">
            <a:avLst/>
          </a:prstGeom>
          <a:noFill/>
        </p:spPr>
        <p:txBody>
          <a:bodyPr wrap="none" rtlCol="0">
            <a:spAutoFit/>
          </a:bodyPr>
          <a:lstStyle/>
          <a:p>
            <a:r>
              <a:rPr kumimoji="1" lang="en-US" altLang="zh-CN" sz="2400" dirty="0"/>
              <a:t>2</a:t>
            </a:r>
            <a:endParaRPr kumimoji="1" lang="zh-CN" altLang="en-US" sz="2400" dirty="0"/>
          </a:p>
        </p:txBody>
      </p:sp>
      <p:pic>
        <p:nvPicPr>
          <p:cNvPr id="13" name="图片 12">
            <a:extLst>
              <a:ext uri="{FF2B5EF4-FFF2-40B4-BE49-F238E27FC236}">
                <a16:creationId xmlns:a16="http://schemas.microsoft.com/office/drawing/2014/main" id="{1F4A774A-85BC-1E45-BDF7-6A59D0EF6A72}"/>
              </a:ext>
            </a:extLst>
          </p:cNvPr>
          <p:cNvPicPr>
            <a:picLocks noChangeAspect="1"/>
          </p:cNvPicPr>
          <p:nvPr/>
        </p:nvPicPr>
        <p:blipFill>
          <a:blip r:embed="rId5"/>
          <a:stretch>
            <a:fillRect/>
          </a:stretch>
        </p:blipFill>
        <p:spPr>
          <a:xfrm>
            <a:off x="1136255" y="426999"/>
            <a:ext cx="1205556" cy="1548640"/>
          </a:xfrm>
          <a:prstGeom prst="rect">
            <a:avLst/>
          </a:prstGeom>
        </p:spPr>
      </p:pic>
      <p:cxnSp>
        <p:nvCxnSpPr>
          <p:cNvPr id="14" name="直线箭头连接符 13">
            <a:extLst>
              <a:ext uri="{FF2B5EF4-FFF2-40B4-BE49-F238E27FC236}">
                <a16:creationId xmlns:a16="http://schemas.microsoft.com/office/drawing/2014/main" id="{3703B2EE-172F-3D4D-87ED-7886C544E726}"/>
              </a:ext>
            </a:extLst>
          </p:cNvPr>
          <p:cNvCxnSpPr>
            <a:cxnSpLocks/>
          </p:cNvCxnSpPr>
          <p:nvPr/>
        </p:nvCxnSpPr>
        <p:spPr>
          <a:xfrm flipV="1">
            <a:off x="7748589" y="1671638"/>
            <a:ext cx="1809749" cy="731649"/>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A7AAD3A0-847E-3A4C-92EE-B6A4FC1622CE}"/>
              </a:ext>
            </a:extLst>
          </p:cNvPr>
          <p:cNvSpPr txBox="1"/>
          <p:nvPr/>
        </p:nvSpPr>
        <p:spPr>
          <a:xfrm>
            <a:off x="8394450" y="1414183"/>
            <a:ext cx="338554" cy="461665"/>
          </a:xfrm>
          <a:prstGeom prst="rect">
            <a:avLst/>
          </a:prstGeom>
          <a:noFill/>
        </p:spPr>
        <p:txBody>
          <a:bodyPr wrap="none" rtlCol="0">
            <a:spAutoFit/>
          </a:bodyPr>
          <a:lstStyle/>
          <a:p>
            <a:r>
              <a:rPr kumimoji="1" lang="en-US" altLang="zh-CN" sz="2400" dirty="0"/>
              <a:t>3</a:t>
            </a:r>
            <a:endParaRPr kumimoji="1" lang="zh-CN" altLang="en-US" sz="2400" dirty="0"/>
          </a:p>
        </p:txBody>
      </p:sp>
      <p:sp>
        <p:nvSpPr>
          <p:cNvPr id="18" name="磁盘 17">
            <a:extLst>
              <a:ext uri="{FF2B5EF4-FFF2-40B4-BE49-F238E27FC236}">
                <a16:creationId xmlns:a16="http://schemas.microsoft.com/office/drawing/2014/main" id="{8378F835-644F-5447-8397-9592E9D8160B}"/>
              </a:ext>
            </a:extLst>
          </p:cNvPr>
          <p:cNvSpPr/>
          <p:nvPr/>
        </p:nvSpPr>
        <p:spPr>
          <a:xfrm>
            <a:off x="9716690" y="2207523"/>
            <a:ext cx="1214438" cy="814387"/>
          </a:xfrm>
          <a:prstGeom prst="flowChartMagneticDisk">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chemeClr val="tx1"/>
                </a:solidFill>
              </a:rPr>
              <a:t>D2</a:t>
            </a:r>
            <a:endParaRPr kumimoji="1" lang="zh-CN" altLang="en-US" sz="2000" dirty="0">
              <a:solidFill>
                <a:schemeClr val="tx1"/>
              </a:solidFill>
            </a:endParaRPr>
          </a:p>
        </p:txBody>
      </p:sp>
      <p:sp>
        <p:nvSpPr>
          <p:cNvPr id="19" name="磁盘 18">
            <a:extLst>
              <a:ext uri="{FF2B5EF4-FFF2-40B4-BE49-F238E27FC236}">
                <a16:creationId xmlns:a16="http://schemas.microsoft.com/office/drawing/2014/main" id="{A76CF442-7656-4443-8140-65EC3D692F2E}"/>
              </a:ext>
            </a:extLst>
          </p:cNvPr>
          <p:cNvSpPr/>
          <p:nvPr/>
        </p:nvSpPr>
        <p:spPr>
          <a:xfrm>
            <a:off x="9813130" y="3707711"/>
            <a:ext cx="1021557" cy="585786"/>
          </a:xfrm>
          <a:prstGeom prst="flowChartMagneticDisk">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D23</a:t>
            </a:r>
            <a:endParaRPr kumimoji="1" lang="zh-CN" altLang="en-US" dirty="0">
              <a:solidFill>
                <a:schemeClr val="tx1"/>
              </a:solidFill>
            </a:endParaRPr>
          </a:p>
        </p:txBody>
      </p:sp>
      <p:cxnSp>
        <p:nvCxnSpPr>
          <p:cNvPr id="20" name="直线箭头连接符 19">
            <a:extLst>
              <a:ext uri="{FF2B5EF4-FFF2-40B4-BE49-F238E27FC236}">
                <a16:creationId xmlns:a16="http://schemas.microsoft.com/office/drawing/2014/main" id="{C9E79142-CFC3-D14F-9E2C-E1E75BE431B4}"/>
              </a:ext>
            </a:extLst>
          </p:cNvPr>
          <p:cNvCxnSpPr>
            <a:cxnSpLocks/>
            <a:stCxn id="19" idx="1"/>
          </p:cNvCxnSpPr>
          <p:nvPr/>
        </p:nvCxnSpPr>
        <p:spPr>
          <a:xfrm flipV="1">
            <a:off x="10323909" y="3051875"/>
            <a:ext cx="0" cy="65583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右弧形箭头 20">
            <a:extLst>
              <a:ext uri="{FF2B5EF4-FFF2-40B4-BE49-F238E27FC236}">
                <a16:creationId xmlns:a16="http://schemas.microsoft.com/office/drawing/2014/main" id="{82091609-4D35-534E-98CC-D17BB592BAB1}"/>
              </a:ext>
            </a:extLst>
          </p:cNvPr>
          <p:cNvSpPr/>
          <p:nvPr/>
        </p:nvSpPr>
        <p:spPr>
          <a:xfrm rot="16200000">
            <a:off x="5386223" y="974200"/>
            <a:ext cx="1524605" cy="8625165"/>
          </a:xfrm>
          <a:prstGeom prst="curved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24" name="文本框 23">
            <a:extLst>
              <a:ext uri="{FF2B5EF4-FFF2-40B4-BE49-F238E27FC236}">
                <a16:creationId xmlns:a16="http://schemas.microsoft.com/office/drawing/2014/main" id="{D2198D3C-5567-1348-B367-45EAC9A8F6B3}"/>
              </a:ext>
            </a:extLst>
          </p:cNvPr>
          <p:cNvSpPr txBox="1"/>
          <p:nvPr/>
        </p:nvSpPr>
        <p:spPr>
          <a:xfrm>
            <a:off x="5812422" y="5563524"/>
            <a:ext cx="338554" cy="461665"/>
          </a:xfrm>
          <a:prstGeom prst="rect">
            <a:avLst/>
          </a:prstGeom>
          <a:noFill/>
        </p:spPr>
        <p:txBody>
          <a:bodyPr wrap="none" rtlCol="0">
            <a:spAutoFit/>
          </a:bodyPr>
          <a:lstStyle/>
          <a:p>
            <a:r>
              <a:rPr kumimoji="1" lang="en-US" altLang="zh-CN" sz="2400" dirty="0"/>
              <a:t>4</a:t>
            </a:r>
            <a:endParaRPr kumimoji="1" lang="zh-CN" altLang="en-US" sz="2400" dirty="0"/>
          </a:p>
        </p:txBody>
      </p:sp>
      <p:sp>
        <p:nvSpPr>
          <p:cNvPr id="25" name="文本框 8">
            <a:extLst>
              <a:ext uri="{FF2B5EF4-FFF2-40B4-BE49-F238E27FC236}">
                <a16:creationId xmlns:a16="http://schemas.microsoft.com/office/drawing/2014/main" id="{BCF973AA-3EBF-7E4F-901D-C1C4977C9B77}"/>
              </a:ext>
            </a:extLst>
          </p:cNvPr>
          <p:cNvSpPr txBox="1"/>
          <p:nvPr/>
        </p:nvSpPr>
        <p:spPr>
          <a:xfrm>
            <a:off x="9890070" y="3179318"/>
            <a:ext cx="338554" cy="4616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zh-CN" sz="2400" dirty="0"/>
              <a:t>5</a:t>
            </a:r>
            <a:endParaRPr kumimoji="1" lang="zh-CN" altLang="en-US" sz="2400" dirty="0"/>
          </a:p>
        </p:txBody>
      </p:sp>
      <p:pic>
        <p:nvPicPr>
          <p:cNvPr id="22" name="图片 21">
            <a:extLst>
              <a:ext uri="{FF2B5EF4-FFF2-40B4-BE49-F238E27FC236}">
                <a16:creationId xmlns:a16="http://schemas.microsoft.com/office/drawing/2014/main" id="{4DA667E4-442B-8A4B-B5BB-D96C9E341EF7}"/>
              </a:ext>
            </a:extLst>
          </p:cNvPr>
          <p:cNvPicPr>
            <a:picLocks noChangeAspect="1"/>
          </p:cNvPicPr>
          <p:nvPr/>
        </p:nvPicPr>
        <p:blipFill>
          <a:blip r:embed="rId6"/>
          <a:stretch>
            <a:fillRect/>
          </a:stretch>
        </p:blipFill>
        <p:spPr>
          <a:xfrm>
            <a:off x="9620250" y="319472"/>
            <a:ext cx="1956527" cy="1603933"/>
          </a:xfrm>
          <a:prstGeom prst="rect">
            <a:avLst/>
          </a:prstGeom>
        </p:spPr>
      </p:pic>
      <p:sp>
        <p:nvSpPr>
          <p:cNvPr id="23" name="笑脸 22">
            <a:extLst>
              <a:ext uri="{FF2B5EF4-FFF2-40B4-BE49-F238E27FC236}">
                <a16:creationId xmlns:a16="http://schemas.microsoft.com/office/drawing/2014/main" id="{BD08D7E2-224B-914A-8706-4907A86EF6A3}"/>
              </a:ext>
            </a:extLst>
          </p:cNvPr>
          <p:cNvSpPr/>
          <p:nvPr/>
        </p:nvSpPr>
        <p:spPr>
          <a:xfrm>
            <a:off x="2070158" y="2509090"/>
            <a:ext cx="255986" cy="300038"/>
          </a:xfrm>
          <a:prstGeom prst="smileyFac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zh-CN" altLang="en-US"/>
          </a:p>
        </p:txBody>
      </p:sp>
      <p:sp>
        <p:nvSpPr>
          <p:cNvPr id="26" name="笑脸 25">
            <a:extLst>
              <a:ext uri="{FF2B5EF4-FFF2-40B4-BE49-F238E27FC236}">
                <a16:creationId xmlns:a16="http://schemas.microsoft.com/office/drawing/2014/main" id="{C13DD6AE-5954-8E40-9211-B9B80495F921}"/>
              </a:ext>
            </a:extLst>
          </p:cNvPr>
          <p:cNvSpPr/>
          <p:nvPr/>
        </p:nvSpPr>
        <p:spPr>
          <a:xfrm>
            <a:off x="2064116" y="3935510"/>
            <a:ext cx="255986" cy="300038"/>
          </a:xfrm>
          <a:prstGeom prst="smileyFac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zh-CN" altLang="en-US"/>
          </a:p>
        </p:txBody>
      </p:sp>
      <p:sp>
        <p:nvSpPr>
          <p:cNvPr id="27" name="笑脸 26">
            <a:extLst>
              <a:ext uri="{FF2B5EF4-FFF2-40B4-BE49-F238E27FC236}">
                <a16:creationId xmlns:a16="http://schemas.microsoft.com/office/drawing/2014/main" id="{BD08D7E2-224B-914A-8706-4907A86EF6A3}"/>
              </a:ext>
            </a:extLst>
          </p:cNvPr>
          <p:cNvSpPr/>
          <p:nvPr/>
        </p:nvSpPr>
        <p:spPr>
          <a:xfrm>
            <a:off x="10578701" y="2534395"/>
            <a:ext cx="255986" cy="300038"/>
          </a:xfrm>
          <a:prstGeom prst="smileyFac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zh-CN" altLang="en-US"/>
          </a:p>
        </p:txBody>
      </p:sp>
      <p:sp>
        <p:nvSpPr>
          <p:cNvPr id="28" name="笑脸 27">
            <a:extLst>
              <a:ext uri="{FF2B5EF4-FFF2-40B4-BE49-F238E27FC236}">
                <a16:creationId xmlns:a16="http://schemas.microsoft.com/office/drawing/2014/main" id="{BD08D7E2-224B-914A-8706-4907A86EF6A3}"/>
              </a:ext>
            </a:extLst>
          </p:cNvPr>
          <p:cNvSpPr/>
          <p:nvPr/>
        </p:nvSpPr>
        <p:spPr>
          <a:xfrm>
            <a:off x="10512163" y="3935510"/>
            <a:ext cx="255986" cy="300038"/>
          </a:xfrm>
          <a:prstGeom prst="smileyFac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zh-CN" altLang="en-US"/>
          </a:p>
        </p:txBody>
      </p:sp>
      <p:sp>
        <p:nvSpPr>
          <p:cNvPr id="7" name="矩形 6">
            <a:extLst>
              <a:ext uri="{FF2B5EF4-FFF2-40B4-BE49-F238E27FC236}">
                <a16:creationId xmlns:a16="http://schemas.microsoft.com/office/drawing/2014/main" id="{5F4C5C48-BCAA-4B48-8179-A2AE1A98F953}"/>
              </a:ext>
            </a:extLst>
          </p:cNvPr>
          <p:cNvSpPr/>
          <p:nvPr/>
        </p:nvSpPr>
        <p:spPr>
          <a:xfrm>
            <a:off x="2749209" y="410326"/>
            <a:ext cx="7063921" cy="523220"/>
          </a:xfrm>
          <a:prstGeom prst="rect">
            <a:avLst/>
          </a:prstGeom>
        </p:spPr>
        <p:txBody>
          <a:bodyPr wrap="none">
            <a:spAutoFit/>
          </a:bodyPr>
          <a:lstStyle/>
          <a:p>
            <a:r>
              <a:rPr kumimoji="1" lang="en-US" altLang="zh-CN" sz="2800" dirty="0">
                <a:highlight>
                  <a:srgbClr val="FFFF00"/>
                </a:highlight>
              </a:rPr>
              <a:t>Through updatable view to do synchronization </a:t>
            </a:r>
            <a:endParaRPr kumimoji="1" lang="zh-CN" altLang="en-US" sz="2800" dirty="0">
              <a:highlight>
                <a:srgbClr val="FFFF00"/>
              </a:highlight>
            </a:endParaRPr>
          </a:p>
        </p:txBody>
      </p:sp>
    </p:spTree>
    <p:extLst>
      <p:ext uri="{BB962C8B-B14F-4D97-AF65-F5344CB8AC3E}">
        <p14:creationId xmlns:p14="http://schemas.microsoft.com/office/powerpoint/2010/main" val="732436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F9C3C6-351D-F74D-A814-7DE720B6ECAE}"/>
              </a:ext>
            </a:extLst>
          </p:cNvPr>
          <p:cNvSpPr>
            <a:spLocks noGrp="1"/>
          </p:cNvSpPr>
          <p:nvPr>
            <p:ph type="title"/>
          </p:nvPr>
        </p:nvSpPr>
        <p:spPr/>
        <p:txBody>
          <a:bodyPr>
            <a:normAutofit/>
          </a:bodyPr>
          <a:lstStyle/>
          <a:p>
            <a:r>
              <a:rPr kumimoji="1" lang="en-US" altLang="zh-CN" sz="4400" cap="none" dirty="0"/>
              <a:t>Medical data</a:t>
            </a:r>
            <a:endParaRPr kumimoji="1" lang="zh-CN" altLang="en-US" sz="4400" cap="none" dirty="0"/>
          </a:p>
        </p:txBody>
      </p:sp>
      <p:sp>
        <p:nvSpPr>
          <p:cNvPr id="3" name="灯片编号占位符 2">
            <a:extLst>
              <a:ext uri="{FF2B5EF4-FFF2-40B4-BE49-F238E27FC236}">
                <a16:creationId xmlns:a16="http://schemas.microsoft.com/office/drawing/2014/main" id="{FF8164B3-92B6-2149-B64B-EA6E2F98D93B}"/>
              </a:ext>
            </a:extLst>
          </p:cNvPr>
          <p:cNvSpPr>
            <a:spLocks noGrp="1"/>
          </p:cNvSpPr>
          <p:nvPr>
            <p:ph type="sldNum" sz="quarter" idx="12"/>
          </p:nvPr>
        </p:nvSpPr>
        <p:spPr/>
        <p:txBody>
          <a:bodyPr/>
          <a:lstStyle/>
          <a:p>
            <a:fld id="{8A7A6979-0714-4377-B894-6BE4C2D6E202}" type="slidenum">
              <a:rPr lang="en-US" smtClean="0"/>
              <a:t>4</a:t>
            </a:fld>
            <a:endParaRPr lang="en-US" dirty="0"/>
          </a:p>
        </p:txBody>
      </p:sp>
      <p:sp>
        <p:nvSpPr>
          <p:cNvPr id="9" name="文本框 8">
            <a:extLst>
              <a:ext uri="{FF2B5EF4-FFF2-40B4-BE49-F238E27FC236}">
                <a16:creationId xmlns:a16="http://schemas.microsoft.com/office/drawing/2014/main" id="{76793CF0-A292-B742-AC91-1107AC883A5C}"/>
              </a:ext>
            </a:extLst>
          </p:cNvPr>
          <p:cNvSpPr txBox="1"/>
          <p:nvPr/>
        </p:nvSpPr>
        <p:spPr>
          <a:xfrm>
            <a:off x="2542479" y="5854052"/>
            <a:ext cx="2096428" cy="461665"/>
          </a:xfrm>
          <a:prstGeom prst="rect">
            <a:avLst/>
          </a:prstGeom>
          <a:noFill/>
        </p:spPr>
        <p:txBody>
          <a:bodyPr wrap="square" rtlCol="0">
            <a:spAutoFit/>
          </a:bodyPr>
          <a:lstStyle/>
          <a:p>
            <a:r>
              <a:rPr kumimoji="1" lang="en-US" altLang="zh-CN" sz="2400" dirty="0"/>
              <a:t>Handwritten</a:t>
            </a:r>
            <a:endParaRPr kumimoji="1" lang="zh-CN" altLang="en-US" sz="2400" dirty="0"/>
          </a:p>
        </p:txBody>
      </p:sp>
      <p:grpSp>
        <p:nvGrpSpPr>
          <p:cNvPr id="11" name="组合 10">
            <a:extLst>
              <a:ext uri="{FF2B5EF4-FFF2-40B4-BE49-F238E27FC236}">
                <a16:creationId xmlns:a16="http://schemas.microsoft.com/office/drawing/2014/main" id="{7BC4431C-7630-164E-8E36-435D97AA2A55}"/>
              </a:ext>
            </a:extLst>
          </p:cNvPr>
          <p:cNvGrpSpPr/>
          <p:nvPr/>
        </p:nvGrpSpPr>
        <p:grpSpPr>
          <a:xfrm>
            <a:off x="6095999" y="2342389"/>
            <a:ext cx="4542264" cy="3895269"/>
            <a:chOff x="6095999" y="2342389"/>
            <a:chExt cx="4542264" cy="3895269"/>
          </a:xfrm>
        </p:grpSpPr>
        <p:pic>
          <p:nvPicPr>
            <p:cNvPr id="8" name="图片 7">
              <a:extLst>
                <a:ext uri="{FF2B5EF4-FFF2-40B4-BE49-F238E27FC236}">
                  <a16:creationId xmlns:a16="http://schemas.microsoft.com/office/drawing/2014/main" id="{8A79A6EA-4459-284C-B070-9AA22C6ABC81}"/>
                </a:ext>
              </a:extLst>
            </p:cNvPr>
            <p:cNvPicPr>
              <a:picLocks noChangeAspect="1"/>
            </p:cNvPicPr>
            <p:nvPr/>
          </p:nvPicPr>
          <p:blipFill>
            <a:blip r:embed="rId4"/>
            <a:stretch>
              <a:fillRect/>
            </a:stretch>
          </p:blipFill>
          <p:spPr>
            <a:xfrm>
              <a:off x="6095999" y="2342389"/>
              <a:ext cx="4542264" cy="3355884"/>
            </a:xfrm>
            <a:prstGeom prst="rect">
              <a:avLst/>
            </a:prstGeom>
          </p:spPr>
        </p:pic>
        <p:sp>
          <p:nvSpPr>
            <p:cNvPr id="10" name="文本框 9">
              <a:extLst>
                <a:ext uri="{FF2B5EF4-FFF2-40B4-BE49-F238E27FC236}">
                  <a16:creationId xmlns:a16="http://schemas.microsoft.com/office/drawing/2014/main" id="{B29A217C-A7A1-B944-83AF-8C37F2AC7454}"/>
                </a:ext>
              </a:extLst>
            </p:cNvPr>
            <p:cNvSpPr txBox="1"/>
            <p:nvPr/>
          </p:nvSpPr>
          <p:spPr>
            <a:xfrm>
              <a:off x="7864436" y="5775993"/>
              <a:ext cx="2096428" cy="461665"/>
            </a:xfrm>
            <a:prstGeom prst="rect">
              <a:avLst/>
            </a:prstGeom>
            <a:noFill/>
          </p:spPr>
          <p:txBody>
            <a:bodyPr wrap="square" rtlCol="0">
              <a:spAutoFit/>
            </a:bodyPr>
            <a:lstStyle/>
            <a:p>
              <a:r>
                <a:rPr kumimoji="1" lang="en-US" altLang="zh-CN" sz="2400" dirty="0">
                  <a:solidFill>
                    <a:srgbClr val="0070C0"/>
                  </a:solidFill>
                </a:rPr>
                <a:t>Electronic</a:t>
              </a:r>
              <a:endParaRPr kumimoji="1" lang="zh-CN" altLang="en-US" sz="2400" dirty="0">
                <a:solidFill>
                  <a:srgbClr val="0070C0"/>
                </a:solidFill>
              </a:endParaRPr>
            </a:p>
          </p:txBody>
        </p:sp>
      </p:grpSp>
      <p:pic>
        <p:nvPicPr>
          <p:cNvPr id="12" name="图片 11">
            <a:extLst>
              <a:ext uri="{FF2B5EF4-FFF2-40B4-BE49-F238E27FC236}">
                <a16:creationId xmlns:a16="http://schemas.microsoft.com/office/drawing/2014/main" id="{C22C79A0-D148-5045-AFDF-5660209B565B}"/>
              </a:ext>
            </a:extLst>
          </p:cNvPr>
          <p:cNvPicPr>
            <a:picLocks noChangeAspect="1"/>
          </p:cNvPicPr>
          <p:nvPr/>
        </p:nvPicPr>
        <p:blipFill>
          <a:blip r:embed="rId5"/>
          <a:stretch>
            <a:fillRect/>
          </a:stretch>
        </p:blipFill>
        <p:spPr>
          <a:xfrm>
            <a:off x="1429524" y="2342389"/>
            <a:ext cx="4346808" cy="3433604"/>
          </a:xfrm>
          <a:prstGeom prst="rect">
            <a:avLst/>
          </a:prstGeom>
        </p:spPr>
      </p:pic>
    </p:spTree>
    <p:custDataLst>
      <p:tags r:id="rId1"/>
    </p:custDataLst>
    <p:extLst>
      <p:ext uri="{BB962C8B-B14F-4D97-AF65-F5344CB8AC3E}">
        <p14:creationId xmlns:p14="http://schemas.microsoft.com/office/powerpoint/2010/main" val="383660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2AD5B3-F1DB-2D41-B05A-87E2CC8F605B}"/>
              </a:ext>
            </a:extLst>
          </p:cNvPr>
          <p:cNvSpPr>
            <a:spLocks noGrp="1"/>
          </p:cNvSpPr>
          <p:nvPr>
            <p:ph type="title"/>
          </p:nvPr>
        </p:nvSpPr>
        <p:spPr/>
        <p:txBody>
          <a:bodyPr>
            <a:normAutofit/>
          </a:bodyPr>
          <a:lstStyle/>
          <a:p>
            <a:r>
              <a:rPr kumimoji="1" lang="en-US" altLang="zh-CN" sz="4400" cap="none" dirty="0"/>
              <a:t>Roadmap</a:t>
            </a:r>
            <a:endParaRPr kumimoji="1" lang="zh-CN" altLang="en-US" sz="4400" cap="none" dirty="0"/>
          </a:p>
        </p:txBody>
      </p:sp>
      <p:sp>
        <p:nvSpPr>
          <p:cNvPr id="6" name="文本框 5">
            <a:extLst>
              <a:ext uri="{FF2B5EF4-FFF2-40B4-BE49-F238E27FC236}">
                <a16:creationId xmlns:a16="http://schemas.microsoft.com/office/drawing/2014/main" id="{05007E3D-71F6-A845-8B11-BF3A39E407CB}"/>
              </a:ext>
            </a:extLst>
          </p:cNvPr>
          <p:cNvSpPr txBox="1"/>
          <p:nvPr/>
        </p:nvSpPr>
        <p:spPr>
          <a:xfrm>
            <a:off x="2231136" y="2408663"/>
            <a:ext cx="7729728" cy="2800767"/>
          </a:xfrm>
          <a:prstGeom prst="rect">
            <a:avLst/>
          </a:prstGeom>
          <a:noFill/>
        </p:spPr>
        <p:txBody>
          <a:bodyPr wrap="square" rtlCol="0">
            <a:spAutoFit/>
          </a:bodyPr>
          <a:lstStyle/>
          <a:p>
            <a:pPr marL="285750" indent="-285750">
              <a:buFontTx/>
              <a:buChar char="-"/>
            </a:pPr>
            <a:r>
              <a:rPr kumimoji="1" lang="en-US" altLang="zh-CN" sz="2800" dirty="0"/>
              <a:t>Motivation</a:t>
            </a:r>
          </a:p>
          <a:p>
            <a:endParaRPr kumimoji="1" lang="en-US" altLang="zh-CN" sz="2800" dirty="0"/>
          </a:p>
          <a:p>
            <a:pPr marL="285750" indent="-285750">
              <a:buFontTx/>
              <a:buChar char="-"/>
            </a:pPr>
            <a:r>
              <a:rPr kumimoji="1" lang="en-US" altLang="zh-CN" sz="2800" dirty="0"/>
              <a:t>Our solution</a:t>
            </a:r>
          </a:p>
          <a:p>
            <a:endParaRPr kumimoji="1" lang="en-US" altLang="zh-CN" sz="2800" dirty="0"/>
          </a:p>
          <a:p>
            <a:pPr marL="285750" indent="-285750">
              <a:buFontTx/>
              <a:buChar char="-"/>
            </a:pPr>
            <a:r>
              <a:rPr kumimoji="1" lang="en-US" altLang="zh-CN" sz="2800" dirty="0">
                <a:solidFill>
                  <a:srgbClr val="FF0000"/>
                </a:solidFill>
              </a:rPr>
              <a:t>Conclusion</a:t>
            </a:r>
          </a:p>
          <a:p>
            <a:pPr marL="285750" indent="-285750">
              <a:buFontTx/>
              <a:buChar char="-"/>
            </a:pPr>
            <a:endParaRPr kumimoji="1" lang="en-US" altLang="zh-CN" dirty="0"/>
          </a:p>
          <a:p>
            <a:pPr marL="285750" indent="-285750">
              <a:buFontTx/>
              <a:buChar char="-"/>
            </a:pPr>
            <a:endParaRPr kumimoji="1" lang="zh-CN" altLang="en-US" dirty="0"/>
          </a:p>
        </p:txBody>
      </p:sp>
      <p:sp>
        <p:nvSpPr>
          <p:cNvPr id="7" name="灯片编号占位符 6">
            <a:extLst>
              <a:ext uri="{FF2B5EF4-FFF2-40B4-BE49-F238E27FC236}">
                <a16:creationId xmlns:a16="http://schemas.microsoft.com/office/drawing/2014/main" id="{A9911BED-46A3-FE4D-9C3D-4FE90754FCF8}"/>
              </a:ext>
            </a:extLst>
          </p:cNvPr>
          <p:cNvSpPr>
            <a:spLocks noGrp="1"/>
          </p:cNvSpPr>
          <p:nvPr>
            <p:ph type="sldNum" sz="quarter" idx="12"/>
          </p:nvPr>
        </p:nvSpPr>
        <p:spPr/>
        <p:txBody>
          <a:bodyPr/>
          <a:lstStyle/>
          <a:p>
            <a:fld id="{8A7A6979-0714-4377-B894-6BE4C2D6E202}" type="slidenum">
              <a:rPr lang="en-US" smtClean="0"/>
              <a:pPr/>
              <a:t>40</a:t>
            </a:fld>
            <a:endParaRPr lang="en-US" dirty="0"/>
          </a:p>
        </p:txBody>
      </p:sp>
    </p:spTree>
    <p:extLst>
      <p:ext uri="{BB962C8B-B14F-4D97-AF65-F5344CB8AC3E}">
        <p14:creationId xmlns:p14="http://schemas.microsoft.com/office/powerpoint/2010/main" val="329846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6302C5-279E-4D49-9A83-9BB54A0D33E3}"/>
              </a:ext>
            </a:extLst>
          </p:cNvPr>
          <p:cNvSpPr>
            <a:spLocks noGrp="1"/>
          </p:cNvSpPr>
          <p:nvPr>
            <p:ph type="title"/>
          </p:nvPr>
        </p:nvSpPr>
        <p:spPr/>
        <p:txBody>
          <a:bodyPr>
            <a:normAutofit/>
          </a:bodyPr>
          <a:lstStyle/>
          <a:p>
            <a:r>
              <a:rPr kumimoji="1" lang="en-US" altLang="zh-CN" sz="4400" cap="none" dirty="0"/>
              <a:t>Conclusion</a:t>
            </a:r>
            <a:endParaRPr kumimoji="1" lang="zh-CN" altLang="en-US" sz="4400" cap="none" dirty="0"/>
          </a:p>
        </p:txBody>
      </p:sp>
      <p:sp>
        <p:nvSpPr>
          <p:cNvPr id="3" name="内容占位符 2">
            <a:extLst>
              <a:ext uri="{FF2B5EF4-FFF2-40B4-BE49-F238E27FC236}">
                <a16:creationId xmlns:a16="http://schemas.microsoft.com/office/drawing/2014/main" id="{25E153F8-6528-BA49-9151-85A0C6E5A726}"/>
              </a:ext>
            </a:extLst>
          </p:cNvPr>
          <p:cNvSpPr>
            <a:spLocks noGrp="1"/>
          </p:cNvSpPr>
          <p:nvPr>
            <p:ph idx="1"/>
          </p:nvPr>
        </p:nvSpPr>
        <p:spPr>
          <a:xfrm>
            <a:off x="1828662" y="2438019"/>
            <a:ext cx="9113140" cy="3101983"/>
          </a:xfrm>
        </p:spPr>
        <p:txBody>
          <a:bodyPr>
            <a:noAutofit/>
          </a:bodyPr>
          <a:lstStyle/>
          <a:p>
            <a:r>
              <a:rPr kumimoji="1" lang="en-US" altLang="zh-CN" sz="2400" dirty="0"/>
              <a:t>Identify that users may have different interests on a same complete medical record </a:t>
            </a:r>
            <a:br>
              <a:rPr kumimoji="1" lang="en-US" altLang="zh-CN" sz="2400" dirty="0"/>
            </a:br>
            <a:r>
              <a:rPr kumimoji="1" lang="en-US" altLang="zh-CN" sz="2400" dirty="0"/>
              <a:t>=&gt; users own a few attributes (as base table) and share view tables</a:t>
            </a:r>
          </a:p>
          <a:p>
            <a:pPr marL="0" indent="0">
              <a:buNone/>
            </a:pPr>
            <a:r>
              <a:rPr kumimoji="1" lang="en-US" altLang="zh-CN" sz="2400" dirty="0"/>
              <a:t> </a:t>
            </a:r>
          </a:p>
          <a:p>
            <a:r>
              <a:rPr kumimoji="1" lang="en-US" altLang="zh-CN" sz="2400" dirty="0"/>
              <a:t>Synchronization based on </a:t>
            </a:r>
            <a:r>
              <a:rPr kumimoji="1" lang="en-US" altLang="zh-CN" sz="2400" dirty="0">
                <a:solidFill>
                  <a:srgbClr val="FF0000"/>
                </a:solidFill>
              </a:rPr>
              <a:t>updatable view</a:t>
            </a:r>
          </a:p>
          <a:p>
            <a:pPr marL="0" indent="0">
              <a:buNone/>
            </a:pPr>
            <a:r>
              <a:rPr kumimoji="1" lang="en-US" altLang="zh-CN" sz="2400" dirty="0"/>
              <a:t>      </a:t>
            </a:r>
            <a:r>
              <a:rPr kumimoji="1" lang="en-US" altLang="zh-CN" sz="2400" dirty="0">
                <a:sym typeface="Wingdings" pitchFamily="2" charset="2"/>
              </a:rPr>
              <a:t> </a:t>
            </a:r>
            <a:r>
              <a:rPr kumimoji="1" lang="en-US" altLang="zh-CN" sz="2400" dirty="0"/>
              <a:t>Bidirectional Transformations </a:t>
            </a:r>
          </a:p>
          <a:p>
            <a:r>
              <a:rPr kumimoji="1" lang="en-US" altLang="zh-CN" sz="2400" dirty="0"/>
              <a:t>Access control on fine-grained attributes </a:t>
            </a:r>
          </a:p>
          <a:p>
            <a:pPr marL="0" indent="0">
              <a:buNone/>
            </a:pPr>
            <a:r>
              <a:rPr kumimoji="1" lang="en-US" altLang="zh-CN" sz="2400" dirty="0">
                <a:sym typeface="Wingdings" pitchFamily="2" charset="2"/>
              </a:rPr>
              <a:t>       Blockchain</a:t>
            </a:r>
            <a:endParaRPr kumimoji="1" lang="en-US" altLang="zh-CN" sz="2400" dirty="0"/>
          </a:p>
        </p:txBody>
      </p:sp>
      <p:sp>
        <p:nvSpPr>
          <p:cNvPr id="4" name="灯片编号占位符 3">
            <a:extLst>
              <a:ext uri="{FF2B5EF4-FFF2-40B4-BE49-F238E27FC236}">
                <a16:creationId xmlns:a16="http://schemas.microsoft.com/office/drawing/2014/main" id="{E6C05902-5005-2C49-A626-2FC04A66F3B0}"/>
              </a:ext>
            </a:extLst>
          </p:cNvPr>
          <p:cNvSpPr>
            <a:spLocks noGrp="1"/>
          </p:cNvSpPr>
          <p:nvPr>
            <p:ph type="sldNum" sz="quarter" idx="12"/>
          </p:nvPr>
        </p:nvSpPr>
        <p:spPr/>
        <p:txBody>
          <a:bodyPr/>
          <a:lstStyle/>
          <a:p>
            <a:fld id="{8A7A6979-0714-4377-B894-6BE4C2D6E202}" type="slidenum">
              <a:rPr lang="en-US" smtClean="0"/>
              <a:pPr/>
              <a:t>41</a:t>
            </a:fld>
            <a:endParaRPr lang="en-US" dirty="0"/>
          </a:p>
        </p:txBody>
      </p:sp>
    </p:spTree>
    <p:extLst>
      <p:ext uri="{BB962C8B-B14F-4D97-AF65-F5344CB8AC3E}">
        <p14:creationId xmlns:p14="http://schemas.microsoft.com/office/powerpoint/2010/main" val="39892698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B1F21326-8BFB-9443-AA6A-CF3F113ADD48}"/>
              </a:ext>
            </a:extLst>
          </p:cNvPr>
          <p:cNvSpPr>
            <a:spLocks noGrp="1"/>
          </p:cNvSpPr>
          <p:nvPr>
            <p:ph type="sldNum" sz="quarter" idx="12"/>
          </p:nvPr>
        </p:nvSpPr>
        <p:spPr/>
        <p:txBody>
          <a:bodyPr/>
          <a:lstStyle/>
          <a:p>
            <a:fld id="{8A7A6979-0714-4377-B894-6BE4C2D6E202}" type="slidenum">
              <a:rPr lang="en-US" smtClean="0"/>
              <a:t>42</a:t>
            </a:fld>
            <a:endParaRPr lang="en-US" dirty="0"/>
          </a:p>
        </p:txBody>
      </p:sp>
      <p:sp>
        <p:nvSpPr>
          <p:cNvPr id="3" name="文本框 2">
            <a:extLst>
              <a:ext uri="{FF2B5EF4-FFF2-40B4-BE49-F238E27FC236}">
                <a16:creationId xmlns:a16="http://schemas.microsoft.com/office/drawing/2014/main" id="{78B4CDAC-E6DF-E64B-B111-7A858D6C44D3}"/>
              </a:ext>
            </a:extLst>
          </p:cNvPr>
          <p:cNvSpPr txBox="1"/>
          <p:nvPr/>
        </p:nvSpPr>
        <p:spPr>
          <a:xfrm>
            <a:off x="1661532" y="2118731"/>
            <a:ext cx="8129238" cy="1938992"/>
          </a:xfrm>
          <a:prstGeom prst="rect">
            <a:avLst/>
          </a:prstGeom>
          <a:noFill/>
        </p:spPr>
        <p:txBody>
          <a:bodyPr wrap="square" rtlCol="0">
            <a:spAutoFit/>
          </a:bodyPr>
          <a:lstStyle/>
          <a:p>
            <a:pPr algn="ctr"/>
            <a:r>
              <a:rPr kumimoji="1" lang="en-US" altLang="zh-CN" sz="4000" dirty="0"/>
              <a:t>Thank you for your attention.</a:t>
            </a:r>
          </a:p>
          <a:p>
            <a:pPr algn="ctr"/>
            <a:endParaRPr kumimoji="1" lang="en-US" altLang="zh-CN" sz="4000" dirty="0"/>
          </a:p>
          <a:p>
            <a:pPr algn="ctr"/>
            <a:r>
              <a:rPr kumimoji="1" lang="en-US" altLang="zh-CN" sz="4000" dirty="0"/>
              <a:t>Q&amp;A</a:t>
            </a:r>
            <a:endParaRPr kumimoji="1" lang="zh-CN" altLang="en-US" sz="4000" dirty="0"/>
          </a:p>
        </p:txBody>
      </p:sp>
    </p:spTree>
    <p:extLst>
      <p:ext uri="{BB962C8B-B14F-4D97-AF65-F5344CB8AC3E}">
        <p14:creationId xmlns:p14="http://schemas.microsoft.com/office/powerpoint/2010/main" val="1706712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FF8164B3-92B6-2149-B64B-EA6E2F98D93B}"/>
              </a:ext>
            </a:extLst>
          </p:cNvPr>
          <p:cNvSpPr>
            <a:spLocks noGrp="1"/>
          </p:cNvSpPr>
          <p:nvPr>
            <p:ph type="sldNum" sz="quarter" idx="12"/>
          </p:nvPr>
        </p:nvSpPr>
        <p:spPr/>
        <p:txBody>
          <a:bodyPr/>
          <a:lstStyle/>
          <a:p>
            <a:fld id="{8A7A6979-0714-4377-B894-6BE4C2D6E202}" type="slidenum">
              <a:rPr lang="en-US" smtClean="0"/>
              <a:t>5</a:t>
            </a:fld>
            <a:endParaRPr lang="en-US" dirty="0"/>
          </a:p>
        </p:txBody>
      </p:sp>
      <p:grpSp>
        <p:nvGrpSpPr>
          <p:cNvPr id="11" name="组合 10">
            <a:extLst>
              <a:ext uri="{FF2B5EF4-FFF2-40B4-BE49-F238E27FC236}">
                <a16:creationId xmlns:a16="http://schemas.microsoft.com/office/drawing/2014/main" id="{7BC4431C-7630-164E-8E36-435D97AA2A55}"/>
              </a:ext>
            </a:extLst>
          </p:cNvPr>
          <p:cNvGrpSpPr/>
          <p:nvPr/>
        </p:nvGrpSpPr>
        <p:grpSpPr>
          <a:xfrm>
            <a:off x="4507496" y="2904967"/>
            <a:ext cx="3177006" cy="2370240"/>
            <a:chOff x="6095999" y="2342389"/>
            <a:chExt cx="4542264" cy="3895268"/>
          </a:xfrm>
        </p:grpSpPr>
        <p:pic>
          <p:nvPicPr>
            <p:cNvPr id="8" name="图片 7">
              <a:extLst>
                <a:ext uri="{FF2B5EF4-FFF2-40B4-BE49-F238E27FC236}">
                  <a16:creationId xmlns:a16="http://schemas.microsoft.com/office/drawing/2014/main" id="{8A79A6EA-4459-284C-B070-9AA22C6ABC81}"/>
                </a:ext>
              </a:extLst>
            </p:cNvPr>
            <p:cNvPicPr>
              <a:picLocks noChangeAspect="1"/>
            </p:cNvPicPr>
            <p:nvPr/>
          </p:nvPicPr>
          <p:blipFill>
            <a:blip r:embed="rId4"/>
            <a:stretch>
              <a:fillRect/>
            </a:stretch>
          </p:blipFill>
          <p:spPr>
            <a:xfrm>
              <a:off x="6095999" y="2342389"/>
              <a:ext cx="4542264" cy="3355884"/>
            </a:xfrm>
            <a:prstGeom prst="rect">
              <a:avLst/>
            </a:prstGeom>
          </p:spPr>
        </p:pic>
        <p:sp>
          <p:nvSpPr>
            <p:cNvPr id="10" name="文本框 9">
              <a:extLst>
                <a:ext uri="{FF2B5EF4-FFF2-40B4-BE49-F238E27FC236}">
                  <a16:creationId xmlns:a16="http://schemas.microsoft.com/office/drawing/2014/main" id="{B29A217C-A7A1-B944-83AF-8C37F2AC7454}"/>
                </a:ext>
              </a:extLst>
            </p:cNvPr>
            <p:cNvSpPr txBox="1"/>
            <p:nvPr/>
          </p:nvSpPr>
          <p:spPr>
            <a:xfrm>
              <a:off x="7864436" y="5775993"/>
              <a:ext cx="2096428" cy="461665"/>
            </a:xfrm>
            <a:prstGeom prst="rect">
              <a:avLst/>
            </a:prstGeom>
            <a:noFill/>
          </p:spPr>
          <p:txBody>
            <a:bodyPr wrap="square" rtlCol="0">
              <a:spAutoFit/>
            </a:bodyPr>
            <a:lstStyle/>
            <a:p>
              <a:r>
                <a:rPr kumimoji="1" lang="en-US" altLang="zh-CN" sz="2400" dirty="0">
                  <a:solidFill>
                    <a:srgbClr val="0070C0"/>
                  </a:solidFill>
                </a:rPr>
                <a:t>Electronic</a:t>
              </a:r>
              <a:endParaRPr kumimoji="1" lang="zh-CN" altLang="en-US" sz="2400" dirty="0">
                <a:solidFill>
                  <a:srgbClr val="0070C0"/>
                </a:solidFill>
              </a:endParaRPr>
            </a:p>
          </p:txBody>
        </p:sp>
      </p:grpSp>
      <p:pic>
        <p:nvPicPr>
          <p:cNvPr id="13" name="图片 12">
            <a:extLst>
              <a:ext uri="{FF2B5EF4-FFF2-40B4-BE49-F238E27FC236}">
                <a16:creationId xmlns:a16="http://schemas.microsoft.com/office/drawing/2014/main" id="{1F4A774A-85BC-1E45-BDF7-6A59D0EF6A72}"/>
              </a:ext>
            </a:extLst>
          </p:cNvPr>
          <p:cNvPicPr>
            <a:picLocks noChangeAspect="1"/>
          </p:cNvPicPr>
          <p:nvPr/>
        </p:nvPicPr>
        <p:blipFill>
          <a:blip r:embed="rId5"/>
          <a:stretch>
            <a:fillRect/>
          </a:stretch>
        </p:blipFill>
        <p:spPr>
          <a:xfrm>
            <a:off x="8921026" y="1924610"/>
            <a:ext cx="1170598" cy="1734462"/>
          </a:xfrm>
          <a:prstGeom prst="rect">
            <a:avLst/>
          </a:prstGeom>
        </p:spPr>
      </p:pic>
      <p:grpSp>
        <p:nvGrpSpPr>
          <p:cNvPr id="16" name="组合 15">
            <a:extLst>
              <a:ext uri="{FF2B5EF4-FFF2-40B4-BE49-F238E27FC236}">
                <a16:creationId xmlns:a16="http://schemas.microsoft.com/office/drawing/2014/main" id="{2A1ED8D7-4986-1043-A64B-D0F7D999632C}"/>
              </a:ext>
            </a:extLst>
          </p:cNvPr>
          <p:cNvGrpSpPr/>
          <p:nvPr/>
        </p:nvGrpSpPr>
        <p:grpSpPr>
          <a:xfrm>
            <a:off x="1201048" y="1920689"/>
            <a:ext cx="3184058" cy="1716018"/>
            <a:chOff x="1365976" y="1943054"/>
            <a:chExt cx="3184058" cy="1716018"/>
          </a:xfrm>
        </p:grpSpPr>
        <p:pic>
          <p:nvPicPr>
            <p:cNvPr id="15" name="图片 14">
              <a:extLst>
                <a:ext uri="{FF2B5EF4-FFF2-40B4-BE49-F238E27FC236}">
                  <a16:creationId xmlns:a16="http://schemas.microsoft.com/office/drawing/2014/main" id="{4DA667E4-442B-8A4B-B5BB-D96C9E341EF7}"/>
                </a:ext>
              </a:extLst>
            </p:cNvPr>
            <p:cNvPicPr>
              <a:picLocks noChangeAspect="1"/>
            </p:cNvPicPr>
            <p:nvPr/>
          </p:nvPicPr>
          <p:blipFill>
            <a:blip r:embed="rId6"/>
            <a:stretch>
              <a:fillRect/>
            </a:stretch>
          </p:blipFill>
          <p:spPr>
            <a:xfrm>
              <a:off x="1365976" y="1943054"/>
              <a:ext cx="1905000" cy="1716018"/>
            </a:xfrm>
            <a:prstGeom prst="rect">
              <a:avLst/>
            </a:prstGeom>
          </p:spPr>
        </p:pic>
        <p:cxnSp>
          <p:nvCxnSpPr>
            <p:cNvPr id="7" name="直线箭头连接符 6">
              <a:extLst>
                <a:ext uri="{FF2B5EF4-FFF2-40B4-BE49-F238E27FC236}">
                  <a16:creationId xmlns:a16="http://schemas.microsoft.com/office/drawing/2014/main" id="{E30595E3-9CA8-B645-985D-5AF827D34784}"/>
                </a:ext>
              </a:extLst>
            </p:cNvPr>
            <p:cNvCxnSpPr>
              <a:cxnSpLocks/>
            </p:cNvCxnSpPr>
            <p:nvPr/>
          </p:nvCxnSpPr>
          <p:spPr>
            <a:xfrm>
              <a:off x="3570286" y="2823428"/>
              <a:ext cx="979748" cy="77004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组合 20">
            <a:extLst>
              <a:ext uri="{FF2B5EF4-FFF2-40B4-BE49-F238E27FC236}">
                <a16:creationId xmlns:a16="http://schemas.microsoft.com/office/drawing/2014/main" id="{8A43C17F-CC9C-B348-9797-650F20B4B39C}"/>
              </a:ext>
            </a:extLst>
          </p:cNvPr>
          <p:cNvGrpSpPr/>
          <p:nvPr/>
        </p:nvGrpSpPr>
        <p:grpSpPr>
          <a:xfrm>
            <a:off x="5119741" y="309905"/>
            <a:ext cx="1733395" cy="2458009"/>
            <a:chOff x="5119741" y="309905"/>
            <a:chExt cx="1733395" cy="2458009"/>
          </a:xfrm>
        </p:grpSpPr>
        <p:pic>
          <p:nvPicPr>
            <p:cNvPr id="14" name="图片 13">
              <a:extLst>
                <a:ext uri="{FF2B5EF4-FFF2-40B4-BE49-F238E27FC236}">
                  <a16:creationId xmlns:a16="http://schemas.microsoft.com/office/drawing/2014/main" id="{27542E23-DB4B-1B4B-98B4-59421CFB162C}"/>
                </a:ext>
              </a:extLst>
            </p:cNvPr>
            <p:cNvPicPr>
              <a:picLocks noChangeAspect="1"/>
            </p:cNvPicPr>
            <p:nvPr/>
          </p:nvPicPr>
          <p:blipFill>
            <a:blip r:embed="rId7"/>
            <a:stretch>
              <a:fillRect/>
            </a:stretch>
          </p:blipFill>
          <p:spPr>
            <a:xfrm>
              <a:off x="5119741" y="309905"/>
              <a:ext cx="1733395" cy="1734462"/>
            </a:xfrm>
            <a:prstGeom prst="rect">
              <a:avLst/>
            </a:prstGeom>
            <a:ln>
              <a:solidFill>
                <a:schemeClr val="bg2"/>
              </a:solidFill>
            </a:ln>
          </p:spPr>
        </p:pic>
        <p:cxnSp>
          <p:nvCxnSpPr>
            <p:cNvPr id="17" name="直线箭头连接符 16">
              <a:extLst>
                <a:ext uri="{FF2B5EF4-FFF2-40B4-BE49-F238E27FC236}">
                  <a16:creationId xmlns:a16="http://schemas.microsoft.com/office/drawing/2014/main" id="{122F9C1E-34F0-7844-9EC6-FDB4B8C07E2A}"/>
                </a:ext>
              </a:extLst>
            </p:cNvPr>
            <p:cNvCxnSpPr>
              <a:cxnSpLocks/>
            </p:cNvCxnSpPr>
            <p:nvPr/>
          </p:nvCxnSpPr>
          <p:spPr>
            <a:xfrm>
              <a:off x="5986438" y="2091659"/>
              <a:ext cx="18946" cy="676255"/>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9" name="直线箭头连接符 18">
            <a:extLst>
              <a:ext uri="{FF2B5EF4-FFF2-40B4-BE49-F238E27FC236}">
                <a16:creationId xmlns:a16="http://schemas.microsoft.com/office/drawing/2014/main" id="{DFF84960-5DBD-6E49-A222-CC63C7A54732}"/>
              </a:ext>
            </a:extLst>
          </p:cNvPr>
          <p:cNvCxnSpPr>
            <a:cxnSpLocks/>
          </p:cNvCxnSpPr>
          <p:nvPr/>
        </p:nvCxnSpPr>
        <p:spPr>
          <a:xfrm flipH="1">
            <a:off x="7871430" y="2624683"/>
            <a:ext cx="995398" cy="94642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536D0593-20D3-1C44-B7C4-5BFDD857981E}"/>
              </a:ext>
            </a:extLst>
          </p:cNvPr>
          <p:cNvSpPr txBox="1"/>
          <p:nvPr/>
        </p:nvSpPr>
        <p:spPr>
          <a:xfrm>
            <a:off x="2831741" y="2713172"/>
            <a:ext cx="6963321" cy="769441"/>
          </a:xfrm>
          <a:prstGeom prst="rect">
            <a:avLst/>
          </a:prstGeom>
          <a:solidFill>
            <a:schemeClr val="bg2"/>
          </a:solidFill>
          <a:ln>
            <a:solidFill>
              <a:schemeClr val="tx1"/>
            </a:solidFill>
          </a:ln>
        </p:spPr>
        <p:txBody>
          <a:bodyPr wrap="square" rtlCol="0">
            <a:spAutoFit/>
          </a:bodyPr>
          <a:lstStyle/>
          <a:p>
            <a:r>
              <a:rPr kumimoji="1" lang="en-US" altLang="zh-CN" sz="4400" dirty="0"/>
              <a:t>Require medical data sharing</a:t>
            </a:r>
            <a:endParaRPr kumimoji="1" lang="zh-CN" altLang="en-US" sz="4400" dirty="0"/>
          </a:p>
        </p:txBody>
      </p:sp>
    </p:spTree>
    <p:custDataLst>
      <p:tags r:id="rId1"/>
    </p:custDataLst>
    <p:extLst>
      <p:ext uri="{BB962C8B-B14F-4D97-AF65-F5344CB8AC3E}">
        <p14:creationId xmlns:p14="http://schemas.microsoft.com/office/powerpoint/2010/main" val="6764401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strVal val="#ppt_w*0.70"/>
                                          </p:val>
                                        </p:tav>
                                        <p:tav tm="100000">
                                          <p:val>
                                            <p:strVal val="#ppt_w"/>
                                          </p:val>
                                        </p:tav>
                                      </p:tavLst>
                                    </p:anim>
                                    <p:anim calcmode="lin" valueType="num">
                                      <p:cBhvr>
                                        <p:cTn id="13" dur="500" fill="hold"/>
                                        <p:tgtEl>
                                          <p:spTgt spid="16"/>
                                        </p:tgtEl>
                                        <p:attrNameLst>
                                          <p:attrName>ppt_h</p:attrName>
                                        </p:attrNameLst>
                                      </p:cBhvr>
                                      <p:tavLst>
                                        <p:tav tm="0">
                                          <p:val>
                                            <p:strVal val="#ppt_h"/>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4"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dissolv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4"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79A8B4-2F1E-3D4C-B40F-C5FEECC7ECA5}"/>
              </a:ext>
            </a:extLst>
          </p:cNvPr>
          <p:cNvSpPr>
            <a:spLocks noGrp="1"/>
          </p:cNvSpPr>
          <p:nvPr>
            <p:ph type="title"/>
          </p:nvPr>
        </p:nvSpPr>
        <p:spPr/>
        <p:txBody>
          <a:bodyPr>
            <a:normAutofit/>
          </a:bodyPr>
          <a:lstStyle/>
          <a:p>
            <a:r>
              <a:rPr kumimoji="1" lang="en-US" altLang="zh-CN" sz="4400" cap="none" dirty="0"/>
              <a:t>Existing work </a:t>
            </a:r>
            <a:endParaRPr kumimoji="1" lang="zh-CN" altLang="en-US" sz="4400" cap="none" dirty="0"/>
          </a:p>
        </p:txBody>
      </p:sp>
      <p:sp>
        <p:nvSpPr>
          <p:cNvPr id="3" name="内容占位符 2">
            <a:extLst>
              <a:ext uri="{FF2B5EF4-FFF2-40B4-BE49-F238E27FC236}">
                <a16:creationId xmlns:a16="http://schemas.microsoft.com/office/drawing/2014/main" id="{DB508E02-D6F4-EE41-A361-2B28D22366B5}"/>
              </a:ext>
            </a:extLst>
          </p:cNvPr>
          <p:cNvSpPr>
            <a:spLocks noGrp="1"/>
          </p:cNvSpPr>
          <p:nvPr>
            <p:ph idx="1"/>
          </p:nvPr>
        </p:nvSpPr>
        <p:spPr>
          <a:xfrm>
            <a:off x="805354" y="2322296"/>
            <a:ext cx="10581291" cy="3895623"/>
          </a:xfrm>
        </p:spPr>
        <p:txBody>
          <a:bodyPr>
            <a:normAutofit/>
          </a:bodyPr>
          <a:lstStyle/>
          <a:p>
            <a:r>
              <a:rPr lang="en-US" altLang="zh-CN" sz="3200" dirty="0"/>
              <a:t>Data access control</a:t>
            </a:r>
          </a:p>
          <a:p>
            <a:pPr marL="0" indent="0">
              <a:buNone/>
            </a:pPr>
            <a:r>
              <a:rPr lang="en-US" altLang="zh-CN" sz="2400" dirty="0"/>
              <a:t>     distributed validation system based on blockchain</a:t>
            </a:r>
            <a:r>
              <a:rPr lang="en-US" altLang="zh-CN" sz="2400" i="1" dirty="0">
                <a:solidFill>
                  <a:srgbClr val="00B050"/>
                </a:solidFill>
              </a:rPr>
              <a:t>[A. Azaria, et al., 2016]</a:t>
            </a:r>
            <a:endParaRPr lang="en-US" altLang="zh-CN" sz="2400" dirty="0"/>
          </a:p>
          <a:p>
            <a:r>
              <a:rPr lang="en-US" altLang="zh-CN" sz="2800" dirty="0"/>
              <a:t>Data privacy</a:t>
            </a:r>
          </a:p>
          <a:p>
            <a:pPr marL="0" indent="0">
              <a:buNone/>
            </a:pPr>
            <a:r>
              <a:rPr lang="en-US" altLang="zh-CN" sz="2800" dirty="0"/>
              <a:t>    </a:t>
            </a:r>
            <a:r>
              <a:rPr lang="en-US" altLang="zh-CN" sz="2400" i="1" dirty="0"/>
              <a:t>Encrypt data on shared cloud </a:t>
            </a:r>
            <a:r>
              <a:rPr lang="en-US" altLang="zh-CN" sz="2400" i="1" dirty="0">
                <a:solidFill>
                  <a:srgbClr val="00B050"/>
                </a:solidFill>
              </a:rPr>
              <a:t>[Abdullah Al Omar, et al. , 2017]</a:t>
            </a:r>
            <a:endParaRPr lang="en" altLang="zh-CN" sz="2400" i="1" dirty="0">
              <a:solidFill>
                <a:srgbClr val="00B050"/>
              </a:solidFill>
            </a:endParaRPr>
          </a:p>
          <a:p>
            <a:r>
              <a:rPr lang="en-US" altLang="zh-CN" sz="2800" dirty="0">
                <a:solidFill>
                  <a:schemeClr val="tx1"/>
                </a:solidFill>
              </a:rPr>
              <a:t>System scalability</a:t>
            </a:r>
          </a:p>
          <a:p>
            <a:pPr marL="0" indent="0">
              <a:buNone/>
            </a:pPr>
            <a:r>
              <a:rPr lang="en-US" altLang="zh-CN" sz="2400" dirty="0">
                <a:solidFill>
                  <a:schemeClr val="tx1"/>
                </a:solidFill>
              </a:rPr>
              <a:t>     </a:t>
            </a:r>
            <a:r>
              <a:rPr lang="en-US" altLang="zh-CN" sz="2400" i="1" dirty="0">
                <a:solidFill>
                  <a:schemeClr val="tx1"/>
                </a:solidFill>
              </a:rPr>
              <a:t>dual-blockchain architecture </a:t>
            </a:r>
            <a:r>
              <a:rPr lang="en-US" altLang="zh-CN" sz="2400" i="1" dirty="0">
                <a:solidFill>
                  <a:srgbClr val="00B050"/>
                </a:solidFill>
              </a:rPr>
              <a:t>[</a:t>
            </a:r>
            <a:r>
              <a:rPr lang="en-US" altLang="zh-CN" sz="2400" i="1" dirty="0" err="1">
                <a:solidFill>
                  <a:srgbClr val="00B050"/>
                </a:solidFill>
              </a:rPr>
              <a:t>Rong</a:t>
            </a:r>
            <a:r>
              <a:rPr lang="en-US" altLang="zh-CN" sz="2400" i="1" dirty="0">
                <a:solidFill>
                  <a:srgbClr val="00B050"/>
                </a:solidFill>
              </a:rPr>
              <a:t> Wang, et al., 2018]</a:t>
            </a:r>
            <a:endParaRPr lang="en-US" altLang="zh-CN" sz="2400" i="1" dirty="0">
              <a:solidFill>
                <a:schemeClr val="tx1"/>
              </a:solidFill>
            </a:endParaRPr>
          </a:p>
          <a:p>
            <a:pPr marL="0" indent="0">
              <a:buNone/>
            </a:pPr>
            <a:endParaRPr lang="en-US" altLang="zh-CN" sz="2800" dirty="0"/>
          </a:p>
          <a:p>
            <a:endParaRPr kumimoji="1" lang="zh-CN" altLang="en-US" sz="2800" dirty="0"/>
          </a:p>
        </p:txBody>
      </p:sp>
      <p:sp>
        <p:nvSpPr>
          <p:cNvPr id="4" name="灯片编号占位符 3">
            <a:extLst>
              <a:ext uri="{FF2B5EF4-FFF2-40B4-BE49-F238E27FC236}">
                <a16:creationId xmlns:a16="http://schemas.microsoft.com/office/drawing/2014/main" id="{6BE7745E-85EE-4C43-9AD3-41C325C34E93}"/>
              </a:ext>
            </a:extLst>
          </p:cNvPr>
          <p:cNvSpPr>
            <a:spLocks noGrp="1"/>
          </p:cNvSpPr>
          <p:nvPr>
            <p:ph type="sldNum" sz="quarter" idx="12"/>
          </p:nvPr>
        </p:nvSpPr>
        <p:spPr/>
        <p:txBody>
          <a:bodyPr/>
          <a:lstStyle/>
          <a:p>
            <a:fld id="{8A7A6979-0714-4377-B894-6BE4C2D6E202}" type="slidenum">
              <a:rPr lang="en-US" smtClean="0"/>
              <a:pPr/>
              <a:t>6</a:t>
            </a:fld>
            <a:endParaRPr lang="en-US" dirty="0"/>
          </a:p>
        </p:txBody>
      </p:sp>
    </p:spTree>
    <p:extLst>
      <p:ext uri="{BB962C8B-B14F-4D97-AF65-F5344CB8AC3E}">
        <p14:creationId xmlns:p14="http://schemas.microsoft.com/office/powerpoint/2010/main" val="3197588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79A8B4-2F1E-3D4C-B40F-C5FEECC7ECA5}"/>
              </a:ext>
            </a:extLst>
          </p:cNvPr>
          <p:cNvSpPr>
            <a:spLocks noGrp="1"/>
          </p:cNvSpPr>
          <p:nvPr>
            <p:ph type="title"/>
          </p:nvPr>
        </p:nvSpPr>
        <p:spPr/>
        <p:txBody>
          <a:bodyPr>
            <a:normAutofit/>
          </a:bodyPr>
          <a:lstStyle/>
          <a:p>
            <a:r>
              <a:rPr kumimoji="1" lang="en-US" altLang="zh-CN" sz="4400" cap="none" dirty="0"/>
              <a:t>Existing work </a:t>
            </a:r>
            <a:endParaRPr kumimoji="1" lang="zh-CN" altLang="en-US" sz="4400" cap="none" dirty="0"/>
          </a:p>
        </p:txBody>
      </p:sp>
      <p:sp>
        <p:nvSpPr>
          <p:cNvPr id="3" name="内容占位符 2">
            <a:extLst>
              <a:ext uri="{FF2B5EF4-FFF2-40B4-BE49-F238E27FC236}">
                <a16:creationId xmlns:a16="http://schemas.microsoft.com/office/drawing/2014/main" id="{DB508E02-D6F4-EE41-A361-2B28D22366B5}"/>
              </a:ext>
            </a:extLst>
          </p:cNvPr>
          <p:cNvSpPr>
            <a:spLocks noGrp="1"/>
          </p:cNvSpPr>
          <p:nvPr>
            <p:ph idx="1"/>
          </p:nvPr>
        </p:nvSpPr>
        <p:spPr>
          <a:xfrm>
            <a:off x="805354" y="2322297"/>
            <a:ext cx="10609898" cy="2286885"/>
          </a:xfrm>
        </p:spPr>
        <p:txBody>
          <a:bodyPr>
            <a:normAutofit/>
          </a:bodyPr>
          <a:lstStyle/>
          <a:p>
            <a:pPr marL="0" indent="0" algn="ctr">
              <a:buNone/>
            </a:pPr>
            <a:r>
              <a:rPr lang="en-US" altLang="zh-CN" sz="2400" i="1" dirty="0">
                <a:solidFill>
                  <a:srgbClr val="00B050"/>
                </a:solidFill>
              </a:rPr>
              <a:t>[A. Azaria, et al., 2016]</a:t>
            </a:r>
          </a:p>
          <a:p>
            <a:pPr marL="0" indent="0" algn="ctr">
              <a:buNone/>
            </a:pPr>
            <a:r>
              <a:rPr lang="en-US" altLang="zh-CN" sz="2400" i="1" dirty="0">
                <a:solidFill>
                  <a:srgbClr val="00B050"/>
                </a:solidFill>
              </a:rPr>
              <a:t>[Abdullah Al Omar, et al. , 2017]</a:t>
            </a:r>
            <a:endParaRPr lang="en" altLang="zh-CN" sz="2400" i="1" dirty="0">
              <a:solidFill>
                <a:srgbClr val="00B050"/>
              </a:solidFill>
            </a:endParaRPr>
          </a:p>
          <a:p>
            <a:pPr marL="0" indent="0" algn="ctr">
              <a:buNone/>
            </a:pPr>
            <a:r>
              <a:rPr lang="en-US" altLang="zh-CN" sz="2400" i="1" dirty="0">
                <a:solidFill>
                  <a:srgbClr val="00B050"/>
                </a:solidFill>
              </a:rPr>
              <a:t>[</a:t>
            </a:r>
            <a:r>
              <a:rPr lang="en-US" altLang="zh-CN" sz="2400" i="1" dirty="0" err="1">
                <a:solidFill>
                  <a:srgbClr val="00B050"/>
                </a:solidFill>
              </a:rPr>
              <a:t>Rong</a:t>
            </a:r>
            <a:r>
              <a:rPr lang="en-US" altLang="zh-CN" sz="2400" i="1" dirty="0">
                <a:solidFill>
                  <a:srgbClr val="00B050"/>
                </a:solidFill>
              </a:rPr>
              <a:t> Wang, et al., 2018]</a:t>
            </a:r>
            <a:endParaRPr lang="en-US" altLang="zh-CN" sz="2400" i="1" dirty="0">
              <a:solidFill>
                <a:schemeClr val="tx1"/>
              </a:solidFill>
            </a:endParaRPr>
          </a:p>
          <a:p>
            <a:pPr marL="0" indent="0" algn="ctr">
              <a:buNone/>
            </a:pPr>
            <a:r>
              <a:rPr kumimoji="1" lang="en-US" altLang="zh-CN" sz="3200" dirty="0"/>
              <a:t>However, they all work on </a:t>
            </a:r>
            <a:r>
              <a:rPr kumimoji="1" lang="en-US" altLang="zh-CN" sz="3200" dirty="0">
                <a:highlight>
                  <a:srgbClr val="FFFF00"/>
                </a:highlight>
              </a:rPr>
              <a:t>complete data</a:t>
            </a:r>
            <a:r>
              <a:rPr kumimoji="1" lang="en-US" altLang="zh-CN" sz="3200" dirty="0"/>
              <a:t>.</a:t>
            </a:r>
            <a:endParaRPr kumimoji="1" lang="zh-CN" altLang="en-US" sz="3200" dirty="0"/>
          </a:p>
        </p:txBody>
      </p:sp>
      <p:sp>
        <p:nvSpPr>
          <p:cNvPr id="4" name="灯片编号占位符 3">
            <a:extLst>
              <a:ext uri="{FF2B5EF4-FFF2-40B4-BE49-F238E27FC236}">
                <a16:creationId xmlns:a16="http://schemas.microsoft.com/office/drawing/2014/main" id="{6BE7745E-85EE-4C43-9AD3-41C325C34E93}"/>
              </a:ext>
            </a:extLst>
          </p:cNvPr>
          <p:cNvSpPr>
            <a:spLocks noGrp="1"/>
          </p:cNvSpPr>
          <p:nvPr>
            <p:ph type="sldNum" sz="quarter" idx="12"/>
          </p:nvPr>
        </p:nvSpPr>
        <p:spPr/>
        <p:txBody>
          <a:bodyPr/>
          <a:lstStyle/>
          <a:p>
            <a:fld id="{8A7A6979-0714-4377-B894-6BE4C2D6E202}" type="slidenum">
              <a:rPr lang="en-US" smtClean="0"/>
              <a:pPr/>
              <a:t>7</a:t>
            </a:fld>
            <a:endParaRPr lang="en-US" dirty="0"/>
          </a:p>
        </p:txBody>
      </p:sp>
      <p:graphicFrame>
        <p:nvGraphicFramePr>
          <p:cNvPr id="5" name="表格 4">
            <a:extLst>
              <a:ext uri="{FF2B5EF4-FFF2-40B4-BE49-F238E27FC236}">
                <a16:creationId xmlns:a16="http://schemas.microsoft.com/office/drawing/2014/main" id="{F6B6860B-E91C-254C-8759-2FE7A77D3060}"/>
              </a:ext>
            </a:extLst>
          </p:cNvPr>
          <p:cNvGraphicFramePr>
            <a:graphicFrameLocks noGrp="1"/>
          </p:cNvGraphicFramePr>
          <p:nvPr>
            <p:extLst>
              <p:ext uri="{D42A27DB-BD31-4B8C-83A1-F6EECF244321}">
                <p14:modId xmlns:p14="http://schemas.microsoft.com/office/powerpoint/2010/main" val="326783195"/>
              </p:ext>
            </p:extLst>
          </p:nvPr>
        </p:nvGraphicFramePr>
        <p:xfrm>
          <a:off x="969034" y="4317984"/>
          <a:ext cx="10105556" cy="1798320"/>
        </p:xfrm>
        <a:graphic>
          <a:graphicData uri="http://schemas.openxmlformats.org/drawingml/2006/table">
            <a:tbl>
              <a:tblPr firstRow="1" firstCol="1" bandRow="1">
                <a:tableStyleId>{1E171933-4619-4E11-9A3F-F7608DF75F80}</a:tableStyleId>
              </a:tblPr>
              <a:tblGrid>
                <a:gridCol w="1039239">
                  <a:extLst>
                    <a:ext uri="{9D8B030D-6E8A-4147-A177-3AD203B41FA5}">
                      <a16:colId xmlns:a16="http://schemas.microsoft.com/office/drawing/2014/main" val="3927099702"/>
                    </a:ext>
                  </a:extLst>
                </a:gridCol>
                <a:gridCol w="1380684">
                  <a:extLst>
                    <a:ext uri="{9D8B030D-6E8A-4147-A177-3AD203B41FA5}">
                      <a16:colId xmlns:a16="http://schemas.microsoft.com/office/drawing/2014/main" val="456553260"/>
                    </a:ext>
                  </a:extLst>
                </a:gridCol>
                <a:gridCol w="1062014">
                  <a:extLst>
                    <a:ext uri="{9D8B030D-6E8A-4147-A177-3AD203B41FA5}">
                      <a16:colId xmlns:a16="http://schemas.microsoft.com/office/drawing/2014/main" val="3512106916"/>
                    </a:ext>
                  </a:extLst>
                </a:gridCol>
                <a:gridCol w="1227952">
                  <a:extLst>
                    <a:ext uri="{9D8B030D-6E8A-4147-A177-3AD203B41FA5}">
                      <a16:colId xmlns:a16="http://schemas.microsoft.com/office/drawing/2014/main" val="670971918"/>
                    </a:ext>
                  </a:extLst>
                </a:gridCol>
                <a:gridCol w="2256778">
                  <a:extLst>
                    <a:ext uri="{9D8B030D-6E8A-4147-A177-3AD203B41FA5}">
                      <a16:colId xmlns:a16="http://schemas.microsoft.com/office/drawing/2014/main" val="4020889880"/>
                    </a:ext>
                  </a:extLst>
                </a:gridCol>
                <a:gridCol w="1690637">
                  <a:extLst>
                    <a:ext uri="{9D8B030D-6E8A-4147-A177-3AD203B41FA5}">
                      <a16:colId xmlns:a16="http://schemas.microsoft.com/office/drawing/2014/main" val="2880003997"/>
                    </a:ext>
                  </a:extLst>
                </a:gridCol>
                <a:gridCol w="1448252">
                  <a:extLst>
                    <a:ext uri="{9D8B030D-6E8A-4147-A177-3AD203B41FA5}">
                      <a16:colId xmlns:a16="http://schemas.microsoft.com/office/drawing/2014/main" val="1315324235"/>
                    </a:ext>
                  </a:extLst>
                </a:gridCol>
              </a:tblGrid>
              <a:tr h="370840">
                <a:tc>
                  <a:txBody>
                    <a:bodyPr/>
                    <a:lstStyle/>
                    <a:p>
                      <a:pPr algn="ctr"/>
                      <a:r>
                        <a:rPr lang="en-US" altLang="zh-CN" sz="2000" b="0" dirty="0">
                          <a:solidFill>
                            <a:schemeClr val="tx1"/>
                          </a:solidFill>
                        </a:rPr>
                        <a:t>a0. </a:t>
                      </a:r>
                      <a:br>
                        <a:rPr lang="en-US" altLang="zh-CN" sz="2000" b="0" dirty="0">
                          <a:solidFill>
                            <a:schemeClr val="tx1"/>
                          </a:solidFill>
                        </a:rPr>
                      </a:br>
                      <a:r>
                        <a:rPr lang="en-US" altLang="zh-CN" sz="2000" b="0" dirty="0">
                          <a:solidFill>
                            <a:schemeClr val="tx1"/>
                          </a:solidFill>
                        </a:rPr>
                        <a:t>Patient ID</a:t>
                      </a:r>
                      <a:endParaRPr lang="zh-CN" altLang="en-US" sz="2000" b="0" dirty="0">
                        <a:solidFill>
                          <a:schemeClr val="tx1"/>
                        </a:solidFill>
                      </a:endParaRPr>
                    </a:p>
                  </a:txBody>
                  <a:tcPr/>
                </a:tc>
                <a:tc>
                  <a:txBody>
                    <a:bodyPr/>
                    <a:lstStyle/>
                    <a:p>
                      <a:pPr algn="ctr"/>
                      <a:r>
                        <a:rPr lang="en-US" altLang="zh-CN" sz="2000" b="0" dirty="0">
                          <a:solidFill>
                            <a:schemeClr val="tx1"/>
                          </a:solidFill>
                        </a:rPr>
                        <a:t>a1.</a:t>
                      </a:r>
                    </a:p>
                    <a:p>
                      <a:pPr algn="ctr"/>
                      <a:r>
                        <a:rPr lang="en-US" altLang="zh-CN" sz="2000" b="0" dirty="0">
                          <a:solidFill>
                            <a:schemeClr val="tx1"/>
                          </a:solidFill>
                        </a:rPr>
                        <a:t>Medication Name</a:t>
                      </a:r>
                      <a:endParaRPr lang="zh-CN" altLang="en-US" sz="2000" b="0" dirty="0">
                        <a:solidFill>
                          <a:schemeClr val="tx1"/>
                        </a:solidFill>
                      </a:endParaRPr>
                    </a:p>
                  </a:txBody>
                  <a:tcPr/>
                </a:tc>
                <a:tc>
                  <a:txBody>
                    <a:bodyPr/>
                    <a:lstStyle/>
                    <a:p>
                      <a:pPr algn="ctr"/>
                      <a:r>
                        <a:rPr lang="en-US" altLang="zh-CN" sz="2000" b="0" dirty="0">
                          <a:solidFill>
                            <a:schemeClr val="tx1"/>
                          </a:solidFill>
                        </a:rPr>
                        <a:t>a2.</a:t>
                      </a:r>
                    </a:p>
                    <a:p>
                      <a:pPr algn="ctr"/>
                      <a:r>
                        <a:rPr lang="en-US" altLang="zh-CN" sz="2000" b="0" dirty="0">
                          <a:solidFill>
                            <a:schemeClr val="tx1"/>
                          </a:solidFill>
                        </a:rPr>
                        <a:t>Clinical </a:t>
                      </a:r>
                    </a:p>
                    <a:p>
                      <a:pPr algn="ctr"/>
                      <a:r>
                        <a:rPr lang="en-US" altLang="zh-CN" sz="2000" b="0" dirty="0">
                          <a:solidFill>
                            <a:schemeClr val="tx1"/>
                          </a:solidFill>
                        </a:rPr>
                        <a:t>Data</a:t>
                      </a:r>
                      <a:endParaRPr lang="zh-CN" altLang="en-US" sz="2000" b="0" dirty="0">
                        <a:solidFill>
                          <a:schemeClr val="tx1"/>
                        </a:solidFill>
                      </a:endParaRPr>
                    </a:p>
                  </a:txBody>
                  <a:tcPr/>
                </a:tc>
                <a:tc>
                  <a:txBody>
                    <a:bodyPr/>
                    <a:lstStyle/>
                    <a:p>
                      <a:pPr algn="ctr"/>
                      <a:r>
                        <a:rPr lang="en-US" altLang="zh-CN" sz="2000" b="0" dirty="0">
                          <a:solidFill>
                            <a:schemeClr val="tx1"/>
                          </a:solidFill>
                        </a:rPr>
                        <a:t>a3.</a:t>
                      </a:r>
                    </a:p>
                    <a:p>
                      <a:pPr algn="ctr"/>
                      <a:r>
                        <a:rPr lang="en-US" altLang="zh-CN" sz="2000" b="0" dirty="0">
                          <a:solidFill>
                            <a:schemeClr val="tx1"/>
                          </a:solidFill>
                        </a:rPr>
                        <a:t>Address</a:t>
                      </a:r>
                    </a:p>
                  </a:txBody>
                  <a:tcPr/>
                </a:tc>
                <a:tc>
                  <a:txBody>
                    <a:bodyPr/>
                    <a:lstStyle/>
                    <a:p>
                      <a:pPr algn="ctr"/>
                      <a:r>
                        <a:rPr lang="en-US" altLang="zh-CN" sz="2000" b="0" dirty="0">
                          <a:solidFill>
                            <a:schemeClr val="tx1"/>
                          </a:solidFill>
                        </a:rPr>
                        <a:t>a4.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dirty="0">
                          <a:solidFill>
                            <a:schemeClr val="tx1"/>
                          </a:solidFill>
                        </a:rPr>
                        <a:t>Dosage</a:t>
                      </a:r>
                    </a:p>
                    <a:p>
                      <a:pPr algn="ctr"/>
                      <a:endParaRPr lang="en-US" altLang="zh-CN" sz="2000" b="0" dirty="0">
                        <a:solidFill>
                          <a:schemeClr val="tx1"/>
                        </a:solidFill>
                      </a:endParaRPr>
                    </a:p>
                  </a:txBody>
                  <a:tcPr/>
                </a:tc>
                <a:tc>
                  <a:txBody>
                    <a:bodyPr/>
                    <a:lstStyle/>
                    <a:p>
                      <a:pPr algn="ctr"/>
                      <a:r>
                        <a:rPr lang="en-US" altLang="zh-CN" sz="2000" b="0" dirty="0">
                          <a:solidFill>
                            <a:schemeClr val="tx1"/>
                          </a:solidFill>
                        </a:rPr>
                        <a:t>a5.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dirty="0">
                          <a:solidFill>
                            <a:schemeClr val="tx1"/>
                          </a:solidFill>
                        </a:rPr>
                        <a:t>Mechanism of Action</a:t>
                      </a:r>
                      <a:endParaRPr lang="zh-CN" altLang="en-US" sz="2000" b="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dirty="0">
                          <a:solidFill>
                            <a:schemeClr val="tx1"/>
                          </a:solidFill>
                        </a:rPr>
                        <a:t>a6.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dirty="0">
                          <a:solidFill>
                            <a:schemeClr val="tx1"/>
                          </a:solidFill>
                        </a:rPr>
                        <a:t>Mode of Action</a:t>
                      </a:r>
                      <a:endParaRPr lang="zh-CN" altLang="en-US" sz="2000" b="0" dirty="0">
                        <a:solidFill>
                          <a:schemeClr val="tx1"/>
                        </a:solidFill>
                      </a:endParaRPr>
                    </a:p>
                  </a:txBody>
                  <a:tcPr/>
                </a:tc>
                <a:extLst>
                  <a:ext uri="{0D108BD9-81ED-4DB2-BD59-A6C34878D82A}">
                    <a16:rowId xmlns:a16="http://schemas.microsoft.com/office/drawing/2014/main" val="4293791149"/>
                  </a:ext>
                </a:extLst>
              </a:tr>
              <a:tr h="370840">
                <a:tc>
                  <a:txBody>
                    <a:bodyPr/>
                    <a:lstStyle/>
                    <a:p>
                      <a:pPr algn="ctr"/>
                      <a:r>
                        <a:rPr lang="en-US" altLang="zh-CN" sz="2000" b="0" dirty="0">
                          <a:solidFill>
                            <a:schemeClr val="tx1"/>
                          </a:solidFill>
                        </a:rPr>
                        <a:t>188</a:t>
                      </a:r>
                      <a:endParaRPr lang="zh-CN" altLang="en-US" sz="2000" b="0" dirty="0">
                        <a:solidFill>
                          <a:schemeClr val="tx1"/>
                        </a:solidFill>
                      </a:endParaRPr>
                    </a:p>
                  </a:txBody>
                  <a:tcPr/>
                </a:tc>
                <a:tc>
                  <a:txBody>
                    <a:bodyPr/>
                    <a:lstStyle/>
                    <a:p>
                      <a:pPr algn="ctr"/>
                      <a:r>
                        <a:rPr lang="en-US" altLang="zh-CN" sz="2000" b="0" dirty="0">
                          <a:solidFill>
                            <a:schemeClr val="tx1"/>
                          </a:solidFill>
                        </a:rPr>
                        <a:t>Ibuprofen</a:t>
                      </a:r>
                      <a:endParaRPr lang="zh-CN" altLang="en-US" sz="2000" b="0" dirty="0">
                        <a:solidFill>
                          <a:schemeClr val="tx1"/>
                        </a:solidFill>
                      </a:endParaRPr>
                    </a:p>
                  </a:txBody>
                  <a:tcPr/>
                </a:tc>
                <a:tc>
                  <a:txBody>
                    <a:bodyPr/>
                    <a:lstStyle/>
                    <a:p>
                      <a:pPr algn="ctr"/>
                      <a:r>
                        <a:rPr lang="en-US" altLang="zh-CN" sz="2000" b="0" dirty="0">
                          <a:solidFill>
                            <a:schemeClr val="tx1"/>
                          </a:solidFill>
                        </a:rPr>
                        <a:t>CliD1</a:t>
                      </a:r>
                      <a:endParaRPr lang="zh-CN" altLang="en-US" sz="2000" b="0" dirty="0">
                        <a:solidFill>
                          <a:schemeClr val="tx1"/>
                        </a:solidFill>
                      </a:endParaRPr>
                    </a:p>
                  </a:txBody>
                  <a:tcPr/>
                </a:tc>
                <a:tc>
                  <a:txBody>
                    <a:bodyPr/>
                    <a:lstStyle/>
                    <a:p>
                      <a:pPr algn="ctr"/>
                      <a:r>
                        <a:rPr lang="en-US" altLang="zh-CN" sz="2000" b="0" dirty="0">
                          <a:solidFill>
                            <a:schemeClr val="tx1"/>
                          </a:solidFill>
                        </a:rPr>
                        <a:t>Sapporo</a:t>
                      </a:r>
                      <a:endParaRPr lang="zh-CN" altLang="en-US" sz="2000" b="0" dirty="0">
                        <a:solidFill>
                          <a:schemeClr val="tx1"/>
                        </a:solidFill>
                      </a:endParaRPr>
                    </a:p>
                  </a:txBody>
                  <a:tcPr/>
                </a:tc>
                <a:tc>
                  <a:txBody>
                    <a:bodyPr/>
                    <a:lstStyle/>
                    <a:p>
                      <a:pPr algn="ctr"/>
                      <a:r>
                        <a:rPr lang="en-US" altLang="zh-CN" sz="2000" b="0" dirty="0">
                          <a:solidFill>
                            <a:schemeClr val="tx1"/>
                          </a:solidFill>
                        </a:rPr>
                        <a:t>one tablet every 4h</a:t>
                      </a:r>
                      <a:endParaRPr lang="zh-CN" altLang="en-US" sz="2000" b="0" dirty="0">
                        <a:solidFill>
                          <a:schemeClr val="tx1"/>
                        </a:solidFill>
                      </a:endParaRPr>
                    </a:p>
                  </a:txBody>
                  <a:tcPr/>
                </a:tc>
                <a:tc>
                  <a:txBody>
                    <a:bodyPr/>
                    <a:lstStyle/>
                    <a:p>
                      <a:pPr algn="ctr"/>
                      <a:r>
                        <a:rPr lang="en-US" altLang="zh-CN" sz="2000" b="0" dirty="0">
                          <a:solidFill>
                            <a:schemeClr val="tx1"/>
                          </a:solidFill>
                        </a:rPr>
                        <a:t>MeA1</a:t>
                      </a:r>
                      <a:endParaRPr lang="zh-CN" altLang="en-US" sz="2000" b="0" dirty="0">
                        <a:solidFill>
                          <a:schemeClr val="tx1"/>
                        </a:solidFill>
                      </a:endParaRPr>
                    </a:p>
                  </a:txBody>
                  <a:tcPr/>
                </a:tc>
                <a:tc>
                  <a:txBody>
                    <a:bodyPr/>
                    <a:lstStyle/>
                    <a:p>
                      <a:pPr algn="ctr"/>
                      <a:r>
                        <a:rPr lang="en-US" altLang="zh-CN" sz="2000" b="0" dirty="0">
                          <a:solidFill>
                            <a:schemeClr val="tx1"/>
                          </a:solidFill>
                        </a:rPr>
                        <a:t>MoA1</a:t>
                      </a:r>
                      <a:endParaRPr lang="zh-CN" altLang="en-US" sz="2000" b="0" dirty="0">
                        <a:solidFill>
                          <a:schemeClr val="tx1"/>
                        </a:solidFill>
                      </a:endParaRPr>
                    </a:p>
                  </a:txBody>
                  <a:tcPr/>
                </a:tc>
                <a:extLst>
                  <a:ext uri="{0D108BD9-81ED-4DB2-BD59-A6C34878D82A}">
                    <a16:rowId xmlns:a16="http://schemas.microsoft.com/office/drawing/2014/main" val="144732707"/>
                  </a:ext>
                </a:extLst>
              </a:tr>
              <a:tr h="370840">
                <a:tc>
                  <a:txBody>
                    <a:bodyPr/>
                    <a:lstStyle/>
                    <a:p>
                      <a:pPr algn="ctr"/>
                      <a:r>
                        <a:rPr lang="en-US" altLang="zh-CN" sz="2000" b="0" dirty="0">
                          <a:solidFill>
                            <a:schemeClr val="tx1"/>
                          </a:solidFill>
                        </a:rPr>
                        <a:t>189</a:t>
                      </a:r>
                      <a:endParaRPr lang="zh-CN" altLang="en-US" sz="2000" b="0" dirty="0">
                        <a:solidFill>
                          <a:schemeClr val="tx1"/>
                        </a:solidFill>
                      </a:endParaRPr>
                    </a:p>
                  </a:txBody>
                  <a:tcPr/>
                </a:tc>
                <a:tc>
                  <a:txBody>
                    <a:bodyPr/>
                    <a:lstStyle/>
                    <a:p>
                      <a:pPr algn="ctr"/>
                      <a:r>
                        <a:rPr lang="en-US" altLang="zh-CN" sz="2000" b="0" dirty="0">
                          <a:solidFill>
                            <a:schemeClr val="tx1"/>
                          </a:solidFill>
                        </a:rPr>
                        <a:t>Wellbutrin</a:t>
                      </a:r>
                      <a:endParaRPr lang="zh-CN" altLang="en-US" sz="2000" b="0" dirty="0">
                        <a:solidFill>
                          <a:schemeClr val="tx1"/>
                        </a:solidFill>
                      </a:endParaRPr>
                    </a:p>
                  </a:txBody>
                  <a:tcPr/>
                </a:tc>
                <a:tc>
                  <a:txBody>
                    <a:bodyPr/>
                    <a:lstStyle/>
                    <a:p>
                      <a:pPr algn="ctr"/>
                      <a:r>
                        <a:rPr lang="en-US" altLang="zh-CN" sz="2000" b="0" dirty="0">
                          <a:solidFill>
                            <a:schemeClr val="tx1"/>
                          </a:solidFill>
                        </a:rPr>
                        <a:t>CliD2</a:t>
                      </a:r>
                      <a:endParaRPr lang="zh-CN" altLang="en-US" sz="2000" b="0" dirty="0">
                        <a:solidFill>
                          <a:schemeClr val="tx1"/>
                        </a:solidFill>
                      </a:endParaRPr>
                    </a:p>
                  </a:txBody>
                  <a:tcPr/>
                </a:tc>
                <a:tc>
                  <a:txBody>
                    <a:bodyPr/>
                    <a:lstStyle/>
                    <a:p>
                      <a:pPr algn="ctr"/>
                      <a:r>
                        <a:rPr lang="en-US" altLang="zh-CN" sz="2000" b="0" dirty="0">
                          <a:solidFill>
                            <a:schemeClr val="tx1"/>
                          </a:solidFill>
                        </a:rPr>
                        <a:t>Osaka</a:t>
                      </a:r>
                      <a:endParaRPr lang="zh-CN" altLang="en-US" sz="2000" b="0" dirty="0">
                        <a:solidFill>
                          <a:schemeClr val="tx1"/>
                        </a:solidFill>
                      </a:endParaRPr>
                    </a:p>
                  </a:txBody>
                  <a:tcPr/>
                </a:tc>
                <a:tc>
                  <a:txBody>
                    <a:bodyPr/>
                    <a:lstStyle/>
                    <a:p>
                      <a:pPr algn="ctr"/>
                      <a:r>
                        <a:rPr lang="en-US" altLang="zh-CN" sz="2000" b="0" dirty="0">
                          <a:solidFill>
                            <a:schemeClr val="tx1"/>
                          </a:solidFill>
                        </a:rPr>
                        <a:t>100 mg twice daily</a:t>
                      </a:r>
                      <a:endParaRPr lang="zh-CN" altLang="en-US" sz="2000" b="0" dirty="0">
                        <a:solidFill>
                          <a:schemeClr val="tx1"/>
                        </a:solidFill>
                      </a:endParaRPr>
                    </a:p>
                  </a:txBody>
                  <a:tcPr/>
                </a:tc>
                <a:tc>
                  <a:txBody>
                    <a:bodyPr/>
                    <a:lstStyle/>
                    <a:p>
                      <a:pPr algn="ctr"/>
                      <a:r>
                        <a:rPr lang="en-US" altLang="zh-CN" sz="2000" b="0" dirty="0">
                          <a:solidFill>
                            <a:schemeClr val="tx1"/>
                          </a:solidFill>
                        </a:rPr>
                        <a:t>MeA2</a:t>
                      </a:r>
                      <a:endParaRPr lang="zh-CN" altLang="en-US" sz="2000" b="0" dirty="0">
                        <a:solidFill>
                          <a:schemeClr val="tx1"/>
                        </a:solidFill>
                      </a:endParaRPr>
                    </a:p>
                  </a:txBody>
                  <a:tcPr/>
                </a:tc>
                <a:tc>
                  <a:txBody>
                    <a:bodyPr/>
                    <a:lstStyle/>
                    <a:p>
                      <a:pPr algn="ctr"/>
                      <a:r>
                        <a:rPr lang="en-US" altLang="zh-CN" sz="2000" b="0" dirty="0">
                          <a:solidFill>
                            <a:schemeClr val="tx1"/>
                          </a:solidFill>
                        </a:rPr>
                        <a:t>MoA2</a:t>
                      </a:r>
                      <a:endParaRPr lang="zh-CN" altLang="en-US" sz="2000" b="0" dirty="0">
                        <a:solidFill>
                          <a:schemeClr val="tx1"/>
                        </a:solidFill>
                      </a:endParaRPr>
                    </a:p>
                  </a:txBody>
                  <a:tcPr/>
                </a:tc>
                <a:extLst>
                  <a:ext uri="{0D108BD9-81ED-4DB2-BD59-A6C34878D82A}">
                    <a16:rowId xmlns:a16="http://schemas.microsoft.com/office/drawing/2014/main" val="1392470575"/>
                  </a:ext>
                </a:extLst>
              </a:tr>
            </a:tbl>
          </a:graphicData>
        </a:graphic>
      </p:graphicFrame>
    </p:spTree>
    <p:extLst>
      <p:ext uri="{BB962C8B-B14F-4D97-AF65-F5344CB8AC3E}">
        <p14:creationId xmlns:p14="http://schemas.microsoft.com/office/powerpoint/2010/main" val="632362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Wor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4DC3688A-924E-3549-83FA-58CC5867BA25}"/>
              </a:ext>
            </a:extLst>
          </p:cNvPr>
          <p:cNvSpPr>
            <a:spLocks noGrp="1"/>
          </p:cNvSpPr>
          <p:nvPr>
            <p:ph type="sldNum" sz="quarter" idx="12"/>
          </p:nvPr>
        </p:nvSpPr>
        <p:spPr/>
        <p:txBody>
          <a:bodyPr/>
          <a:lstStyle/>
          <a:p>
            <a:fld id="{8A7A6979-0714-4377-B894-6BE4C2D6E202}" type="slidenum">
              <a:rPr lang="en-US" smtClean="0"/>
              <a:pPr/>
              <a:t>8</a:t>
            </a:fld>
            <a:endParaRPr lang="en-US" dirty="0"/>
          </a:p>
        </p:txBody>
      </p:sp>
      <p:sp>
        <p:nvSpPr>
          <p:cNvPr id="8" name="文本框 7">
            <a:extLst>
              <a:ext uri="{FF2B5EF4-FFF2-40B4-BE49-F238E27FC236}">
                <a16:creationId xmlns:a16="http://schemas.microsoft.com/office/drawing/2014/main" id="{BD3DB021-0A39-9F44-AE81-3EB5FC5A928C}"/>
              </a:ext>
            </a:extLst>
          </p:cNvPr>
          <p:cNvSpPr txBox="1"/>
          <p:nvPr/>
        </p:nvSpPr>
        <p:spPr>
          <a:xfrm>
            <a:off x="2235594" y="3630051"/>
            <a:ext cx="8030470" cy="646331"/>
          </a:xfrm>
          <a:prstGeom prst="rect">
            <a:avLst/>
          </a:prstGeom>
          <a:noFill/>
        </p:spPr>
        <p:txBody>
          <a:bodyPr wrap="square" rtlCol="0">
            <a:spAutoFit/>
          </a:bodyPr>
          <a:lstStyle/>
          <a:p>
            <a:r>
              <a:rPr kumimoji="1" lang="en-US" altLang="zh-CN" sz="3600" dirty="0"/>
              <a:t>Do all users share these same</a:t>
            </a:r>
            <a:r>
              <a:rPr kumimoji="1" lang="zh-CN" altLang="en-US" sz="3600" dirty="0"/>
              <a:t> </a:t>
            </a:r>
            <a:r>
              <a:rPr kumimoji="1" lang="en-US" altLang="zh-CN" sz="3600" dirty="0"/>
              <a:t>full records?</a:t>
            </a:r>
            <a:endParaRPr kumimoji="1" lang="zh-CN" altLang="en-US" sz="3600" dirty="0"/>
          </a:p>
        </p:txBody>
      </p:sp>
      <p:sp>
        <p:nvSpPr>
          <p:cNvPr id="9" name="文本框 8">
            <a:extLst>
              <a:ext uri="{FF2B5EF4-FFF2-40B4-BE49-F238E27FC236}">
                <a16:creationId xmlns:a16="http://schemas.microsoft.com/office/drawing/2014/main" id="{0155CE4D-FFD6-2A4F-B022-D3E6588123DB}"/>
              </a:ext>
            </a:extLst>
          </p:cNvPr>
          <p:cNvSpPr txBox="1"/>
          <p:nvPr/>
        </p:nvSpPr>
        <p:spPr>
          <a:xfrm>
            <a:off x="5383161" y="4503967"/>
            <a:ext cx="988142" cy="646331"/>
          </a:xfrm>
          <a:prstGeom prst="rect">
            <a:avLst/>
          </a:prstGeom>
          <a:noFill/>
        </p:spPr>
        <p:txBody>
          <a:bodyPr wrap="square" rtlCol="0">
            <a:spAutoFit/>
          </a:bodyPr>
          <a:lstStyle/>
          <a:p>
            <a:r>
              <a:rPr kumimoji="1" lang="en-US" altLang="zh-CN" sz="3600" dirty="0">
                <a:solidFill>
                  <a:srgbClr val="FF0000"/>
                </a:solidFill>
              </a:rPr>
              <a:t>No.</a:t>
            </a:r>
            <a:endParaRPr kumimoji="1" lang="zh-CN" altLang="en-US" sz="3600" dirty="0">
              <a:solidFill>
                <a:srgbClr val="FF0000"/>
              </a:solidFill>
            </a:endParaRPr>
          </a:p>
        </p:txBody>
      </p:sp>
      <p:graphicFrame>
        <p:nvGraphicFramePr>
          <p:cNvPr id="12" name="表格 11">
            <a:extLst>
              <a:ext uri="{FF2B5EF4-FFF2-40B4-BE49-F238E27FC236}">
                <a16:creationId xmlns:a16="http://schemas.microsoft.com/office/drawing/2014/main" id="{8567C636-F256-8F4E-8ECD-CD8DB94F0316}"/>
              </a:ext>
            </a:extLst>
          </p:cNvPr>
          <p:cNvGraphicFramePr>
            <a:graphicFrameLocks noGrp="1"/>
          </p:cNvGraphicFramePr>
          <p:nvPr>
            <p:extLst>
              <p:ext uri="{D42A27DB-BD31-4B8C-83A1-F6EECF244321}">
                <p14:modId xmlns:p14="http://schemas.microsoft.com/office/powerpoint/2010/main" val="1298152733"/>
              </p:ext>
            </p:extLst>
          </p:nvPr>
        </p:nvGraphicFramePr>
        <p:xfrm>
          <a:off x="1198051" y="1106464"/>
          <a:ext cx="10105556" cy="1798320"/>
        </p:xfrm>
        <a:graphic>
          <a:graphicData uri="http://schemas.openxmlformats.org/drawingml/2006/table">
            <a:tbl>
              <a:tblPr firstRow="1" firstCol="1" bandRow="1">
                <a:tableStyleId>{1E171933-4619-4E11-9A3F-F7608DF75F80}</a:tableStyleId>
              </a:tblPr>
              <a:tblGrid>
                <a:gridCol w="1039239">
                  <a:extLst>
                    <a:ext uri="{9D8B030D-6E8A-4147-A177-3AD203B41FA5}">
                      <a16:colId xmlns:a16="http://schemas.microsoft.com/office/drawing/2014/main" val="1063323542"/>
                    </a:ext>
                  </a:extLst>
                </a:gridCol>
                <a:gridCol w="1380684">
                  <a:extLst>
                    <a:ext uri="{9D8B030D-6E8A-4147-A177-3AD203B41FA5}">
                      <a16:colId xmlns:a16="http://schemas.microsoft.com/office/drawing/2014/main" val="2000373528"/>
                    </a:ext>
                  </a:extLst>
                </a:gridCol>
                <a:gridCol w="1062014">
                  <a:extLst>
                    <a:ext uri="{9D8B030D-6E8A-4147-A177-3AD203B41FA5}">
                      <a16:colId xmlns:a16="http://schemas.microsoft.com/office/drawing/2014/main" val="1471844293"/>
                    </a:ext>
                  </a:extLst>
                </a:gridCol>
                <a:gridCol w="1227952">
                  <a:extLst>
                    <a:ext uri="{9D8B030D-6E8A-4147-A177-3AD203B41FA5}">
                      <a16:colId xmlns:a16="http://schemas.microsoft.com/office/drawing/2014/main" val="2204717633"/>
                    </a:ext>
                  </a:extLst>
                </a:gridCol>
                <a:gridCol w="2256778">
                  <a:extLst>
                    <a:ext uri="{9D8B030D-6E8A-4147-A177-3AD203B41FA5}">
                      <a16:colId xmlns:a16="http://schemas.microsoft.com/office/drawing/2014/main" val="3835213532"/>
                    </a:ext>
                  </a:extLst>
                </a:gridCol>
                <a:gridCol w="1690637">
                  <a:extLst>
                    <a:ext uri="{9D8B030D-6E8A-4147-A177-3AD203B41FA5}">
                      <a16:colId xmlns:a16="http://schemas.microsoft.com/office/drawing/2014/main" val="3786027842"/>
                    </a:ext>
                  </a:extLst>
                </a:gridCol>
                <a:gridCol w="1448252">
                  <a:extLst>
                    <a:ext uri="{9D8B030D-6E8A-4147-A177-3AD203B41FA5}">
                      <a16:colId xmlns:a16="http://schemas.microsoft.com/office/drawing/2014/main" val="4037123718"/>
                    </a:ext>
                  </a:extLst>
                </a:gridCol>
              </a:tblGrid>
              <a:tr h="370840">
                <a:tc>
                  <a:txBody>
                    <a:bodyPr/>
                    <a:lstStyle/>
                    <a:p>
                      <a:pPr algn="ctr"/>
                      <a:r>
                        <a:rPr lang="en-US" altLang="zh-CN" sz="2000" b="0" dirty="0">
                          <a:solidFill>
                            <a:schemeClr val="tx1"/>
                          </a:solidFill>
                        </a:rPr>
                        <a:t>a0. </a:t>
                      </a:r>
                      <a:br>
                        <a:rPr lang="en-US" altLang="zh-CN" sz="2000" b="0" dirty="0">
                          <a:solidFill>
                            <a:schemeClr val="tx1"/>
                          </a:solidFill>
                        </a:rPr>
                      </a:br>
                      <a:r>
                        <a:rPr lang="en-US" altLang="zh-CN" sz="2000" b="0" dirty="0">
                          <a:solidFill>
                            <a:schemeClr val="tx1"/>
                          </a:solidFill>
                        </a:rPr>
                        <a:t>Patient ID</a:t>
                      </a:r>
                      <a:endParaRPr lang="zh-CN" altLang="en-US" sz="2000" b="0" dirty="0">
                        <a:solidFill>
                          <a:schemeClr val="tx1"/>
                        </a:solidFill>
                      </a:endParaRPr>
                    </a:p>
                  </a:txBody>
                  <a:tcPr/>
                </a:tc>
                <a:tc>
                  <a:txBody>
                    <a:bodyPr/>
                    <a:lstStyle/>
                    <a:p>
                      <a:pPr algn="ctr"/>
                      <a:r>
                        <a:rPr lang="en-US" altLang="zh-CN" sz="2000" b="0" dirty="0">
                          <a:solidFill>
                            <a:schemeClr val="tx1"/>
                          </a:solidFill>
                        </a:rPr>
                        <a:t>a1.</a:t>
                      </a:r>
                    </a:p>
                    <a:p>
                      <a:pPr algn="ctr"/>
                      <a:r>
                        <a:rPr lang="en-US" altLang="zh-CN" sz="2000" b="0" dirty="0">
                          <a:solidFill>
                            <a:schemeClr val="tx1"/>
                          </a:solidFill>
                        </a:rPr>
                        <a:t>Medication Name</a:t>
                      </a:r>
                      <a:endParaRPr lang="zh-CN" altLang="en-US" sz="2000" b="0" dirty="0">
                        <a:solidFill>
                          <a:schemeClr val="tx1"/>
                        </a:solidFill>
                      </a:endParaRPr>
                    </a:p>
                  </a:txBody>
                  <a:tcPr/>
                </a:tc>
                <a:tc>
                  <a:txBody>
                    <a:bodyPr/>
                    <a:lstStyle/>
                    <a:p>
                      <a:pPr algn="ctr"/>
                      <a:r>
                        <a:rPr lang="en-US" altLang="zh-CN" sz="2000" b="0" dirty="0">
                          <a:solidFill>
                            <a:schemeClr val="tx1"/>
                          </a:solidFill>
                        </a:rPr>
                        <a:t>a2.</a:t>
                      </a:r>
                    </a:p>
                    <a:p>
                      <a:pPr algn="ctr"/>
                      <a:r>
                        <a:rPr lang="en-US" altLang="zh-CN" sz="2000" b="0" dirty="0">
                          <a:solidFill>
                            <a:schemeClr val="tx1"/>
                          </a:solidFill>
                        </a:rPr>
                        <a:t>Clinical </a:t>
                      </a:r>
                    </a:p>
                    <a:p>
                      <a:pPr algn="ctr"/>
                      <a:r>
                        <a:rPr lang="en-US" altLang="zh-CN" sz="2000" b="0" dirty="0">
                          <a:solidFill>
                            <a:schemeClr val="tx1"/>
                          </a:solidFill>
                        </a:rPr>
                        <a:t>Data</a:t>
                      </a:r>
                      <a:endParaRPr lang="zh-CN" altLang="en-US" sz="2000" b="0" dirty="0">
                        <a:solidFill>
                          <a:schemeClr val="tx1"/>
                        </a:solidFill>
                      </a:endParaRPr>
                    </a:p>
                  </a:txBody>
                  <a:tcPr/>
                </a:tc>
                <a:tc>
                  <a:txBody>
                    <a:bodyPr/>
                    <a:lstStyle/>
                    <a:p>
                      <a:pPr algn="ctr"/>
                      <a:r>
                        <a:rPr lang="en-US" altLang="zh-CN" sz="2000" b="0" dirty="0">
                          <a:solidFill>
                            <a:schemeClr val="tx1"/>
                          </a:solidFill>
                        </a:rPr>
                        <a:t>a3.</a:t>
                      </a:r>
                    </a:p>
                    <a:p>
                      <a:pPr algn="ctr"/>
                      <a:r>
                        <a:rPr lang="en-US" altLang="zh-CN" sz="2000" b="0" dirty="0">
                          <a:solidFill>
                            <a:schemeClr val="tx1"/>
                          </a:solidFill>
                        </a:rPr>
                        <a:t>Address</a:t>
                      </a:r>
                    </a:p>
                  </a:txBody>
                  <a:tcPr/>
                </a:tc>
                <a:tc>
                  <a:txBody>
                    <a:bodyPr/>
                    <a:lstStyle/>
                    <a:p>
                      <a:pPr algn="ctr"/>
                      <a:r>
                        <a:rPr lang="en-US" altLang="zh-CN" sz="2000" b="0" dirty="0">
                          <a:solidFill>
                            <a:schemeClr val="tx1"/>
                          </a:solidFill>
                        </a:rPr>
                        <a:t>a4.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dirty="0">
                          <a:solidFill>
                            <a:schemeClr val="tx1"/>
                          </a:solidFill>
                        </a:rPr>
                        <a:t>Dosage</a:t>
                      </a:r>
                    </a:p>
                    <a:p>
                      <a:pPr algn="ctr"/>
                      <a:endParaRPr lang="en-US" altLang="zh-CN" sz="2000" b="0" dirty="0">
                        <a:solidFill>
                          <a:schemeClr val="tx1"/>
                        </a:solidFill>
                      </a:endParaRPr>
                    </a:p>
                  </a:txBody>
                  <a:tcPr/>
                </a:tc>
                <a:tc>
                  <a:txBody>
                    <a:bodyPr/>
                    <a:lstStyle/>
                    <a:p>
                      <a:pPr algn="ctr"/>
                      <a:r>
                        <a:rPr lang="en-US" altLang="zh-CN" sz="2000" b="0" dirty="0">
                          <a:solidFill>
                            <a:schemeClr val="tx1"/>
                          </a:solidFill>
                        </a:rPr>
                        <a:t>a5.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dirty="0">
                          <a:solidFill>
                            <a:schemeClr val="tx1"/>
                          </a:solidFill>
                        </a:rPr>
                        <a:t>Mechanism of Action</a:t>
                      </a:r>
                      <a:endParaRPr lang="zh-CN" altLang="en-US" sz="2000" b="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dirty="0">
                          <a:solidFill>
                            <a:schemeClr val="tx1"/>
                          </a:solidFill>
                        </a:rPr>
                        <a:t>a6.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dirty="0">
                          <a:solidFill>
                            <a:schemeClr val="tx1"/>
                          </a:solidFill>
                        </a:rPr>
                        <a:t>Mode of Action</a:t>
                      </a:r>
                      <a:endParaRPr lang="zh-CN" altLang="en-US" sz="2000" b="0" dirty="0">
                        <a:solidFill>
                          <a:schemeClr val="tx1"/>
                        </a:solidFill>
                      </a:endParaRPr>
                    </a:p>
                  </a:txBody>
                  <a:tcPr/>
                </a:tc>
                <a:extLst>
                  <a:ext uri="{0D108BD9-81ED-4DB2-BD59-A6C34878D82A}">
                    <a16:rowId xmlns:a16="http://schemas.microsoft.com/office/drawing/2014/main" val="1992330608"/>
                  </a:ext>
                </a:extLst>
              </a:tr>
              <a:tr h="370840">
                <a:tc>
                  <a:txBody>
                    <a:bodyPr/>
                    <a:lstStyle/>
                    <a:p>
                      <a:pPr algn="ctr"/>
                      <a:r>
                        <a:rPr lang="en-US" altLang="zh-CN" sz="2000" b="0" dirty="0">
                          <a:solidFill>
                            <a:schemeClr val="tx1"/>
                          </a:solidFill>
                        </a:rPr>
                        <a:t>188</a:t>
                      </a:r>
                      <a:endParaRPr lang="zh-CN" altLang="en-US" sz="2000" b="0" dirty="0">
                        <a:solidFill>
                          <a:schemeClr val="tx1"/>
                        </a:solidFill>
                      </a:endParaRPr>
                    </a:p>
                  </a:txBody>
                  <a:tcPr/>
                </a:tc>
                <a:tc>
                  <a:txBody>
                    <a:bodyPr/>
                    <a:lstStyle/>
                    <a:p>
                      <a:pPr algn="ctr"/>
                      <a:r>
                        <a:rPr lang="en-US" altLang="zh-CN" sz="2000" b="0" dirty="0">
                          <a:solidFill>
                            <a:schemeClr val="tx1"/>
                          </a:solidFill>
                        </a:rPr>
                        <a:t>Ibuprofen</a:t>
                      </a:r>
                      <a:endParaRPr lang="zh-CN" altLang="en-US" sz="2000" b="0" dirty="0">
                        <a:solidFill>
                          <a:schemeClr val="tx1"/>
                        </a:solidFill>
                      </a:endParaRPr>
                    </a:p>
                  </a:txBody>
                  <a:tcPr/>
                </a:tc>
                <a:tc>
                  <a:txBody>
                    <a:bodyPr/>
                    <a:lstStyle/>
                    <a:p>
                      <a:pPr algn="ctr"/>
                      <a:r>
                        <a:rPr lang="en-US" altLang="zh-CN" sz="2000" b="0" dirty="0">
                          <a:solidFill>
                            <a:schemeClr val="tx1"/>
                          </a:solidFill>
                        </a:rPr>
                        <a:t>CliD1</a:t>
                      </a:r>
                      <a:endParaRPr lang="zh-CN" altLang="en-US" sz="2000" b="0" dirty="0">
                        <a:solidFill>
                          <a:schemeClr val="tx1"/>
                        </a:solidFill>
                      </a:endParaRPr>
                    </a:p>
                  </a:txBody>
                  <a:tcPr/>
                </a:tc>
                <a:tc>
                  <a:txBody>
                    <a:bodyPr/>
                    <a:lstStyle/>
                    <a:p>
                      <a:pPr algn="ctr"/>
                      <a:r>
                        <a:rPr lang="en-US" altLang="zh-CN" sz="2000" b="0" dirty="0">
                          <a:solidFill>
                            <a:schemeClr val="tx1"/>
                          </a:solidFill>
                        </a:rPr>
                        <a:t>Sapporo</a:t>
                      </a:r>
                      <a:endParaRPr lang="zh-CN" altLang="en-US" sz="2000" b="0" dirty="0">
                        <a:solidFill>
                          <a:schemeClr val="tx1"/>
                        </a:solidFill>
                      </a:endParaRPr>
                    </a:p>
                  </a:txBody>
                  <a:tcPr/>
                </a:tc>
                <a:tc>
                  <a:txBody>
                    <a:bodyPr/>
                    <a:lstStyle/>
                    <a:p>
                      <a:pPr algn="ctr"/>
                      <a:r>
                        <a:rPr lang="en-US" altLang="zh-CN" sz="2000" b="0" dirty="0">
                          <a:solidFill>
                            <a:schemeClr val="tx1"/>
                          </a:solidFill>
                        </a:rPr>
                        <a:t>one tablet every 4h</a:t>
                      </a:r>
                      <a:endParaRPr lang="zh-CN" altLang="en-US" sz="2000" b="0" dirty="0">
                        <a:solidFill>
                          <a:schemeClr val="tx1"/>
                        </a:solidFill>
                      </a:endParaRPr>
                    </a:p>
                  </a:txBody>
                  <a:tcPr/>
                </a:tc>
                <a:tc>
                  <a:txBody>
                    <a:bodyPr/>
                    <a:lstStyle/>
                    <a:p>
                      <a:pPr algn="ctr"/>
                      <a:r>
                        <a:rPr lang="en-US" altLang="zh-CN" sz="2000" b="0" dirty="0">
                          <a:solidFill>
                            <a:schemeClr val="tx1"/>
                          </a:solidFill>
                        </a:rPr>
                        <a:t>MeA1</a:t>
                      </a:r>
                      <a:endParaRPr lang="zh-CN" altLang="en-US" sz="2000" b="0" dirty="0">
                        <a:solidFill>
                          <a:schemeClr val="tx1"/>
                        </a:solidFill>
                      </a:endParaRPr>
                    </a:p>
                  </a:txBody>
                  <a:tcPr/>
                </a:tc>
                <a:tc>
                  <a:txBody>
                    <a:bodyPr/>
                    <a:lstStyle/>
                    <a:p>
                      <a:pPr algn="ctr"/>
                      <a:r>
                        <a:rPr lang="en-US" altLang="zh-CN" sz="2000" b="0" dirty="0">
                          <a:solidFill>
                            <a:schemeClr val="tx1"/>
                          </a:solidFill>
                        </a:rPr>
                        <a:t>MoA1</a:t>
                      </a:r>
                      <a:endParaRPr lang="zh-CN" altLang="en-US" sz="2000" b="0" dirty="0">
                        <a:solidFill>
                          <a:schemeClr val="tx1"/>
                        </a:solidFill>
                      </a:endParaRPr>
                    </a:p>
                  </a:txBody>
                  <a:tcPr/>
                </a:tc>
                <a:extLst>
                  <a:ext uri="{0D108BD9-81ED-4DB2-BD59-A6C34878D82A}">
                    <a16:rowId xmlns:a16="http://schemas.microsoft.com/office/drawing/2014/main" val="2496329064"/>
                  </a:ext>
                </a:extLst>
              </a:tr>
              <a:tr h="370840">
                <a:tc>
                  <a:txBody>
                    <a:bodyPr/>
                    <a:lstStyle/>
                    <a:p>
                      <a:pPr algn="ctr"/>
                      <a:r>
                        <a:rPr lang="en-US" altLang="zh-CN" sz="2000" b="0" dirty="0">
                          <a:solidFill>
                            <a:schemeClr val="tx1"/>
                          </a:solidFill>
                        </a:rPr>
                        <a:t>189</a:t>
                      </a:r>
                      <a:endParaRPr lang="zh-CN" altLang="en-US" sz="2000" b="0" dirty="0">
                        <a:solidFill>
                          <a:schemeClr val="tx1"/>
                        </a:solidFill>
                      </a:endParaRPr>
                    </a:p>
                  </a:txBody>
                  <a:tcPr/>
                </a:tc>
                <a:tc>
                  <a:txBody>
                    <a:bodyPr/>
                    <a:lstStyle/>
                    <a:p>
                      <a:pPr algn="ctr"/>
                      <a:r>
                        <a:rPr lang="en-US" altLang="zh-CN" sz="2000" b="0" dirty="0">
                          <a:solidFill>
                            <a:schemeClr val="tx1"/>
                          </a:solidFill>
                        </a:rPr>
                        <a:t>Wellbutrin</a:t>
                      </a:r>
                      <a:endParaRPr lang="zh-CN" altLang="en-US" sz="2000" b="0" dirty="0">
                        <a:solidFill>
                          <a:schemeClr val="tx1"/>
                        </a:solidFill>
                      </a:endParaRPr>
                    </a:p>
                  </a:txBody>
                  <a:tcPr/>
                </a:tc>
                <a:tc>
                  <a:txBody>
                    <a:bodyPr/>
                    <a:lstStyle/>
                    <a:p>
                      <a:pPr algn="ctr"/>
                      <a:r>
                        <a:rPr lang="en-US" altLang="zh-CN" sz="2000" b="0" dirty="0">
                          <a:solidFill>
                            <a:schemeClr val="tx1"/>
                          </a:solidFill>
                        </a:rPr>
                        <a:t>CliD2</a:t>
                      </a:r>
                      <a:endParaRPr lang="zh-CN" altLang="en-US" sz="2000" b="0" dirty="0">
                        <a:solidFill>
                          <a:schemeClr val="tx1"/>
                        </a:solidFill>
                      </a:endParaRPr>
                    </a:p>
                  </a:txBody>
                  <a:tcPr/>
                </a:tc>
                <a:tc>
                  <a:txBody>
                    <a:bodyPr/>
                    <a:lstStyle/>
                    <a:p>
                      <a:pPr algn="ctr"/>
                      <a:r>
                        <a:rPr lang="en-US" altLang="zh-CN" sz="2000" b="0" dirty="0">
                          <a:solidFill>
                            <a:schemeClr val="tx1"/>
                          </a:solidFill>
                        </a:rPr>
                        <a:t>Osaka</a:t>
                      </a:r>
                      <a:endParaRPr lang="zh-CN" altLang="en-US" sz="2000" b="0" dirty="0">
                        <a:solidFill>
                          <a:schemeClr val="tx1"/>
                        </a:solidFill>
                      </a:endParaRPr>
                    </a:p>
                  </a:txBody>
                  <a:tcPr/>
                </a:tc>
                <a:tc>
                  <a:txBody>
                    <a:bodyPr/>
                    <a:lstStyle/>
                    <a:p>
                      <a:pPr algn="ctr"/>
                      <a:r>
                        <a:rPr lang="en-US" altLang="zh-CN" sz="2000" b="0" dirty="0">
                          <a:solidFill>
                            <a:schemeClr val="tx1"/>
                          </a:solidFill>
                        </a:rPr>
                        <a:t>100 mg twice daily</a:t>
                      </a:r>
                      <a:endParaRPr lang="zh-CN" altLang="en-US" sz="2000" b="0" dirty="0">
                        <a:solidFill>
                          <a:schemeClr val="tx1"/>
                        </a:solidFill>
                      </a:endParaRPr>
                    </a:p>
                  </a:txBody>
                  <a:tcPr/>
                </a:tc>
                <a:tc>
                  <a:txBody>
                    <a:bodyPr/>
                    <a:lstStyle/>
                    <a:p>
                      <a:pPr algn="ctr"/>
                      <a:r>
                        <a:rPr lang="en-US" altLang="zh-CN" sz="2000" b="0" dirty="0">
                          <a:solidFill>
                            <a:schemeClr val="tx1"/>
                          </a:solidFill>
                        </a:rPr>
                        <a:t>MeA2</a:t>
                      </a:r>
                      <a:endParaRPr lang="zh-CN" altLang="en-US" sz="2000" b="0" dirty="0">
                        <a:solidFill>
                          <a:schemeClr val="tx1"/>
                        </a:solidFill>
                      </a:endParaRPr>
                    </a:p>
                  </a:txBody>
                  <a:tcPr/>
                </a:tc>
                <a:tc>
                  <a:txBody>
                    <a:bodyPr/>
                    <a:lstStyle/>
                    <a:p>
                      <a:pPr algn="ctr"/>
                      <a:r>
                        <a:rPr lang="en-US" altLang="zh-CN" sz="2000" b="0" dirty="0">
                          <a:solidFill>
                            <a:schemeClr val="tx1"/>
                          </a:solidFill>
                        </a:rPr>
                        <a:t>MoA2</a:t>
                      </a:r>
                      <a:endParaRPr lang="zh-CN" altLang="en-US" sz="2000" b="0" dirty="0">
                        <a:solidFill>
                          <a:schemeClr val="tx1"/>
                        </a:solidFill>
                      </a:endParaRPr>
                    </a:p>
                  </a:txBody>
                  <a:tcPr/>
                </a:tc>
                <a:extLst>
                  <a:ext uri="{0D108BD9-81ED-4DB2-BD59-A6C34878D82A}">
                    <a16:rowId xmlns:a16="http://schemas.microsoft.com/office/drawing/2014/main" val="3382618486"/>
                  </a:ext>
                </a:extLst>
              </a:tr>
            </a:tbl>
          </a:graphicData>
        </a:graphic>
      </p:graphicFrame>
    </p:spTree>
    <p:extLst>
      <p:ext uri="{BB962C8B-B14F-4D97-AF65-F5344CB8AC3E}">
        <p14:creationId xmlns:p14="http://schemas.microsoft.com/office/powerpoint/2010/main" val="1390724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4DC3688A-924E-3549-83FA-58CC5867BA25}"/>
              </a:ext>
            </a:extLst>
          </p:cNvPr>
          <p:cNvSpPr>
            <a:spLocks noGrp="1"/>
          </p:cNvSpPr>
          <p:nvPr>
            <p:ph type="sldNum" sz="quarter" idx="12"/>
          </p:nvPr>
        </p:nvSpPr>
        <p:spPr/>
        <p:txBody>
          <a:bodyPr/>
          <a:lstStyle/>
          <a:p>
            <a:fld id="{8A7A6979-0714-4377-B894-6BE4C2D6E202}" type="slidenum">
              <a:rPr lang="en-US" smtClean="0"/>
              <a:pPr/>
              <a:t>9</a:t>
            </a:fld>
            <a:endParaRPr lang="en-US" dirty="0"/>
          </a:p>
        </p:txBody>
      </p:sp>
      <p:graphicFrame>
        <p:nvGraphicFramePr>
          <p:cNvPr id="12" name="表格 11">
            <a:extLst>
              <a:ext uri="{FF2B5EF4-FFF2-40B4-BE49-F238E27FC236}">
                <a16:creationId xmlns:a16="http://schemas.microsoft.com/office/drawing/2014/main" id="{8567C636-F256-8F4E-8ECD-CD8DB94F0316}"/>
              </a:ext>
            </a:extLst>
          </p:cNvPr>
          <p:cNvGraphicFramePr>
            <a:graphicFrameLocks noGrp="1"/>
          </p:cNvGraphicFramePr>
          <p:nvPr>
            <p:extLst>
              <p:ext uri="{D42A27DB-BD31-4B8C-83A1-F6EECF244321}">
                <p14:modId xmlns:p14="http://schemas.microsoft.com/office/powerpoint/2010/main" val="3195051820"/>
              </p:ext>
            </p:extLst>
          </p:nvPr>
        </p:nvGraphicFramePr>
        <p:xfrm>
          <a:off x="1168554" y="764553"/>
          <a:ext cx="10105556" cy="1798320"/>
        </p:xfrm>
        <a:graphic>
          <a:graphicData uri="http://schemas.openxmlformats.org/drawingml/2006/table">
            <a:tbl>
              <a:tblPr firstRow="1" firstCol="1" bandRow="1">
                <a:tableStyleId>{1E171933-4619-4E11-9A3F-F7608DF75F80}</a:tableStyleId>
              </a:tblPr>
              <a:tblGrid>
                <a:gridCol w="1039239">
                  <a:extLst>
                    <a:ext uri="{9D8B030D-6E8A-4147-A177-3AD203B41FA5}">
                      <a16:colId xmlns:a16="http://schemas.microsoft.com/office/drawing/2014/main" val="1063323542"/>
                    </a:ext>
                  </a:extLst>
                </a:gridCol>
                <a:gridCol w="1380684">
                  <a:extLst>
                    <a:ext uri="{9D8B030D-6E8A-4147-A177-3AD203B41FA5}">
                      <a16:colId xmlns:a16="http://schemas.microsoft.com/office/drawing/2014/main" val="2000373528"/>
                    </a:ext>
                  </a:extLst>
                </a:gridCol>
                <a:gridCol w="1062014">
                  <a:extLst>
                    <a:ext uri="{9D8B030D-6E8A-4147-A177-3AD203B41FA5}">
                      <a16:colId xmlns:a16="http://schemas.microsoft.com/office/drawing/2014/main" val="1471844293"/>
                    </a:ext>
                  </a:extLst>
                </a:gridCol>
                <a:gridCol w="1227952">
                  <a:extLst>
                    <a:ext uri="{9D8B030D-6E8A-4147-A177-3AD203B41FA5}">
                      <a16:colId xmlns:a16="http://schemas.microsoft.com/office/drawing/2014/main" val="2204717633"/>
                    </a:ext>
                  </a:extLst>
                </a:gridCol>
                <a:gridCol w="2256778">
                  <a:extLst>
                    <a:ext uri="{9D8B030D-6E8A-4147-A177-3AD203B41FA5}">
                      <a16:colId xmlns:a16="http://schemas.microsoft.com/office/drawing/2014/main" val="3835213532"/>
                    </a:ext>
                  </a:extLst>
                </a:gridCol>
                <a:gridCol w="1690637">
                  <a:extLst>
                    <a:ext uri="{9D8B030D-6E8A-4147-A177-3AD203B41FA5}">
                      <a16:colId xmlns:a16="http://schemas.microsoft.com/office/drawing/2014/main" val="3786027842"/>
                    </a:ext>
                  </a:extLst>
                </a:gridCol>
                <a:gridCol w="1448252">
                  <a:extLst>
                    <a:ext uri="{9D8B030D-6E8A-4147-A177-3AD203B41FA5}">
                      <a16:colId xmlns:a16="http://schemas.microsoft.com/office/drawing/2014/main" val="4037123718"/>
                    </a:ext>
                  </a:extLst>
                </a:gridCol>
              </a:tblGrid>
              <a:tr h="370840">
                <a:tc>
                  <a:txBody>
                    <a:bodyPr/>
                    <a:lstStyle/>
                    <a:p>
                      <a:pPr algn="ctr"/>
                      <a:r>
                        <a:rPr lang="en-US" altLang="zh-CN" sz="2000" b="0" dirty="0">
                          <a:solidFill>
                            <a:schemeClr val="tx1"/>
                          </a:solidFill>
                        </a:rPr>
                        <a:t>a0. </a:t>
                      </a:r>
                      <a:br>
                        <a:rPr lang="en-US" altLang="zh-CN" sz="2000" b="0" dirty="0">
                          <a:solidFill>
                            <a:schemeClr val="tx1"/>
                          </a:solidFill>
                        </a:rPr>
                      </a:br>
                      <a:r>
                        <a:rPr lang="en-US" altLang="zh-CN" sz="2000" b="0" dirty="0">
                          <a:solidFill>
                            <a:schemeClr val="tx1"/>
                          </a:solidFill>
                        </a:rPr>
                        <a:t>Patient ID</a:t>
                      </a:r>
                      <a:endParaRPr lang="zh-CN" altLang="en-US" sz="2000" b="0" dirty="0">
                        <a:solidFill>
                          <a:schemeClr val="tx1"/>
                        </a:solidFill>
                      </a:endParaRPr>
                    </a:p>
                  </a:txBody>
                  <a:tcPr>
                    <a:solidFill>
                      <a:schemeClr val="accent3">
                        <a:lumMod val="60000"/>
                        <a:lumOff val="40000"/>
                      </a:schemeClr>
                    </a:solidFill>
                  </a:tcPr>
                </a:tc>
                <a:tc>
                  <a:txBody>
                    <a:bodyPr/>
                    <a:lstStyle/>
                    <a:p>
                      <a:pPr algn="ctr"/>
                      <a:r>
                        <a:rPr lang="en-US" altLang="zh-CN" sz="2000" b="0" dirty="0">
                          <a:solidFill>
                            <a:schemeClr val="tx1"/>
                          </a:solidFill>
                        </a:rPr>
                        <a:t>a1.</a:t>
                      </a:r>
                    </a:p>
                    <a:p>
                      <a:pPr algn="ctr"/>
                      <a:r>
                        <a:rPr lang="en-US" altLang="zh-CN" sz="2000" b="0" dirty="0">
                          <a:solidFill>
                            <a:schemeClr val="tx1"/>
                          </a:solidFill>
                        </a:rPr>
                        <a:t>Medication Name</a:t>
                      </a:r>
                      <a:endParaRPr lang="zh-CN" altLang="en-US" sz="2000" b="0" dirty="0">
                        <a:solidFill>
                          <a:schemeClr val="tx1"/>
                        </a:solidFill>
                      </a:endParaRPr>
                    </a:p>
                  </a:txBody>
                  <a:tcPr>
                    <a:solidFill>
                      <a:schemeClr val="accent3">
                        <a:lumMod val="60000"/>
                        <a:lumOff val="40000"/>
                      </a:schemeClr>
                    </a:solidFill>
                  </a:tcPr>
                </a:tc>
                <a:tc>
                  <a:txBody>
                    <a:bodyPr/>
                    <a:lstStyle/>
                    <a:p>
                      <a:pPr algn="ctr"/>
                      <a:r>
                        <a:rPr lang="en-US" altLang="zh-CN" sz="2000" b="0" dirty="0">
                          <a:solidFill>
                            <a:schemeClr val="tx1"/>
                          </a:solidFill>
                        </a:rPr>
                        <a:t>a2.</a:t>
                      </a:r>
                    </a:p>
                    <a:p>
                      <a:pPr algn="ctr"/>
                      <a:r>
                        <a:rPr lang="en-US" altLang="zh-CN" sz="2000" b="0" dirty="0">
                          <a:solidFill>
                            <a:schemeClr val="tx1"/>
                          </a:solidFill>
                        </a:rPr>
                        <a:t>Clinical </a:t>
                      </a:r>
                    </a:p>
                    <a:p>
                      <a:pPr algn="ctr"/>
                      <a:r>
                        <a:rPr lang="en-US" altLang="zh-CN" sz="2000" b="0" dirty="0">
                          <a:solidFill>
                            <a:schemeClr val="tx1"/>
                          </a:solidFill>
                        </a:rPr>
                        <a:t>Data</a:t>
                      </a:r>
                      <a:endParaRPr lang="zh-CN" altLang="en-US" sz="2000" b="0" dirty="0">
                        <a:solidFill>
                          <a:schemeClr val="tx1"/>
                        </a:solidFill>
                      </a:endParaRPr>
                    </a:p>
                  </a:txBody>
                  <a:tcPr>
                    <a:solidFill>
                      <a:schemeClr val="accent3">
                        <a:lumMod val="60000"/>
                        <a:lumOff val="40000"/>
                      </a:schemeClr>
                    </a:solidFill>
                  </a:tcPr>
                </a:tc>
                <a:tc>
                  <a:txBody>
                    <a:bodyPr/>
                    <a:lstStyle/>
                    <a:p>
                      <a:pPr algn="ctr"/>
                      <a:r>
                        <a:rPr lang="en-US" altLang="zh-CN" sz="2000" b="0" dirty="0">
                          <a:solidFill>
                            <a:schemeClr val="tx1"/>
                          </a:solidFill>
                        </a:rPr>
                        <a:t>a3.</a:t>
                      </a:r>
                    </a:p>
                    <a:p>
                      <a:pPr algn="ctr"/>
                      <a:r>
                        <a:rPr lang="en-US" altLang="zh-CN" sz="2000" b="0" dirty="0">
                          <a:solidFill>
                            <a:schemeClr val="tx1"/>
                          </a:solidFill>
                        </a:rPr>
                        <a:t>Address</a:t>
                      </a:r>
                    </a:p>
                  </a:txBody>
                  <a:tcPr/>
                </a:tc>
                <a:tc>
                  <a:txBody>
                    <a:bodyPr/>
                    <a:lstStyle/>
                    <a:p>
                      <a:pPr algn="ctr"/>
                      <a:r>
                        <a:rPr lang="en-US" altLang="zh-CN" sz="2000" b="0" dirty="0">
                          <a:solidFill>
                            <a:schemeClr val="tx1"/>
                          </a:solidFill>
                        </a:rPr>
                        <a:t>a4.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dirty="0">
                          <a:solidFill>
                            <a:schemeClr val="tx1"/>
                          </a:solidFill>
                        </a:rPr>
                        <a:t>Dosage</a:t>
                      </a:r>
                    </a:p>
                    <a:p>
                      <a:pPr algn="ctr"/>
                      <a:endParaRPr lang="en-US" altLang="zh-CN" sz="2000" b="0" dirty="0">
                        <a:solidFill>
                          <a:schemeClr val="tx1"/>
                        </a:solidFill>
                      </a:endParaRPr>
                    </a:p>
                  </a:txBody>
                  <a:tcPr>
                    <a:solidFill>
                      <a:schemeClr val="accent3">
                        <a:lumMod val="60000"/>
                        <a:lumOff val="40000"/>
                      </a:schemeClr>
                    </a:solidFill>
                  </a:tcPr>
                </a:tc>
                <a:tc>
                  <a:txBody>
                    <a:bodyPr/>
                    <a:lstStyle/>
                    <a:p>
                      <a:pPr algn="ctr"/>
                      <a:r>
                        <a:rPr lang="en-US" altLang="zh-CN" sz="2000" b="0" dirty="0">
                          <a:solidFill>
                            <a:schemeClr val="tx1"/>
                          </a:solidFill>
                        </a:rPr>
                        <a:t>a5.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dirty="0">
                          <a:solidFill>
                            <a:schemeClr val="tx1"/>
                          </a:solidFill>
                        </a:rPr>
                        <a:t>Mechanism of Action</a:t>
                      </a:r>
                      <a:endParaRPr lang="zh-CN" altLang="en-US" sz="2000" b="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dirty="0">
                          <a:solidFill>
                            <a:schemeClr val="tx1"/>
                          </a:solidFill>
                        </a:rPr>
                        <a:t>a6.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dirty="0">
                          <a:solidFill>
                            <a:schemeClr val="tx1"/>
                          </a:solidFill>
                        </a:rPr>
                        <a:t>Mode of Action</a:t>
                      </a:r>
                      <a:endParaRPr lang="zh-CN" altLang="en-US" sz="2000" b="0" dirty="0">
                        <a:solidFill>
                          <a:schemeClr val="tx1"/>
                        </a:solidFill>
                      </a:endParaRPr>
                    </a:p>
                  </a:txBody>
                  <a:tcPr/>
                </a:tc>
                <a:extLst>
                  <a:ext uri="{0D108BD9-81ED-4DB2-BD59-A6C34878D82A}">
                    <a16:rowId xmlns:a16="http://schemas.microsoft.com/office/drawing/2014/main" val="1992330608"/>
                  </a:ext>
                </a:extLst>
              </a:tr>
              <a:tr h="370840">
                <a:tc>
                  <a:txBody>
                    <a:bodyPr/>
                    <a:lstStyle/>
                    <a:p>
                      <a:pPr algn="ctr"/>
                      <a:r>
                        <a:rPr lang="en-US" altLang="zh-CN" sz="2000" b="0" dirty="0">
                          <a:solidFill>
                            <a:schemeClr val="tx1"/>
                          </a:solidFill>
                        </a:rPr>
                        <a:t>188</a:t>
                      </a:r>
                      <a:endParaRPr lang="zh-CN" altLang="en-US" sz="2000" b="0" dirty="0">
                        <a:solidFill>
                          <a:schemeClr val="tx1"/>
                        </a:solidFill>
                      </a:endParaRPr>
                    </a:p>
                  </a:txBody>
                  <a:tcPr/>
                </a:tc>
                <a:tc>
                  <a:txBody>
                    <a:bodyPr/>
                    <a:lstStyle/>
                    <a:p>
                      <a:pPr algn="ctr"/>
                      <a:r>
                        <a:rPr lang="en-US" altLang="zh-CN" sz="2000" b="0" dirty="0">
                          <a:solidFill>
                            <a:schemeClr val="tx1"/>
                          </a:solidFill>
                        </a:rPr>
                        <a:t>Ibuprofen</a:t>
                      </a:r>
                      <a:endParaRPr lang="zh-CN" altLang="en-US" sz="2000" b="0" dirty="0">
                        <a:solidFill>
                          <a:schemeClr val="tx1"/>
                        </a:solidFill>
                      </a:endParaRPr>
                    </a:p>
                  </a:txBody>
                  <a:tcPr/>
                </a:tc>
                <a:tc>
                  <a:txBody>
                    <a:bodyPr/>
                    <a:lstStyle/>
                    <a:p>
                      <a:pPr algn="ctr"/>
                      <a:r>
                        <a:rPr lang="en-US" altLang="zh-CN" sz="2000" b="0" dirty="0">
                          <a:solidFill>
                            <a:schemeClr val="tx1"/>
                          </a:solidFill>
                        </a:rPr>
                        <a:t>CliD1</a:t>
                      </a:r>
                      <a:endParaRPr lang="zh-CN" altLang="en-US" sz="2000" b="0" dirty="0">
                        <a:solidFill>
                          <a:schemeClr val="tx1"/>
                        </a:solidFill>
                      </a:endParaRPr>
                    </a:p>
                  </a:txBody>
                  <a:tcPr/>
                </a:tc>
                <a:tc>
                  <a:txBody>
                    <a:bodyPr/>
                    <a:lstStyle/>
                    <a:p>
                      <a:pPr algn="ctr"/>
                      <a:r>
                        <a:rPr lang="en-US" altLang="zh-CN" sz="2000" b="0" dirty="0">
                          <a:solidFill>
                            <a:schemeClr val="tx1"/>
                          </a:solidFill>
                        </a:rPr>
                        <a:t>Sapporo</a:t>
                      </a:r>
                      <a:endParaRPr lang="zh-CN" altLang="en-US" sz="2000" b="0" dirty="0">
                        <a:solidFill>
                          <a:schemeClr val="tx1"/>
                        </a:solidFill>
                      </a:endParaRPr>
                    </a:p>
                  </a:txBody>
                  <a:tcPr/>
                </a:tc>
                <a:tc>
                  <a:txBody>
                    <a:bodyPr/>
                    <a:lstStyle/>
                    <a:p>
                      <a:pPr algn="ctr"/>
                      <a:r>
                        <a:rPr lang="en-US" altLang="zh-CN" sz="2000" b="0" dirty="0">
                          <a:solidFill>
                            <a:schemeClr val="tx1"/>
                          </a:solidFill>
                        </a:rPr>
                        <a:t>one tablet every 4h</a:t>
                      </a:r>
                      <a:endParaRPr lang="zh-CN" altLang="en-US" sz="2000" b="0" dirty="0">
                        <a:solidFill>
                          <a:schemeClr val="tx1"/>
                        </a:solidFill>
                      </a:endParaRPr>
                    </a:p>
                  </a:txBody>
                  <a:tcPr/>
                </a:tc>
                <a:tc>
                  <a:txBody>
                    <a:bodyPr/>
                    <a:lstStyle/>
                    <a:p>
                      <a:pPr algn="ctr"/>
                      <a:r>
                        <a:rPr lang="en-US" altLang="zh-CN" sz="2000" b="0" dirty="0">
                          <a:solidFill>
                            <a:schemeClr val="tx1"/>
                          </a:solidFill>
                        </a:rPr>
                        <a:t>MeA1</a:t>
                      </a:r>
                      <a:endParaRPr lang="zh-CN" altLang="en-US" sz="2000" b="0" dirty="0">
                        <a:solidFill>
                          <a:schemeClr val="tx1"/>
                        </a:solidFill>
                      </a:endParaRPr>
                    </a:p>
                  </a:txBody>
                  <a:tcPr/>
                </a:tc>
                <a:tc>
                  <a:txBody>
                    <a:bodyPr/>
                    <a:lstStyle/>
                    <a:p>
                      <a:pPr algn="ctr"/>
                      <a:r>
                        <a:rPr lang="en-US" altLang="zh-CN" sz="2000" b="0" dirty="0">
                          <a:solidFill>
                            <a:schemeClr val="tx1"/>
                          </a:solidFill>
                        </a:rPr>
                        <a:t>MoA1</a:t>
                      </a:r>
                      <a:endParaRPr lang="zh-CN" altLang="en-US" sz="2000" b="0" dirty="0">
                        <a:solidFill>
                          <a:schemeClr val="tx1"/>
                        </a:solidFill>
                      </a:endParaRPr>
                    </a:p>
                  </a:txBody>
                  <a:tcPr/>
                </a:tc>
                <a:extLst>
                  <a:ext uri="{0D108BD9-81ED-4DB2-BD59-A6C34878D82A}">
                    <a16:rowId xmlns:a16="http://schemas.microsoft.com/office/drawing/2014/main" val="2496329064"/>
                  </a:ext>
                </a:extLst>
              </a:tr>
              <a:tr h="370840">
                <a:tc>
                  <a:txBody>
                    <a:bodyPr/>
                    <a:lstStyle/>
                    <a:p>
                      <a:pPr algn="ctr"/>
                      <a:r>
                        <a:rPr lang="en-US" altLang="zh-CN" sz="2000" b="0" dirty="0">
                          <a:solidFill>
                            <a:schemeClr val="tx1"/>
                          </a:solidFill>
                        </a:rPr>
                        <a:t>189</a:t>
                      </a:r>
                      <a:endParaRPr lang="zh-CN" altLang="en-US" sz="2000" b="0" dirty="0">
                        <a:solidFill>
                          <a:schemeClr val="tx1"/>
                        </a:solidFill>
                      </a:endParaRPr>
                    </a:p>
                  </a:txBody>
                  <a:tcPr/>
                </a:tc>
                <a:tc>
                  <a:txBody>
                    <a:bodyPr/>
                    <a:lstStyle/>
                    <a:p>
                      <a:pPr algn="ctr"/>
                      <a:r>
                        <a:rPr lang="en-US" altLang="zh-CN" sz="2000" b="0" dirty="0">
                          <a:solidFill>
                            <a:schemeClr val="tx1"/>
                          </a:solidFill>
                        </a:rPr>
                        <a:t>Wellbutrin</a:t>
                      </a:r>
                      <a:endParaRPr lang="zh-CN" altLang="en-US" sz="2000" b="0" dirty="0">
                        <a:solidFill>
                          <a:schemeClr val="tx1"/>
                        </a:solidFill>
                      </a:endParaRPr>
                    </a:p>
                  </a:txBody>
                  <a:tcPr/>
                </a:tc>
                <a:tc>
                  <a:txBody>
                    <a:bodyPr/>
                    <a:lstStyle/>
                    <a:p>
                      <a:pPr algn="ctr"/>
                      <a:r>
                        <a:rPr lang="en-US" altLang="zh-CN" sz="2000" b="0" dirty="0">
                          <a:solidFill>
                            <a:schemeClr val="tx1"/>
                          </a:solidFill>
                        </a:rPr>
                        <a:t>CliD2</a:t>
                      </a:r>
                      <a:endParaRPr lang="zh-CN" altLang="en-US" sz="2000" b="0" dirty="0">
                        <a:solidFill>
                          <a:schemeClr val="tx1"/>
                        </a:solidFill>
                      </a:endParaRPr>
                    </a:p>
                  </a:txBody>
                  <a:tcPr/>
                </a:tc>
                <a:tc>
                  <a:txBody>
                    <a:bodyPr/>
                    <a:lstStyle/>
                    <a:p>
                      <a:pPr algn="ctr"/>
                      <a:r>
                        <a:rPr lang="en-US" altLang="zh-CN" sz="2000" b="0" dirty="0">
                          <a:solidFill>
                            <a:schemeClr val="tx1"/>
                          </a:solidFill>
                        </a:rPr>
                        <a:t>Osaka</a:t>
                      </a:r>
                      <a:endParaRPr lang="zh-CN" altLang="en-US" sz="2000" b="0" dirty="0">
                        <a:solidFill>
                          <a:schemeClr val="tx1"/>
                        </a:solidFill>
                      </a:endParaRPr>
                    </a:p>
                  </a:txBody>
                  <a:tcPr/>
                </a:tc>
                <a:tc>
                  <a:txBody>
                    <a:bodyPr/>
                    <a:lstStyle/>
                    <a:p>
                      <a:pPr algn="ctr"/>
                      <a:r>
                        <a:rPr lang="en-US" altLang="zh-CN" sz="2000" b="0" dirty="0">
                          <a:solidFill>
                            <a:schemeClr val="tx1"/>
                          </a:solidFill>
                        </a:rPr>
                        <a:t>100 mg twice daily</a:t>
                      </a:r>
                      <a:endParaRPr lang="zh-CN" altLang="en-US" sz="2000" b="0" dirty="0">
                        <a:solidFill>
                          <a:schemeClr val="tx1"/>
                        </a:solidFill>
                      </a:endParaRPr>
                    </a:p>
                  </a:txBody>
                  <a:tcPr/>
                </a:tc>
                <a:tc>
                  <a:txBody>
                    <a:bodyPr/>
                    <a:lstStyle/>
                    <a:p>
                      <a:pPr algn="ctr"/>
                      <a:r>
                        <a:rPr lang="en-US" altLang="zh-CN" sz="2000" b="0" dirty="0">
                          <a:solidFill>
                            <a:schemeClr val="tx1"/>
                          </a:solidFill>
                        </a:rPr>
                        <a:t>MeA2</a:t>
                      </a:r>
                      <a:endParaRPr lang="zh-CN" altLang="en-US" sz="2000" b="0" dirty="0">
                        <a:solidFill>
                          <a:schemeClr val="tx1"/>
                        </a:solidFill>
                      </a:endParaRPr>
                    </a:p>
                  </a:txBody>
                  <a:tcPr/>
                </a:tc>
                <a:tc>
                  <a:txBody>
                    <a:bodyPr/>
                    <a:lstStyle/>
                    <a:p>
                      <a:pPr algn="ctr"/>
                      <a:r>
                        <a:rPr lang="en-US" altLang="zh-CN" sz="2000" b="0" dirty="0">
                          <a:solidFill>
                            <a:schemeClr val="tx1"/>
                          </a:solidFill>
                        </a:rPr>
                        <a:t>MoA2</a:t>
                      </a:r>
                      <a:endParaRPr lang="zh-CN" altLang="en-US" sz="2000" b="0" dirty="0">
                        <a:solidFill>
                          <a:schemeClr val="tx1"/>
                        </a:solidFill>
                      </a:endParaRPr>
                    </a:p>
                  </a:txBody>
                  <a:tcPr/>
                </a:tc>
                <a:extLst>
                  <a:ext uri="{0D108BD9-81ED-4DB2-BD59-A6C34878D82A}">
                    <a16:rowId xmlns:a16="http://schemas.microsoft.com/office/drawing/2014/main" val="3382618486"/>
                  </a:ext>
                </a:extLst>
              </a:tr>
            </a:tbl>
          </a:graphicData>
        </a:graphic>
      </p:graphicFrame>
      <p:pic>
        <p:nvPicPr>
          <p:cNvPr id="6" name="图片 5">
            <a:extLst>
              <a:ext uri="{FF2B5EF4-FFF2-40B4-BE49-F238E27FC236}">
                <a16:creationId xmlns:a16="http://schemas.microsoft.com/office/drawing/2014/main" id="{246CDAF2-0B8C-814B-A874-24F3B0B06450}"/>
              </a:ext>
            </a:extLst>
          </p:cNvPr>
          <p:cNvPicPr>
            <a:picLocks noChangeAspect="1"/>
          </p:cNvPicPr>
          <p:nvPr/>
        </p:nvPicPr>
        <p:blipFill>
          <a:blip r:embed="rId3"/>
          <a:stretch>
            <a:fillRect/>
          </a:stretch>
        </p:blipFill>
        <p:spPr>
          <a:xfrm>
            <a:off x="479247" y="3392186"/>
            <a:ext cx="1848050" cy="1805884"/>
          </a:xfrm>
          <a:prstGeom prst="rect">
            <a:avLst/>
          </a:prstGeom>
          <a:ln>
            <a:solidFill>
              <a:schemeClr val="bg2"/>
            </a:solidFill>
          </a:ln>
        </p:spPr>
      </p:pic>
      <p:pic>
        <p:nvPicPr>
          <p:cNvPr id="7" name="图片 6">
            <a:extLst>
              <a:ext uri="{FF2B5EF4-FFF2-40B4-BE49-F238E27FC236}">
                <a16:creationId xmlns:a16="http://schemas.microsoft.com/office/drawing/2014/main" id="{1F4A774A-85BC-1E45-BDF7-6A59D0EF6A72}"/>
              </a:ext>
            </a:extLst>
          </p:cNvPr>
          <p:cNvPicPr>
            <a:picLocks noChangeAspect="1"/>
          </p:cNvPicPr>
          <p:nvPr/>
        </p:nvPicPr>
        <p:blipFill>
          <a:blip r:embed="rId4"/>
          <a:stretch>
            <a:fillRect/>
          </a:stretch>
        </p:blipFill>
        <p:spPr>
          <a:xfrm>
            <a:off x="9621838" y="3370007"/>
            <a:ext cx="1667021" cy="1805884"/>
          </a:xfrm>
          <a:prstGeom prst="rect">
            <a:avLst/>
          </a:prstGeom>
        </p:spPr>
      </p:pic>
      <p:graphicFrame>
        <p:nvGraphicFramePr>
          <p:cNvPr id="10" name="表格 9">
            <a:extLst>
              <a:ext uri="{FF2B5EF4-FFF2-40B4-BE49-F238E27FC236}">
                <a16:creationId xmlns:a16="http://schemas.microsoft.com/office/drawing/2014/main" id="{F175D424-6B53-BC4D-90FD-331699B39D94}"/>
              </a:ext>
            </a:extLst>
          </p:cNvPr>
          <p:cNvGraphicFramePr>
            <a:graphicFrameLocks noGrp="1"/>
          </p:cNvGraphicFramePr>
          <p:nvPr>
            <p:extLst>
              <p:ext uri="{D42A27DB-BD31-4B8C-83A1-F6EECF244321}">
                <p14:modId xmlns:p14="http://schemas.microsoft.com/office/powerpoint/2010/main" val="1359192936"/>
              </p:ext>
            </p:extLst>
          </p:nvPr>
        </p:nvGraphicFramePr>
        <p:xfrm>
          <a:off x="3164602" y="3953216"/>
          <a:ext cx="5738715" cy="1798320"/>
        </p:xfrm>
        <a:graphic>
          <a:graphicData uri="http://schemas.openxmlformats.org/drawingml/2006/table">
            <a:tbl>
              <a:tblPr firstRow="1" firstCol="1" bandRow="1">
                <a:tableStyleId>{1E171933-4619-4E11-9A3F-F7608DF75F80}</a:tableStyleId>
              </a:tblPr>
              <a:tblGrid>
                <a:gridCol w="1039239">
                  <a:extLst>
                    <a:ext uri="{9D8B030D-6E8A-4147-A177-3AD203B41FA5}">
                      <a16:colId xmlns:a16="http://schemas.microsoft.com/office/drawing/2014/main" val="1063323542"/>
                    </a:ext>
                  </a:extLst>
                </a:gridCol>
                <a:gridCol w="1380684">
                  <a:extLst>
                    <a:ext uri="{9D8B030D-6E8A-4147-A177-3AD203B41FA5}">
                      <a16:colId xmlns:a16="http://schemas.microsoft.com/office/drawing/2014/main" val="2000373528"/>
                    </a:ext>
                  </a:extLst>
                </a:gridCol>
                <a:gridCol w="1062014">
                  <a:extLst>
                    <a:ext uri="{9D8B030D-6E8A-4147-A177-3AD203B41FA5}">
                      <a16:colId xmlns:a16="http://schemas.microsoft.com/office/drawing/2014/main" val="1471844293"/>
                    </a:ext>
                  </a:extLst>
                </a:gridCol>
                <a:gridCol w="2256778">
                  <a:extLst>
                    <a:ext uri="{9D8B030D-6E8A-4147-A177-3AD203B41FA5}">
                      <a16:colId xmlns:a16="http://schemas.microsoft.com/office/drawing/2014/main" val="3835213532"/>
                    </a:ext>
                  </a:extLst>
                </a:gridCol>
              </a:tblGrid>
              <a:tr h="370840">
                <a:tc>
                  <a:txBody>
                    <a:bodyPr/>
                    <a:lstStyle/>
                    <a:p>
                      <a:pPr algn="ctr"/>
                      <a:r>
                        <a:rPr lang="en-US" altLang="zh-CN" sz="2000" b="0" dirty="0">
                          <a:solidFill>
                            <a:schemeClr val="tx1"/>
                          </a:solidFill>
                        </a:rPr>
                        <a:t>a0. </a:t>
                      </a:r>
                      <a:br>
                        <a:rPr lang="en-US" altLang="zh-CN" sz="2000" b="0" dirty="0">
                          <a:solidFill>
                            <a:schemeClr val="tx1"/>
                          </a:solidFill>
                        </a:rPr>
                      </a:br>
                      <a:r>
                        <a:rPr lang="en-US" altLang="zh-CN" sz="2000" b="0" dirty="0">
                          <a:solidFill>
                            <a:schemeClr val="tx1"/>
                          </a:solidFill>
                        </a:rPr>
                        <a:t>Patient ID</a:t>
                      </a:r>
                      <a:endParaRPr lang="zh-CN" altLang="en-US" sz="2000" b="0" dirty="0">
                        <a:solidFill>
                          <a:schemeClr val="tx1"/>
                        </a:solidFill>
                      </a:endParaRPr>
                    </a:p>
                  </a:txBody>
                  <a:tcPr>
                    <a:solidFill>
                      <a:schemeClr val="accent3">
                        <a:lumMod val="60000"/>
                        <a:lumOff val="40000"/>
                      </a:schemeClr>
                    </a:solidFill>
                  </a:tcPr>
                </a:tc>
                <a:tc>
                  <a:txBody>
                    <a:bodyPr/>
                    <a:lstStyle/>
                    <a:p>
                      <a:pPr algn="ctr"/>
                      <a:r>
                        <a:rPr lang="en-US" altLang="zh-CN" sz="2000" b="0" dirty="0">
                          <a:solidFill>
                            <a:schemeClr val="tx1"/>
                          </a:solidFill>
                        </a:rPr>
                        <a:t>a1.</a:t>
                      </a:r>
                    </a:p>
                    <a:p>
                      <a:pPr algn="ctr"/>
                      <a:r>
                        <a:rPr lang="en-US" altLang="zh-CN" sz="2000" b="0" dirty="0">
                          <a:solidFill>
                            <a:schemeClr val="tx1"/>
                          </a:solidFill>
                        </a:rPr>
                        <a:t>Medication Name</a:t>
                      </a:r>
                      <a:endParaRPr lang="zh-CN" altLang="en-US" sz="2000" b="0" dirty="0">
                        <a:solidFill>
                          <a:schemeClr val="tx1"/>
                        </a:solidFill>
                      </a:endParaRPr>
                    </a:p>
                  </a:txBody>
                  <a:tcPr>
                    <a:solidFill>
                      <a:schemeClr val="accent3">
                        <a:lumMod val="60000"/>
                        <a:lumOff val="40000"/>
                      </a:schemeClr>
                    </a:solidFill>
                  </a:tcPr>
                </a:tc>
                <a:tc>
                  <a:txBody>
                    <a:bodyPr/>
                    <a:lstStyle/>
                    <a:p>
                      <a:pPr algn="ctr"/>
                      <a:r>
                        <a:rPr lang="en-US" altLang="zh-CN" sz="2000" b="0" dirty="0">
                          <a:solidFill>
                            <a:schemeClr val="tx1"/>
                          </a:solidFill>
                        </a:rPr>
                        <a:t>a2.</a:t>
                      </a:r>
                    </a:p>
                    <a:p>
                      <a:pPr algn="ctr"/>
                      <a:r>
                        <a:rPr lang="en-US" altLang="zh-CN" sz="2000" b="0" dirty="0">
                          <a:solidFill>
                            <a:schemeClr val="tx1"/>
                          </a:solidFill>
                        </a:rPr>
                        <a:t>Clinical </a:t>
                      </a:r>
                    </a:p>
                    <a:p>
                      <a:pPr algn="ctr"/>
                      <a:r>
                        <a:rPr lang="en-US" altLang="zh-CN" sz="2000" b="0" dirty="0">
                          <a:solidFill>
                            <a:schemeClr val="tx1"/>
                          </a:solidFill>
                        </a:rPr>
                        <a:t>Data</a:t>
                      </a:r>
                      <a:endParaRPr lang="zh-CN" altLang="en-US" sz="2000" b="0" dirty="0">
                        <a:solidFill>
                          <a:schemeClr val="tx1"/>
                        </a:solidFill>
                      </a:endParaRPr>
                    </a:p>
                  </a:txBody>
                  <a:tcPr>
                    <a:solidFill>
                      <a:schemeClr val="accent3">
                        <a:lumMod val="60000"/>
                        <a:lumOff val="40000"/>
                      </a:schemeClr>
                    </a:solidFill>
                  </a:tcPr>
                </a:tc>
                <a:tc>
                  <a:txBody>
                    <a:bodyPr/>
                    <a:lstStyle/>
                    <a:p>
                      <a:pPr algn="ctr"/>
                      <a:r>
                        <a:rPr lang="en-US" altLang="zh-CN" sz="2000" b="0" dirty="0">
                          <a:solidFill>
                            <a:schemeClr val="tx1"/>
                          </a:solidFill>
                        </a:rPr>
                        <a:t>a4.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dirty="0">
                          <a:solidFill>
                            <a:schemeClr val="tx1"/>
                          </a:solidFill>
                        </a:rPr>
                        <a:t>Dosage</a:t>
                      </a:r>
                    </a:p>
                    <a:p>
                      <a:pPr algn="ctr"/>
                      <a:endParaRPr lang="en-US" altLang="zh-CN" sz="2000" b="0" dirty="0">
                        <a:solidFill>
                          <a:schemeClr val="tx1"/>
                        </a:solidFill>
                      </a:endParaRPr>
                    </a:p>
                  </a:txBody>
                  <a:tcPr>
                    <a:solidFill>
                      <a:schemeClr val="accent3">
                        <a:lumMod val="60000"/>
                        <a:lumOff val="40000"/>
                      </a:schemeClr>
                    </a:solidFill>
                  </a:tcPr>
                </a:tc>
                <a:extLst>
                  <a:ext uri="{0D108BD9-81ED-4DB2-BD59-A6C34878D82A}">
                    <a16:rowId xmlns:a16="http://schemas.microsoft.com/office/drawing/2014/main" val="1992330608"/>
                  </a:ext>
                </a:extLst>
              </a:tr>
              <a:tr h="370840">
                <a:tc>
                  <a:txBody>
                    <a:bodyPr/>
                    <a:lstStyle/>
                    <a:p>
                      <a:pPr algn="ctr"/>
                      <a:r>
                        <a:rPr lang="en-US" altLang="zh-CN" sz="2000" b="0" dirty="0">
                          <a:solidFill>
                            <a:schemeClr val="tx1"/>
                          </a:solidFill>
                        </a:rPr>
                        <a:t>188</a:t>
                      </a:r>
                      <a:endParaRPr lang="zh-CN" altLang="en-US" sz="2000" b="0" dirty="0">
                        <a:solidFill>
                          <a:schemeClr val="tx1"/>
                        </a:solidFill>
                      </a:endParaRPr>
                    </a:p>
                  </a:txBody>
                  <a:tcPr/>
                </a:tc>
                <a:tc>
                  <a:txBody>
                    <a:bodyPr/>
                    <a:lstStyle/>
                    <a:p>
                      <a:pPr algn="ctr"/>
                      <a:r>
                        <a:rPr lang="en-US" altLang="zh-CN" sz="2000" b="0" dirty="0">
                          <a:solidFill>
                            <a:schemeClr val="tx1"/>
                          </a:solidFill>
                        </a:rPr>
                        <a:t>Ibuprofen</a:t>
                      </a:r>
                      <a:endParaRPr lang="zh-CN" altLang="en-US" sz="2000" b="0" dirty="0">
                        <a:solidFill>
                          <a:schemeClr val="tx1"/>
                        </a:solidFill>
                      </a:endParaRPr>
                    </a:p>
                  </a:txBody>
                  <a:tcPr/>
                </a:tc>
                <a:tc>
                  <a:txBody>
                    <a:bodyPr/>
                    <a:lstStyle/>
                    <a:p>
                      <a:pPr algn="ctr"/>
                      <a:r>
                        <a:rPr lang="en-US" altLang="zh-CN" sz="2000" b="0" dirty="0">
                          <a:solidFill>
                            <a:schemeClr val="tx1"/>
                          </a:solidFill>
                        </a:rPr>
                        <a:t>CliD1</a:t>
                      </a:r>
                      <a:endParaRPr lang="zh-CN" altLang="en-US" sz="2000" b="0" dirty="0">
                        <a:solidFill>
                          <a:schemeClr val="tx1"/>
                        </a:solidFill>
                      </a:endParaRPr>
                    </a:p>
                  </a:txBody>
                  <a:tcPr/>
                </a:tc>
                <a:tc>
                  <a:txBody>
                    <a:bodyPr/>
                    <a:lstStyle/>
                    <a:p>
                      <a:pPr algn="ctr"/>
                      <a:r>
                        <a:rPr lang="en-US" altLang="zh-CN" sz="2000" b="0" dirty="0">
                          <a:solidFill>
                            <a:schemeClr val="tx1"/>
                          </a:solidFill>
                        </a:rPr>
                        <a:t>one tablet every 4h</a:t>
                      </a:r>
                      <a:endParaRPr lang="zh-CN" altLang="en-US" sz="2000" b="0" dirty="0">
                        <a:solidFill>
                          <a:schemeClr val="tx1"/>
                        </a:solidFill>
                      </a:endParaRPr>
                    </a:p>
                  </a:txBody>
                  <a:tcPr/>
                </a:tc>
                <a:extLst>
                  <a:ext uri="{0D108BD9-81ED-4DB2-BD59-A6C34878D82A}">
                    <a16:rowId xmlns:a16="http://schemas.microsoft.com/office/drawing/2014/main" val="2496329064"/>
                  </a:ext>
                </a:extLst>
              </a:tr>
              <a:tr h="370840">
                <a:tc>
                  <a:txBody>
                    <a:bodyPr/>
                    <a:lstStyle/>
                    <a:p>
                      <a:pPr algn="ctr"/>
                      <a:r>
                        <a:rPr lang="en-US" altLang="zh-CN" sz="2000" b="0" dirty="0">
                          <a:solidFill>
                            <a:schemeClr val="tx1"/>
                          </a:solidFill>
                        </a:rPr>
                        <a:t>189</a:t>
                      </a:r>
                      <a:endParaRPr lang="zh-CN" altLang="en-US" sz="2000" b="0" dirty="0">
                        <a:solidFill>
                          <a:schemeClr val="tx1"/>
                        </a:solidFill>
                      </a:endParaRPr>
                    </a:p>
                  </a:txBody>
                  <a:tcPr/>
                </a:tc>
                <a:tc>
                  <a:txBody>
                    <a:bodyPr/>
                    <a:lstStyle/>
                    <a:p>
                      <a:pPr algn="ctr"/>
                      <a:r>
                        <a:rPr lang="en-US" altLang="zh-CN" sz="2000" b="0" dirty="0">
                          <a:solidFill>
                            <a:schemeClr val="tx1"/>
                          </a:solidFill>
                        </a:rPr>
                        <a:t>Wellbutrin</a:t>
                      </a:r>
                      <a:endParaRPr lang="zh-CN" altLang="en-US" sz="2000" b="0" dirty="0">
                        <a:solidFill>
                          <a:schemeClr val="tx1"/>
                        </a:solidFill>
                      </a:endParaRPr>
                    </a:p>
                  </a:txBody>
                  <a:tcPr/>
                </a:tc>
                <a:tc>
                  <a:txBody>
                    <a:bodyPr/>
                    <a:lstStyle/>
                    <a:p>
                      <a:pPr algn="ctr"/>
                      <a:r>
                        <a:rPr lang="en-US" altLang="zh-CN" sz="2000" b="0" dirty="0">
                          <a:solidFill>
                            <a:schemeClr val="tx1"/>
                          </a:solidFill>
                        </a:rPr>
                        <a:t>CliD2</a:t>
                      </a:r>
                      <a:endParaRPr lang="zh-CN" altLang="en-US" sz="2000" b="0" dirty="0">
                        <a:solidFill>
                          <a:schemeClr val="tx1"/>
                        </a:solidFill>
                      </a:endParaRPr>
                    </a:p>
                  </a:txBody>
                  <a:tcPr/>
                </a:tc>
                <a:tc>
                  <a:txBody>
                    <a:bodyPr/>
                    <a:lstStyle/>
                    <a:p>
                      <a:pPr algn="ctr"/>
                      <a:r>
                        <a:rPr lang="en-US" altLang="zh-CN" sz="2000" b="0" dirty="0">
                          <a:solidFill>
                            <a:schemeClr val="tx1"/>
                          </a:solidFill>
                        </a:rPr>
                        <a:t>100 mg twice daily</a:t>
                      </a:r>
                      <a:endParaRPr lang="zh-CN" altLang="en-US" sz="2000" b="0" dirty="0">
                        <a:solidFill>
                          <a:schemeClr val="tx1"/>
                        </a:solidFill>
                      </a:endParaRPr>
                    </a:p>
                  </a:txBody>
                  <a:tcPr/>
                </a:tc>
                <a:extLst>
                  <a:ext uri="{0D108BD9-81ED-4DB2-BD59-A6C34878D82A}">
                    <a16:rowId xmlns:a16="http://schemas.microsoft.com/office/drawing/2014/main" val="3382618486"/>
                  </a:ext>
                </a:extLst>
              </a:tr>
            </a:tbl>
          </a:graphicData>
        </a:graphic>
      </p:graphicFrame>
      <p:cxnSp>
        <p:nvCxnSpPr>
          <p:cNvPr id="3" name="直线连接符 2">
            <a:extLst>
              <a:ext uri="{FF2B5EF4-FFF2-40B4-BE49-F238E27FC236}">
                <a16:creationId xmlns:a16="http://schemas.microsoft.com/office/drawing/2014/main" id="{870ABFDF-49DC-054B-90D4-665E6D424A33}"/>
              </a:ext>
            </a:extLst>
          </p:cNvPr>
          <p:cNvCxnSpPr>
            <a:stCxn id="6" idx="3"/>
          </p:cNvCxnSpPr>
          <p:nvPr/>
        </p:nvCxnSpPr>
        <p:spPr>
          <a:xfrm>
            <a:off x="2327297" y="4295128"/>
            <a:ext cx="837305" cy="30636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直线连接符 10">
            <a:extLst>
              <a:ext uri="{FF2B5EF4-FFF2-40B4-BE49-F238E27FC236}">
                <a16:creationId xmlns:a16="http://schemas.microsoft.com/office/drawing/2014/main" id="{DE79C3FC-55B6-5A48-BCCD-7A57668C1C67}"/>
              </a:ext>
            </a:extLst>
          </p:cNvPr>
          <p:cNvCxnSpPr>
            <a:cxnSpLocks/>
            <a:endCxn id="7" idx="1"/>
          </p:cNvCxnSpPr>
          <p:nvPr/>
        </p:nvCxnSpPr>
        <p:spPr>
          <a:xfrm flipV="1">
            <a:off x="8918066" y="4272949"/>
            <a:ext cx="703772" cy="431788"/>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84366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1"/>
</p:tagLst>
</file>

<file path=ppt/tags/tag2.xml><?xml version="1.0" encoding="utf-8"?>
<p:tagLst xmlns:a="http://schemas.openxmlformats.org/drawingml/2006/main" xmlns:r="http://schemas.openxmlformats.org/officeDocument/2006/relationships" xmlns:p="http://schemas.openxmlformats.org/presentationml/2006/main">
  <p:tag name="TIMING" val="|4.1"/>
</p:tagLst>
</file>

<file path=ppt/theme/theme1.xml><?xml version="1.0" encoding="utf-8"?>
<a:theme xmlns:a="http://schemas.openxmlformats.org/drawingml/2006/main" name="包裹">
  <a:themeElements>
    <a:clrScheme name="包裹">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包裹">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包裹">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5736</TotalTime>
  <Words>3585</Words>
  <Application>Microsoft Macintosh PowerPoint</Application>
  <PresentationFormat>宽屏</PresentationFormat>
  <Paragraphs>1460</Paragraphs>
  <Slides>42</Slides>
  <Notes>37</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42</vt:i4>
      </vt:variant>
    </vt:vector>
  </HeadingPairs>
  <TitlesOfParts>
    <vt:vector size="47" baseType="lpstr">
      <vt:lpstr>等线</vt:lpstr>
      <vt:lpstr>CMR9</vt:lpstr>
      <vt:lpstr>Arial</vt:lpstr>
      <vt:lpstr>Gill Sans MT</vt:lpstr>
      <vt:lpstr>包裹</vt:lpstr>
      <vt:lpstr>Blockchain-based Bidirectional Updates on Fine-grained Medical Data</vt:lpstr>
      <vt:lpstr>Roadmap</vt:lpstr>
      <vt:lpstr>Roadmap</vt:lpstr>
      <vt:lpstr>Medical data</vt:lpstr>
      <vt:lpstr>PowerPoint 演示文稿</vt:lpstr>
      <vt:lpstr>Existing work </vt:lpstr>
      <vt:lpstr>Existing work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Contribution</vt:lpstr>
      <vt:lpstr>Bidirectional Transformations (BXs)</vt:lpstr>
      <vt:lpstr>Bidirectional Transformations (BXs)</vt:lpstr>
      <vt:lpstr>Contribution</vt:lpstr>
      <vt:lpstr>Blockchain</vt:lpstr>
      <vt:lpstr>Access control</vt:lpstr>
      <vt:lpstr>Roadmap</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Roadmap</vt:lpstr>
      <vt:lpstr>Conclusion</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Blockchain-based Bidirectional Updates on Fine-grained Medical Data</dc:title>
  <dc:creator>Li　Chunmiao</dc:creator>
  <cp:lastModifiedBy>Li　Chunmiao</cp:lastModifiedBy>
  <cp:revision>351</cp:revision>
  <dcterms:created xsi:type="dcterms:W3CDTF">2019-04-01T23:26:54Z</dcterms:created>
  <dcterms:modified xsi:type="dcterms:W3CDTF">2019-04-08T03:38:55Z</dcterms:modified>
</cp:coreProperties>
</file>